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5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5" r:id="rId42"/>
    <p:sldId id="296" r:id="rId43"/>
    <p:sldId id="307" r:id="rId44"/>
    <p:sldId id="297" r:id="rId45"/>
    <p:sldId id="298" r:id="rId46"/>
    <p:sldId id="300" r:id="rId47"/>
    <p:sldId id="301" r:id="rId48"/>
    <p:sldId id="302" r:id="rId49"/>
    <p:sldId id="303" r:id="rId50"/>
    <p:sldId id="304" r:id="rId51"/>
    <p:sldId id="305" r:id="rId52"/>
    <p:sldId id="306" r:id="rId53"/>
  </p:sldIdLst>
  <p:sldSz cx="10693400" cy="7556500"/>
  <p:notesSz cx="10693400" cy="7556500"/>
  <p:embeddedFontLst>
    <p:embeddedFont>
      <p:font typeface="Judson" panose="02000603000000000000" pitchFamily="2" charset="0"/>
      <p:regular r:id="rId55"/>
      <p:bold r:id="rId56"/>
    </p:embeddedFont>
    <p:embeddedFont>
      <p:font typeface="Urbane Medium" pitchFamily="2" charset="77"/>
      <p:regular r:id="rId57"/>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Ry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4592"/>
    <a:srgbClr val="E87825"/>
    <a:srgbClr val="C5D9F9"/>
    <a:srgbClr val="1D2C4F"/>
    <a:srgbClr val="8AA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7"/>
    <p:restoredTop sz="94480" autoAdjust="0"/>
  </p:normalViewPr>
  <p:slideViewPr>
    <p:cSldViewPr>
      <p:cViewPr varScale="1">
        <p:scale>
          <a:sx n="116" d="100"/>
          <a:sy n="116" d="100"/>
        </p:scale>
        <p:origin x="768"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b="0" i="0">
                <a:latin typeface="Urbane Medium" pitchFamily="2" charset="77"/>
              </a:defRPr>
            </a:lvl1pPr>
          </a:lstStyle>
          <a:p>
            <a:endParaRPr lang="en-US" dirty="0"/>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b="0" i="0">
                <a:latin typeface="Urbane Medium" pitchFamily="2" charset="77"/>
              </a:defRPr>
            </a:lvl1pPr>
          </a:lstStyle>
          <a:p>
            <a:fld id="{2EBB092B-214B-5745-B6F9-A897B0D4A5D1}" type="datetimeFigureOut">
              <a:rPr lang="en-US" smtClean="0"/>
              <a:pPr/>
              <a:t>11/17/23</a:t>
            </a:fld>
            <a:endParaRPr lang="en-US" dirty="0"/>
          </a:p>
        </p:txBody>
      </p:sp>
      <p:sp>
        <p:nvSpPr>
          <p:cNvPr id="4" name="Slide Image Placeholder 3"/>
          <p:cNvSpPr>
            <a:spLocks noGrp="1" noRot="1" noChangeAspect="1"/>
          </p:cNvSpPr>
          <p:nvPr>
            <p:ph type="sldImg" idx="2"/>
          </p:nvPr>
        </p:nvSpPr>
        <p:spPr>
          <a:xfrm>
            <a:off x="3541713" y="944563"/>
            <a:ext cx="3609975" cy="25511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69975" y="3636963"/>
            <a:ext cx="8553450" cy="2974975"/>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7177088"/>
            <a:ext cx="4633913" cy="379412"/>
          </a:xfrm>
          <a:prstGeom prst="rect">
            <a:avLst/>
          </a:prstGeom>
        </p:spPr>
        <p:txBody>
          <a:bodyPr vert="horz" lIns="91440" tIns="45720" rIns="91440" bIns="45720" rtlCol="0" anchor="b"/>
          <a:lstStyle>
            <a:lvl1pPr algn="l">
              <a:defRPr sz="1200" b="0" i="0">
                <a:latin typeface="Urbane Medium" pitchFamily="2" charset="77"/>
              </a:defRPr>
            </a:lvl1pPr>
          </a:lstStyle>
          <a:p>
            <a:endParaRPr lang="en-US" dirty="0"/>
          </a:p>
        </p:txBody>
      </p:sp>
      <p:sp>
        <p:nvSpPr>
          <p:cNvPr id="7" name="Slide Number Placeholder 6"/>
          <p:cNvSpPr>
            <a:spLocks noGrp="1"/>
          </p:cNvSpPr>
          <p:nvPr>
            <p:ph type="sldNum" sz="quarter" idx="5"/>
          </p:nvPr>
        </p:nvSpPr>
        <p:spPr>
          <a:xfrm>
            <a:off x="6057900" y="7177088"/>
            <a:ext cx="4632325" cy="379412"/>
          </a:xfrm>
          <a:prstGeom prst="rect">
            <a:avLst/>
          </a:prstGeom>
        </p:spPr>
        <p:txBody>
          <a:bodyPr vert="horz" lIns="91440" tIns="45720" rIns="91440" bIns="45720" rtlCol="0" anchor="b"/>
          <a:lstStyle>
            <a:lvl1pPr algn="r">
              <a:defRPr sz="1200" b="0" i="0">
                <a:latin typeface="Urbane Medium" pitchFamily="2" charset="77"/>
              </a:defRPr>
            </a:lvl1pPr>
          </a:lstStyle>
          <a:p>
            <a:fld id="{C3A62F7E-5402-D543-AA7F-EEFC16B9F27B}" type="slidenum">
              <a:rPr lang="en-US" smtClean="0"/>
              <a:pPr/>
              <a:t>‹#›</a:t>
            </a:fld>
            <a:endParaRPr lang="en-US" dirty="0"/>
          </a:p>
        </p:txBody>
      </p:sp>
    </p:spTree>
    <p:extLst>
      <p:ext uri="{BB962C8B-B14F-4D97-AF65-F5344CB8AC3E}">
        <p14:creationId xmlns:p14="http://schemas.microsoft.com/office/powerpoint/2010/main" val="249576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Urbane Medium" pitchFamily="2" charset="77"/>
        <a:ea typeface="+mn-ea"/>
        <a:cs typeface="+mn-cs"/>
      </a:defRPr>
    </a:lvl1pPr>
    <a:lvl2pPr marL="457200" algn="l" defTabSz="914400" rtl="0" eaLnBrk="1" latinLnBrk="0" hangingPunct="1">
      <a:defRPr sz="1200" b="0" i="0" kern="1200">
        <a:solidFill>
          <a:schemeClr val="tx1"/>
        </a:solidFill>
        <a:latin typeface="Urbane Medium" pitchFamily="2" charset="77"/>
        <a:ea typeface="+mn-ea"/>
        <a:cs typeface="+mn-cs"/>
      </a:defRPr>
    </a:lvl2pPr>
    <a:lvl3pPr marL="914400" algn="l" defTabSz="914400" rtl="0" eaLnBrk="1" latinLnBrk="0" hangingPunct="1">
      <a:defRPr sz="1200" b="0" i="0" kern="1200">
        <a:solidFill>
          <a:schemeClr val="tx1"/>
        </a:solidFill>
        <a:latin typeface="Urbane Medium" pitchFamily="2" charset="77"/>
        <a:ea typeface="+mn-ea"/>
        <a:cs typeface="+mn-cs"/>
      </a:defRPr>
    </a:lvl3pPr>
    <a:lvl4pPr marL="1371600" algn="l" defTabSz="914400" rtl="0" eaLnBrk="1" latinLnBrk="0" hangingPunct="1">
      <a:defRPr sz="1200" b="0" i="0" kern="1200">
        <a:solidFill>
          <a:schemeClr val="tx1"/>
        </a:solidFill>
        <a:latin typeface="Urbane Medium" pitchFamily="2" charset="77"/>
        <a:ea typeface="+mn-ea"/>
        <a:cs typeface="+mn-cs"/>
      </a:defRPr>
    </a:lvl4pPr>
    <a:lvl5pPr marL="1828800" algn="l" defTabSz="914400" rtl="0" eaLnBrk="1" latinLnBrk="0" hangingPunct="1">
      <a:defRPr sz="1200" b="0" i="0" kern="1200">
        <a:solidFill>
          <a:schemeClr val="tx1"/>
        </a:solidFill>
        <a:latin typeface="Urbane Medium"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62F7E-5402-D543-AA7F-EEFC16B9F27B}" type="slidenum">
              <a:rPr lang="en-US" smtClean="0"/>
              <a:t>32</a:t>
            </a:fld>
            <a:endParaRPr lang="en-US"/>
          </a:p>
        </p:txBody>
      </p:sp>
    </p:spTree>
    <p:extLst>
      <p:ext uri="{BB962C8B-B14F-4D97-AF65-F5344CB8AC3E}">
        <p14:creationId xmlns:p14="http://schemas.microsoft.com/office/powerpoint/2010/main" val="4004509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369332"/>
          </a:xfrm>
          <a:prstGeom prst="rect">
            <a:avLst/>
          </a:prstGeom>
        </p:spPr>
        <p:txBody>
          <a:bodyPr wrap="square" lIns="0" tIns="0" rIns="0" bIns="0">
            <a:spAutoFit/>
          </a:bodyPr>
          <a:lstStyle>
            <a:lvl1pPr>
              <a:defRPr b="0" i="0">
                <a:solidFill>
                  <a:srgbClr val="1E4592"/>
                </a:solidFill>
                <a:latin typeface="Urbane Medium" pitchFamily="2" charset="77"/>
              </a:defRPr>
            </a:lvl1pPr>
          </a:lstStyle>
          <a:p>
            <a:endParaRPr dirty="0"/>
          </a:p>
        </p:txBody>
      </p:sp>
      <p:sp>
        <p:nvSpPr>
          <p:cNvPr id="3" name="Holder 3"/>
          <p:cNvSpPr>
            <a:spLocks noGrp="1"/>
          </p:cNvSpPr>
          <p:nvPr>
            <p:ph type="subTitle" idx="4"/>
          </p:nvPr>
        </p:nvSpPr>
        <p:spPr>
          <a:xfrm>
            <a:off x="1604010" y="4231640"/>
            <a:ext cx="7485380" cy="276999"/>
          </a:xfrm>
          <a:prstGeom prst="rect">
            <a:avLst/>
          </a:prstGeom>
        </p:spPr>
        <p:txBody>
          <a:bodyPr wrap="square" lIns="0" tIns="0" rIns="0" bIns="0">
            <a:spAutoFit/>
          </a:bodyPr>
          <a:lstStyle>
            <a:lvl1pPr>
              <a:defRPr>
                <a:latin typeface="Urbane Medium" pitchFamily="2" charset="77"/>
              </a:defRPr>
            </a:lvl1pPr>
          </a:lstStyle>
          <a:p>
            <a:endParaRPr/>
          </a:p>
        </p:txBody>
      </p:sp>
      <p:sp>
        <p:nvSpPr>
          <p:cNvPr id="4" name="Holder 4"/>
          <p:cNvSpPr>
            <a:spLocks noGrp="1"/>
          </p:cNvSpPr>
          <p:nvPr>
            <p:ph type="ftr" sz="quarter" idx="5"/>
          </p:nvPr>
        </p:nvSpPr>
        <p:spPr>
          <a:xfrm>
            <a:off x="3635756" y="7027545"/>
            <a:ext cx="3421888" cy="276999"/>
          </a:xfrm>
        </p:spPr>
        <p:txBody>
          <a:bodyPr lIns="0" tIns="0" rIns="0" bIns="0"/>
          <a:lstStyle>
            <a:lvl1pPr algn="ctr">
              <a:defRPr>
                <a:solidFill>
                  <a:schemeClr val="tx1">
                    <a:tint val="75000"/>
                  </a:schemeClr>
                </a:solidFill>
                <a:latin typeface="Urbane Medium" pitchFamily="2" charset="77"/>
              </a:defRPr>
            </a:lvl1pPr>
          </a:lstStyle>
          <a:p>
            <a:endParaRPr lang="en-IE" dirty="0"/>
          </a:p>
        </p:txBody>
      </p:sp>
      <p:sp>
        <p:nvSpPr>
          <p:cNvPr id="5" name="Holder 5"/>
          <p:cNvSpPr>
            <a:spLocks noGrp="1"/>
          </p:cNvSpPr>
          <p:nvPr>
            <p:ph type="dt" sz="half" idx="6"/>
          </p:nvPr>
        </p:nvSpPr>
        <p:spPr>
          <a:xfrm>
            <a:off x="534670" y="7027545"/>
            <a:ext cx="2459482" cy="276999"/>
          </a:xfrm>
        </p:spPr>
        <p:txBody>
          <a:bodyPr lIns="0" tIns="0" rIns="0" bIns="0"/>
          <a:lstStyle>
            <a:lvl1pPr algn="l">
              <a:defRPr>
                <a:solidFill>
                  <a:schemeClr val="tx1">
                    <a:tint val="75000"/>
                  </a:schemeClr>
                </a:solidFill>
                <a:latin typeface="Urbane Medium" pitchFamily="2" charset="77"/>
              </a:defRPr>
            </a:lvl1pPr>
          </a:lstStyle>
          <a:p>
            <a:fld id="{1D8BD707-D9CF-40AE-B4C6-C98DA3205C09}" type="datetimeFigureOut">
              <a:rPr lang="en-US" smtClean="0"/>
              <a:pPr/>
              <a:t>11/17/23</a:t>
            </a:fld>
            <a:endParaRPr lang="en-US" dirty="0"/>
          </a:p>
        </p:txBody>
      </p:sp>
      <p:sp>
        <p:nvSpPr>
          <p:cNvPr id="6" name="Holder 6"/>
          <p:cNvSpPr>
            <a:spLocks noGrp="1"/>
          </p:cNvSpPr>
          <p:nvPr>
            <p:ph type="sldNum" sz="quarter" idx="7"/>
          </p:nvPr>
        </p:nvSpPr>
        <p:spPr>
          <a:xfrm>
            <a:off x="9613901" y="7034783"/>
            <a:ext cx="721828" cy="153888"/>
          </a:xfrm>
        </p:spPr>
        <p:txBody>
          <a:bodyPr lIns="0" tIns="0" rIns="0" bIns="0"/>
          <a:lstStyle>
            <a:lvl1pPr algn="r">
              <a:defRPr sz="1000" b="1" i="0">
                <a:solidFill>
                  <a:srgbClr val="1D2C4F"/>
                </a:solidFill>
                <a:latin typeface="Urbane Medium" pitchFamily="2" charset="77"/>
                <a:cs typeface="Urbane Medium" pitchFamily="2" charset="77"/>
              </a:defRPr>
            </a:lvl1pPr>
          </a:lstStyle>
          <a:p>
            <a:pPr marL="38100">
              <a:spcBef>
                <a:spcPts val="5"/>
              </a:spcBef>
            </a:pPr>
            <a:fld id="{81D60167-4931-47E6-BA6A-407CBD079E47}" type="slidenum">
              <a:rPr lang="en-IE" smtClean="0"/>
              <a:pPr marL="38100">
                <a:spcBef>
                  <a:spcPts val="5"/>
                </a:spcBef>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469944" y="267716"/>
            <a:ext cx="5753511" cy="369332"/>
          </a:xfrm>
          <a:prstGeom prst="rect">
            <a:avLst/>
          </a:prstGeom>
        </p:spPr>
        <p:txBody>
          <a:bodyPr lIns="0" tIns="0" rIns="0" bIns="0"/>
          <a:lstStyle>
            <a:lvl1pPr>
              <a:defRPr sz="2400" b="0" i="0">
                <a:solidFill>
                  <a:srgbClr val="0092B6"/>
                </a:solidFill>
                <a:latin typeface="Urbane Medium" pitchFamily="2" charset="77"/>
                <a:cs typeface="Urbane Medium" pitchFamily="2" charset="77"/>
              </a:defRPr>
            </a:lvl1pPr>
          </a:lstStyle>
          <a:p>
            <a:endParaRPr/>
          </a:p>
        </p:txBody>
      </p:sp>
      <p:sp>
        <p:nvSpPr>
          <p:cNvPr id="3" name="Holder 3"/>
          <p:cNvSpPr>
            <a:spLocks noGrp="1"/>
          </p:cNvSpPr>
          <p:nvPr>
            <p:ph type="body" idx="1"/>
          </p:nvPr>
        </p:nvSpPr>
        <p:spPr>
          <a:xfrm>
            <a:off x="4565777" y="2285694"/>
            <a:ext cx="4947920" cy="276999"/>
          </a:xfrm>
        </p:spPr>
        <p:txBody>
          <a:bodyPr lIns="0" tIns="0" rIns="0" bIns="0"/>
          <a:lstStyle>
            <a:lvl1pPr>
              <a:defRPr b="0" i="0">
                <a:solidFill>
                  <a:schemeClr val="tx1"/>
                </a:solidFill>
                <a:latin typeface="Urbane Medium" pitchFamily="2" charset="77"/>
              </a:defRPr>
            </a:lvl1pPr>
          </a:lstStyle>
          <a:p>
            <a:endParaRPr/>
          </a:p>
        </p:txBody>
      </p:sp>
      <p:sp>
        <p:nvSpPr>
          <p:cNvPr id="4" name="Holder 4"/>
          <p:cNvSpPr>
            <a:spLocks noGrp="1"/>
          </p:cNvSpPr>
          <p:nvPr>
            <p:ph type="ftr" sz="quarter" idx="5"/>
          </p:nvPr>
        </p:nvSpPr>
        <p:spPr>
          <a:xfrm>
            <a:off x="3635756" y="7027545"/>
            <a:ext cx="3421888" cy="276999"/>
          </a:xfrm>
        </p:spPr>
        <p:txBody>
          <a:bodyPr lIns="0" tIns="0" rIns="0" bIns="0"/>
          <a:lstStyle>
            <a:lvl1pPr algn="ctr">
              <a:defRPr>
                <a:solidFill>
                  <a:schemeClr val="tx1">
                    <a:tint val="75000"/>
                  </a:schemeClr>
                </a:solidFill>
                <a:latin typeface="Urbane Medium" pitchFamily="2" charset="77"/>
              </a:defRPr>
            </a:lvl1pPr>
          </a:lstStyle>
          <a:p>
            <a:endParaRPr lang="en-IE" dirty="0"/>
          </a:p>
        </p:txBody>
      </p:sp>
      <p:sp>
        <p:nvSpPr>
          <p:cNvPr id="5" name="Holder 5"/>
          <p:cNvSpPr>
            <a:spLocks noGrp="1"/>
          </p:cNvSpPr>
          <p:nvPr>
            <p:ph type="dt" sz="half" idx="6"/>
          </p:nvPr>
        </p:nvSpPr>
        <p:spPr>
          <a:xfrm>
            <a:off x="534670" y="7027545"/>
            <a:ext cx="2459482" cy="276999"/>
          </a:xfrm>
        </p:spPr>
        <p:txBody>
          <a:bodyPr lIns="0" tIns="0" rIns="0" bIns="0"/>
          <a:lstStyle>
            <a:lvl1pPr algn="l">
              <a:defRPr>
                <a:solidFill>
                  <a:schemeClr val="tx1">
                    <a:tint val="75000"/>
                  </a:schemeClr>
                </a:solidFill>
                <a:latin typeface="Urbane Medium" pitchFamily="2" charset="77"/>
              </a:defRPr>
            </a:lvl1pPr>
          </a:lstStyle>
          <a:p>
            <a:fld id="{1D8BD707-D9CF-40AE-B4C6-C98DA3205C09}" type="datetimeFigureOut">
              <a:rPr lang="en-US" smtClean="0"/>
              <a:pPr/>
              <a:t>11/17/23</a:t>
            </a:fld>
            <a:endParaRPr lang="en-US" dirty="0"/>
          </a:p>
        </p:txBody>
      </p:sp>
      <p:sp>
        <p:nvSpPr>
          <p:cNvPr id="8" name="Holder 7">
            <a:extLst>
              <a:ext uri="{FF2B5EF4-FFF2-40B4-BE49-F238E27FC236}">
                <a16:creationId xmlns:a16="http://schemas.microsoft.com/office/drawing/2014/main" id="{4B22FDF7-5B52-9CBD-6788-1D75EA013050}"/>
              </a:ext>
            </a:extLst>
          </p:cNvPr>
          <p:cNvSpPr>
            <a:spLocks noGrp="1"/>
          </p:cNvSpPr>
          <p:nvPr>
            <p:ph type="sldNum" sz="quarter" idx="7"/>
          </p:nvPr>
        </p:nvSpPr>
        <p:spPr>
          <a:xfrm>
            <a:off x="9842501" y="7034783"/>
            <a:ext cx="493228" cy="153888"/>
          </a:xfrm>
        </p:spPr>
        <p:txBody>
          <a:bodyPr lIns="0" tIns="0" rIns="0" bIns="0"/>
          <a:lstStyle>
            <a:lvl1pPr algn="r">
              <a:defRPr sz="1000" b="1" i="0">
                <a:solidFill>
                  <a:srgbClr val="1D2C4F"/>
                </a:solidFill>
                <a:latin typeface="Urbane Medium" pitchFamily="2" charset="77"/>
                <a:cs typeface="Urbane Medium" pitchFamily="2" charset="77"/>
              </a:defRPr>
            </a:lvl1pPr>
          </a:lstStyle>
          <a:p>
            <a:pPr marL="38100">
              <a:spcBef>
                <a:spcPts val="5"/>
              </a:spcBef>
            </a:pPr>
            <a:fld id="{81D60167-4931-47E6-BA6A-407CBD079E47}" type="slidenum">
              <a:rPr lang="en-IE" smtClean="0"/>
              <a:pPr marL="38100">
                <a:spcBef>
                  <a:spcPts val="5"/>
                </a:spcBef>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2469944" y="267716"/>
            <a:ext cx="5753511" cy="369332"/>
          </a:xfrm>
          <a:prstGeom prst="rect">
            <a:avLst/>
          </a:prstGeom>
        </p:spPr>
        <p:txBody>
          <a:bodyPr lIns="0" tIns="0" rIns="0" bIns="0"/>
          <a:lstStyle>
            <a:lvl1pPr>
              <a:defRPr sz="2400" b="0" i="0">
                <a:solidFill>
                  <a:srgbClr val="1E4592"/>
                </a:solidFill>
                <a:latin typeface="Urbane Medium" pitchFamily="2" charset="77"/>
                <a:cs typeface="Urbane Medium" pitchFamily="2" charset="77"/>
              </a:defRPr>
            </a:lvl1pPr>
          </a:lstStyle>
          <a:p>
            <a:r>
              <a:rPr lang="en-GB" dirty="0"/>
              <a:t> </a:t>
            </a:r>
            <a:endParaRPr dirty="0"/>
          </a:p>
        </p:txBody>
      </p:sp>
      <p:sp>
        <p:nvSpPr>
          <p:cNvPr id="3" name="Holder 3"/>
          <p:cNvSpPr>
            <a:spLocks noGrp="1"/>
          </p:cNvSpPr>
          <p:nvPr>
            <p:ph sz="half" idx="2"/>
          </p:nvPr>
        </p:nvSpPr>
        <p:spPr>
          <a:xfrm>
            <a:off x="401740" y="1557020"/>
            <a:ext cx="3665220" cy="184666"/>
          </a:xfrm>
          <a:prstGeom prst="rect">
            <a:avLst/>
          </a:prstGeom>
        </p:spPr>
        <p:txBody>
          <a:bodyPr wrap="square" lIns="0" tIns="0" rIns="0" bIns="0">
            <a:spAutoFit/>
          </a:bodyPr>
          <a:lstStyle>
            <a:lvl1pPr>
              <a:defRPr sz="1200" b="1" i="0">
                <a:solidFill>
                  <a:srgbClr val="1E4592"/>
                </a:solidFill>
                <a:latin typeface="Urbane Medium" pitchFamily="2" charset="77"/>
                <a:cs typeface="Urbane Medium" pitchFamily="2" charset="77"/>
              </a:defRPr>
            </a:lvl1pPr>
          </a:lstStyle>
          <a:p>
            <a:endParaRPr/>
          </a:p>
        </p:txBody>
      </p:sp>
      <p:sp>
        <p:nvSpPr>
          <p:cNvPr id="4" name="Holder 4"/>
          <p:cNvSpPr>
            <a:spLocks noGrp="1"/>
          </p:cNvSpPr>
          <p:nvPr>
            <p:ph sz="half" idx="3"/>
          </p:nvPr>
        </p:nvSpPr>
        <p:spPr>
          <a:xfrm>
            <a:off x="5507101" y="1737995"/>
            <a:ext cx="4651629" cy="276999"/>
          </a:xfrm>
          <a:prstGeom prst="rect">
            <a:avLst/>
          </a:prstGeom>
        </p:spPr>
        <p:txBody>
          <a:bodyPr wrap="square" lIns="0" tIns="0" rIns="0" bIns="0">
            <a:spAutoFit/>
          </a:bodyPr>
          <a:lstStyle>
            <a:lvl1pPr>
              <a:defRPr>
                <a:latin typeface="Urbane Medium" pitchFamily="2" charset="77"/>
              </a:defRPr>
            </a:lvl1pPr>
          </a:lstStyle>
          <a:p>
            <a:endParaRPr/>
          </a:p>
        </p:txBody>
      </p:sp>
      <p:sp>
        <p:nvSpPr>
          <p:cNvPr id="5" name="Holder 5"/>
          <p:cNvSpPr>
            <a:spLocks noGrp="1"/>
          </p:cNvSpPr>
          <p:nvPr>
            <p:ph type="ftr" sz="quarter" idx="5"/>
          </p:nvPr>
        </p:nvSpPr>
        <p:spPr>
          <a:xfrm>
            <a:off x="3635756" y="7027545"/>
            <a:ext cx="3421888" cy="276999"/>
          </a:xfrm>
        </p:spPr>
        <p:txBody>
          <a:bodyPr lIns="0" tIns="0" rIns="0" bIns="0"/>
          <a:lstStyle>
            <a:lvl1pPr algn="ctr">
              <a:defRPr>
                <a:solidFill>
                  <a:schemeClr val="tx1">
                    <a:tint val="75000"/>
                  </a:schemeClr>
                </a:solidFill>
                <a:latin typeface="Urbane Medium" pitchFamily="2" charset="77"/>
              </a:defRPr>
            </a:lvl1pPr>
          </a:lstStyle>
          <a:p>
            <a:endParaRPr lang="en-IE" dirty="0"/>
          </a:p>
        </p:txBody>
      </p:sp>
      <p:sp>
        <p:nvSpPr>
          <p:cNvPr id="6" name="Holder 6"/>
          <p:cNvSpPr>
            <a:spLocks noGrp="1"/>
          </p:cNvSpPr>
          <p:nvPr>
            <p:ph type="dt" sz="half" idx="6"/>
          </p:nvPr>
        </p:nvSpPr>
        <p:spPr>
          <a:xfrm>
            <a:off x="534670" y="7027545"/>
            <a:ext cx="2459482" cy="276999"/>
          </a:xfrm>
        </p:spPr>
        <p:txBody>
          <a:bodyPr lIns="0" tIns="0" rIns="0" bIns="0"/>
          <a:lstStyle>
            <a:lvl1pPr algn="l">
              <a:defRPr>
                <a:solidFill>
                  <a:schemeClr val="tx1">
                    <a:tint val="75000"/>
                  </a:schemeClr>
                </a:solidFill>
                <a:latin typeface="Urbane Medium" pitchFamily="2" charset="77"/>
              </a:defRPr>
            </a:lvl1pPr>
          </a:lstStyle>
          <a:p>
            <a:fld id="{1D8BD707-D9CF-40AE-B4C6-C98DA3205C09}" type="datetimeFigureOut">
              <a:rPr lang="en-US" smtClean="0"/>
              <a:pPr/>
              <a:t>11/17/23</a:t>
            </a:fld>
            <a:endParaRPr lang="en-US" dirty="0"/>
          </a:p>
        </p:txBody>
      </p:sp>
      <p:sp>
        <p:nvSpPr>
          <p:cNvPr id="7" name="Holder 7"/>
          <p:cNvSpPr>
            <a:spLocks noGrp="1"/>
          </p:cNvSpPr>
          <p:nvPr>
            <p:ph type="sldNum" sz="quarter" idx="7"/>
          </p:nvPr>
        </p:nvSpPr>
        <p:spPr>
          <a:xfrm>
            <a:off x="9842501" y="7034783"/>
            <a:ext cx="493228" cy="153888"/>
          </a:xfrm>
        </p:spPr>
        <p:txBody>
          <a:bodyPr lIns="0" tIns="0" rIns="0" bIns="0"/>
          <a:lstStyle>
            <a:lvl1pPr algn="r">
              <a:defRPr sz="1000" b="1" i="0">
                <a:solidFill>
                  <a:srgbClr val="1D2C4F"/>
                </a:solidFill>
                <a:latin typeface="Urbane Medium" pitchFamily="2" charset="77"/>
                <a:cs typeface="Urbane Medium" pitchFamily="2" charset="77"/>
              </a:defRPr>
            </a:lvl1pPr>
          </a:lstStyle>
          <a:p>
            <a:pPr marL="38100">
              <a:spcBef>
                <a:spcPts val="5"/>
              </a:spcBef>
            </a:pPr>
            <a:fld id="{81D60167-4931-47E6-BA6A-407CBD079E47}" type="slidenum">
              <a:rPr lang="en-IE" smtClean="0"/>
              <a:pPr marL="38100">
                <a:spcBef>
                  <a:spcPts val="5"/>
                </a:spcBef>
              </a:pPr>
              <a:t>‹#›</a:t>
            </a:fld>
            <a:endParaRPr lang="en-IE" dirty="0"/>
          </a:p>
        </p:txBody>
      </p:sp>
      <p:sp>
        <p:nvSpPr>
          <p:cNvPr id="8" name="TextBox 7">
            <a:extLst>
              <a:ext uri="{FF2B5EF4-FFF2-40B4-BE49-F238E27FC236}">
                <a16:creationId xmlns:a16="http://schemas.microsoft.com/office/drawing/2014/main" id="{BB5FD0A6-DECF-0163-38CE-56432737CA39}"/>
              </a:ext>
            </a:extLst>
          </p:cNvPr>
          <p:cNvSpPr txBox="1"/>
          <p:nvPr userDrawn="1"/>
        </p:nvSpPr>
        <p:spPr>
          <a:xfrm>
            <a:off x="10019323" y="578338"/>
            <a:ext cx="184731" cy="369332"/>
          </a:xfrm>
          <a:prstGeom prst="rect">
            <a:avLst/>
          </a:prstGeom>
          <a:noFill/>
        </p:spPr>
        <p:txBody>
          <a:bodyPr wrap="none" rtlCol="0">
            <a:spAutoFit/>
          </a:bodyPr>
          <a:lstStyle/>
          <a:p>
            <a:endParaRPr lang="en-US" dirty="0">
              <a:latin typeface="Urbane Medium" pitchFamily="2" charset="77"/>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469944" y="267716"/>
            <a:ext cx="5753511" cy="369332"/>
          </a:xfrm>
          <a:prstGeom prst="rect">
            <a:avLst/>
          </a:prstGeom>
        </p:spPr>
        <p:txBody>
          <a:bodyPr lIns="0" tIns="0" rIns="0" bIns="0"/>
          <a:lstStyle>
            <a:lvl1pPr>
              <a:defRPr sz="2400" b="0" i="0">
                <a:solidFill>
                  <a:srgbClr val="0092B6"/>
                </a:solidFill>
                <a:latin typeface="Urbane Medium" pitchFamily="2" charset="77"/>
                <a:cs typeface="Urbane Medium" pitchFamily="2" charset="77"/>
              </a:defRPr>
            </a:lvl1pPr>
          </a:lstStyle>
          <a:p>
            <a:endParaRPr/>
          </a:p>
        </p:txBody>
      </p:sp>
      <p:sp>
        <p:nvSpPr>
          <p:cNvPr id="3" name="Holder 3"/>
          <p:cNvSpPr>
            <a:spLocks noGrp="1"/>
          </p:cNvSpPr>
          <p:nvPr>
            <p:ph type="ftr" sz="quarter" idx="5"/>
          </p:nvPr>
        </p:nvSpPr>
        <p:spPr>
          <a:xfrm>
            <a:off x="3635756" y="7027545"/>
            <a:ext cx="3421888" cy="276999"/>
          </a:xfrm>
        </p:spPr>
        <p:txBody>
          <a:bodyPr lIns="0" tIns="0" rIns="0" bIns="0"/>
          <a:lstStyle>
            <a:lvl1pPr algn="ctr">
              <a:defRPr>
                <a:solidFill>
                  <a:schemeClr val="tx1">
                    <a:tint val="75000"/>
                  </a:schemeClr>
                </a:solidFill>
                <a:latin typeface="Urbane Medium" pitchFamily="2" charset="77"/>
              </a:defRPr>
            </a:lvl1pPr>
          </a:lstStyle>
          <a:p>
            <a:endParaRPr lang="en-IE" dirty="0"/>
          </a:p>
        </p:txBody>
      </p:sp>
      <p:sp>
        <p:nvSpPr>
          <p:cNvPr id="4" name="Holder 4"/>
          <p:cNvSpPr>
            <a:spLocks noGrp="1"/>
          </p:cNvSpPr>
          <p:nvPr>
            <p:ph type="dt" sz="half" idx="6"/>
          </p:nvPr>
        </p:nvSpPr>
        <p:spPr>
          <a:xfrm>
            <a:off x="534670" y="7027545"/>
            <a:ext cx="2459482" cy="276999"/>
          </a:xfrm>
        </p:spPr>
        <p:txBody>
          <a:bodyPr lIns="0" tIns="0" rIns="0" bIns="0"/>
          <a:lstStyle>
            <a:lvl1pPr algn="l">
              <a:defRPr>
                <a:solidFill>
                  <a:schemeClr val="tx1">
                    <a:tint val="75000"/>
                  </a:schemeClr>
                </a:solidFill>
                <a:latin typeface="Urbane Medium" pitchFamily="2" charset="77"/>
              </a:defRPr>
            </a:lvl1pPr>
          </a:lstStyle>
          <a:p>
            <a:fld id="{1D8BD707-D9CF-40AE-B4C6-C98DA3205C09}" type="datetimeFigureOut">
              <a:rPr lang="en-US" smtClean="0"/>
              <a:pPr/>
              <a:t>11/17/23</a:t>
            </a:fld>
            <a:endParaRPr lang="en-US" dirty="0"/>
          </a:p>
        </p:txBody>
      </p:sp>
      <p:sp>
        <p:nvSpPr>
          <p:cNvPr id="5" name="Holder 5"/>
          <p:cNvSpPr>
            <a:spLocks noGrp="1"/>
          </p:cNvSpPr>
          <p:nvPr>
            <p:ph type="sldNum" sz="quarter" idx="7"/>
          </p:nvPr>
        </p:nvSpPr>
        <p:spPr>
          <a:xfrm>
            <a:off x="9918701" y="7034783"/>
            <a:ext cx="417028" cy="153888"/>
          </a:xfrm>
        </p:spPr>
        <p:txBody>
          <a:bodyPr lIns="0" tIns="0" rIns="0" bIns="0"/>
          <a:lstStyle>
            <a:lvl1pPr algn="r">
              <a:defRPr sz="1000" b="1" i="0">
                <a:solidFill>
                  <a:srgbClr val="1D2C4F"/>
                </a:solidFill>
                <a:latin typeface="Urbane Medium" pitchFamily="2" charset="77"/>
                <a:cs typeface="Urbane Medium" pitchFamily="2" charset="77"/>
              </a:defRPr>
            </a:lvl1pPr>
          </a:lstStyle>
          <a:p>
            <a:pPr marL="38100">
              <a:spcBef>
                <a:spcPts val="5"/>
              </a:spcBef>
            </a:pPr>
            <a:fld id="{81D60167-4931-47E6-BA6A-407CBD079E47}" type="slidenum">
              <a:rPr lang="en-IE" smtClean="0"/>
              <a:pPr marL="38100">
                <a:spcBef>
                  <a:spcPts val="5"/>
                </a:spcBef>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635756" y="7027545"/>
            <a:ext cx="3421888" cy="276999"/>
          </a:xfrm>
        </p:spPr>
        <p:txBody>
          <a:bodyPr lIns="0" tIns="0" rIns="0" bIns="0"/>
          <a:lstStyle>
            <a:lvl1pPr algn="ctr">
              <a:defRPr>
                <a:solidFill>
                  <a:schemeClr val="tx1">
                    <a:tint val="75000"/>
                  </a:schemeClr>
                </a:solidFill>
                <a:latin typeface="Urbane Medium" pitchFamily="2" charset="77"/>
              </a:defRPr>
            </a:lvl1pPr>
          </a:lstStyle>
          <a:p>
            <a:endParaRPr lang="en-IE" dirty="0"/>
          </a:p>
        </p:txBody>
      </p:sp>
      <p:sp>
        <p:nvSpPr>
          <p:cNvPr id="3" name="Holder 3"/>
          <p:cNvSpPr>
            <a:spLocks noGrp="1"/>
          </p:cNvSpPr>
          <p:nvPr>
            <p:ph type="dt" sz="half" idx="6"/>
          </p:nvPr>
        </p:nvSpPr>
        <p:spPr>
          <a:xfrm>
            <a:off x="534670" y="7027545"/>
            <a:ext cx="2459482" cy="276999"/>
          </a:xfrm>
        </p:spPr>
        <p:txBody>
          <a:bodyPr lIns="0" tIns="0" rIns="0" bIns="0"/>
          <a:lstStyle>
            <a:lvl1pPr algn="l">
              <a:defRPr>
                <a:solidFill>
                  <a:schemeClr val="tx1">
                    <a:tint val="75000"/>
                  </a:schemeClr>
                </a:solidFill>
                <a:latin typeface="Urbane Medium" pitchFamily="2" charset="77"/>
              </a:defRPr>
            </a:lvl1pPr>
          </a:lstStyle>
          <a:p>
            <a:fld id="{1D8BD707-D9CF-40AE-B4C6-C98DA3205C09}" type="datetimeFigureOut">
              <a:rPr lang="en-US" smtClean="0"/>
              <a:pPr/>
              <a:t>11/17/23</a:t>
            </a:fld>
            <a:endParaRPr lang="en-US" dirty="0"/>
          </a:p>
        </p:txBody>
      </p:sp>
      <p:sp>
        <p:nvSpPr>
          <p:cNvPr id="4" name="Holder 4"/>
          <p:cNvSpPr>
            <a:spLocks noGrp="1"/>
          </p:cNvSpPr>
          <p:nvPr>
            <p:ph type="sldNum" sz="quarter" idx="7"/>
          </p:nvPr>
        </p:nvSpPr>
        <p:spPr>
          <a:xfrm>
            <a:off x="9918701" y="7034783"/>
            <a:ext cx="417028" cy="153888"/>
          </a:xfrm>
        </p:spPr>
        <p:txBody>
          <a:bodyPr lIns="0" tIns="0" rIns="0" bIns="0"/>
          <a:lstStyle>
            <a:lvl1pPr algn="r">
              <a:defRPr sz="1000" b="1" i="0">
                <a:solidFill>
                  <a:srgbClr val="1D2C4F"/>
                </a:solidFill>
                <a:latin typeface="Urbane Medium" pitchFamily="2" charset="77"/>
                <a:cs typeface="Urbane Medium" pitchFamily="2" charset="77"/>
              </a:defRPr>
            </a:lvl1pPr>
          </a:lstStyle>
          <a:p>
            <a:pPr marL="38100">
              <a:spcBef>
                <a:spcPts val="5"/>
              </a:spcBef>
            </a:pPr>
            <a:fld id="{81D60167-4931-47E6-BA6A-407CBD079E47}" type="slidenum">
              <a:rPr lang="en-IE" smtClean="0"/>
              <a:pPr marL="38100">
                <a:spcBef>
                  <a:spcPts val="5"/>
                </a:spcBef>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99109"/>
            <a:ext cx="10686415" cy="0"/>
          </a:xfrm>
          <a:custGeom>
            <a:avLst/>
            <a:gdLst/>
            <a:ahLst/>
            <a:cxnLst/>
            <a:rect l="l" t="t" r="r" b="b"/>
            <a:pathLst>
              <a:path w="10686415">
                <a:moveTo>
                  <a:pt x="0" y="0"/>
                </a:moveTo>
                <a:lnTo>
                  <a:pt x="10686360" y="0"/>
                </a:lnTo>
              </a:path>
            </a:pathLst>
          </a:custGeom>
          <a:ln w="6346">
            <a:solidFill>
              <a:srgbClr val="0092B6"/>
            </a:solidFill>
          </a:ln>
        </p:spPr>
        <p:txBody>
          <a:bodyPr wrap="square" lIns="0" tIns="0" rIns="0" bIns="0" rtlCol="0"/>
          <a:lstStyle/>
          <a:p>
            <a:endParaRPr dirty="0">
              <a:latin typeface="Urbane Medium" pitchFamily="2" charset="77"/>
            </a:endParaRPr>
          </a:p>
        </p:txBody>
      </p:sp>
      <p:sp>
        <p:nvSpPr>
          <p:cNvPr id="17" name="bg object 17"/>
          <p:cNvSpPr/>
          <p:nvPr/>
        </p:nvSpPr>
        <p:spPr>
          <a:xfrm>
            <a:off x="9665804" y="7405787"/>
            <a:ext cx="669925" cy="151130"/>
          </a:xfrm>
          <a:custGeom>
            <a:avLst/>
            <a:gdLst/>
            <a:ahLst/>
            <a:cxnLst/>
            <a:rect l="l" t="t" r="r" b="b"/>
            <a:pathLst>
              <a:path w="669925" h="151129">
                <a:moveTo>
                  <a:pt x="0" y="0"/>
                </a:moveTo>
                <a:lnTo>
                  <a:pt x="669594" y="0"/>
                </a:lnTo>
                <a:lnTo>
                  <a:pt x="669594" y="150712"/>
                </a:lnTo>
                <a:lnTo>
                  <a:pt x="0" y="150712"/>
                </a:lnTo>
                <a:lnTo>
                  <a:pt x="0" y="0"/>
                </a:lnTo>
                <a:close/>
              </a:path>
            </a:pathLst>
          </a:custGeom>
          <a:solidFill>
            <a:srgbClr val="E87825"/>
          </a:solidFill>
        </p:spPr>
        <p:txBody>
          <a:bodyPr wrap="square" lIns="0" tIns="0" rIns="0" bIns="0" rtlCol="0"/>
          <a:lstStyle/>
          <a:p>
            <a:endParaRPr dirty="0">
              <a:solidFill>
                <a:srgbClr val="1E4592"/>
              </a:solidFill>
              <a:latin typeface="Urbane Medium" pitchFamily="2" charset="77"/>
            </a:endParaRPr>
          </a:p>
        </p:txBody>
      </p:sp>
      <p:sp>
        <p:nvSpPr>
          <p:cNvPr id="3" name="Holder 3"/>
          <p:cNvSpPr>
            <a:spLocks noGrp="1"/>
          </p:cNvSpPr>
          <p:nvPr>
            <p:ph type="body" idx="1"/>
          </p:nvPr>
        </p:nvSpPr>
        <p:spPr>
          <a:xfrm>
            <a:off x="4565777" y="2285694"/>
            <a:ext cx="4947920"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3635756" y="7027545"/>
            <a:ext cx="3421888" cy="276999"/>
          </a:xfrm>
          <a:prstGeom prst="rect">
            <a:avLst/>
          </a:prstGeom>
        </p:spPr>
        <p:txBody>
          <a:bodyPr wrap="square" lIns="0" tIns="0" rIns="0" bIns="0">
            <a:spAutoFit/>
          </a:bodyPr>
          <a:lstStyle>
            <a:lvl1pPr algn="ctr">
              <a:defRPr>
                <a:solidFill>
                  <a:schemeClr val="tx1">
                    <a:tint val="75000"/>
                  </a:schemeClr>
                </a:solidFill>
                <a:latin typeface="Urbane Medium" pitchFamily="2" charset="77"/>
              </a:defRPr>
            </a:lvl1pPr>
          </a:lstStyle>
          <a:p>
            <a:endParaRPr lang="en-IE" dirty="0"/>
          </a:p>
        </p:txBody>
      </p:sp>
      <p:sp>
        <p:nvSpPr>
          <p:cNvPr id="5" name="Holder 5"/>
          <p:cNvSpPr>
            <a:spLocks noGrp="1"/>
          </p:cNvSpPr>
          <p:nvPr>
            <p:ph type="dt" sz="half" idx="6"/>
          </p:nvPr>
        </p:nvSpPr>
        <p:spPr>
          <a:xfrm>
            <a:off x="534670" y="7027545"/>
            <a:ext cx="2459482" cy="276999"/>
          </a:xfrm>
          <a:prstGeom prst="rect">
            <a:avLst/>
          </a:prstGeom>
        </p:spPr>
        <p:txBody>
          <a:bodyPr wrap="square" lIns="0" tIns="0" rIns="0" bIns="0">
            <a:spAutoFit/>
          </a:bodyPr>
          <a:lstStyle>
            <a:lvl1pPr algn="l">
              <a:defRPr>
                <a:solidFill>
                  <a:schemeClr val="tx1">
                    <a:tint val="75000"/>
                  </a:schemeClr>
                </a:solidFill>
                <a:latin typeface="Urbane Medium" pitchFamily="2" charset="77"/>
              </a:defRPr>
            </a:lvl1pPr>
          </a:lstStyle>
          <a:p>
            <a:fld id="{1D8BD707-D9CF-40AE-B4C6-C98DA3205C09}" type="datetimeFigureOut">
              <a:rPr lang="en-US" smtClean="0"/>
              <a:pPr/>
              <a:t>11/17/23</a:t>
            </a:fld>
            <a:endParaRPr lang="en-US" dirty="0"/>
          </a:p>
        </p:txBody>
      </p:sp>
      <p:sp>
        <p:nvSpPr>
          <p:cNvPr id="6" name="Holder 6"/>
          <p:cNvSpPr>
            <a:spLocks noGrp="1"/>
          </p:cNvSpPr>
          <p:nvPr>
            <p:ph type="sldNum" sz="quarter" idx="7"/>
          </p:nvPr>
        </p:nvSpPr>
        <p:spPr>
          <a:xfrm>
            <a:off x="9842500" y="7034783"/>
            <a:ext cx="493229" cy="153888"/>
          </a:xfrm>
          <a:prstGeom prst="rect">
            <a:avLst/>
          </a:prstGeom>
        </p:spPr>
        <p:txBody>
          <a:bodyPr wrap="square" lIns="0" tIns="0" rIns="0" bIns="0">
            <a:spAutoFit/>
          </a:bodyPr>
          <a:lstStyle>
            <a:lvl1pPr algn="r">
              <a:defRPr sz="1000" b="1" i="0">
                <a:solidFill>
                  <a:srgbClr val="1D2C4F"/>
                </a:solidFill>
                <a:latin typeface="Urbane Medium" pitchFamily="2" charset="77"/>
                <a:cs typeface="Urbane Medium" pitchFamily="2" charset="77"/>
              </a:defRPr>
            </a:lvl1pPr>
          </a:lstStyle>
          <a:p>
            <a:pPr marL="38100">
              <a:spcBef>
                <a:spcPts val="5"/>
              </a:spcBef>
            </a:pPr>
            <a:fld id="{81D60167-4931-47E6-BA6A-407CBD079E47}" type="slidenum">
              <a:rPr lang="en-IE" smtClean="0"/>
              <a:pPr marL="38100">
                <a:spcBef>
                  <a:spcPts val="5"/>
                </a:spcBef>
              </a:pPr>
              <a:t>‹#›</a:t>
            </a:fld>
            <a:endParaRPr lang="en-IE" dirty="0"/>
          </a:p>
        </p:txBody>
      </p:sp>
      <p:pic>
        <p:nvPicPr>
          <p:cNvPr id="7" name="Picture 6">
            <a:extLst>
              <a:ext uri="{FF2B5EF4-FFF2-40B4-BE49-F238E27FC236}">
                <a16:creationId xmlns:a16="http://schemas.microsoft.com/office/drawing/2014/main" id="{5BBD7D0A-BAAC-7443-1F7D-7D5618009F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101815" y="357013"/>
            <a:ext cx="1166801" cy="39115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solidFill>
            <a:srgbClr val="1E4592"/>
          </a:solidFill>
          <a:latin typeface="Urbane Medium" pitchFamily="2" charset="77"/>
          <a:ea typeface="+mj-ea"/>
          <a:cs typeface="+mj-cs"/>
        </a:defRPr>
      </a:lvl1pPr>
    </p:titleStyle>
    <p:bodyStyle>
      <a:lvl1pPr marL="0">
        <a:defRPr>
          <a:latin typeface="Urbane Medium"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https://www.irishstatutebook.ie/eli/2021/act/3/enacted/e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mjhudson.com/"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www.mjhudson.com/"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entralbank.ie/regulation/how-we-regulate/international-financial-sanctions" TargetMode="External"/><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s://www.centralbank.ie/regulation/anti-money-laundering-and-countering-the-financing-of-terrorism/countering-the-financing-of-terrorism" TargetMode="External"/><Relationship Id="rId3" Type="http://schemas.openxmlformats.org/officeDocument/2006/relationships/hyperlink" Target="http://www.mjhudson.com/" TargetMode="External"/><Relationship Id="rId7" Type="http://schemas.openxmlformats.org/officeDocument/2006/relationships/hyperlink" Target="https://www.centralbank.ie/regulation/anti-money-laundering-and-countering-the-financing-of-terrorism/legislation" TargetMode="External"/><Relationship Id="rId2" Type="http://schemas.openxmlformats.org/officeDocument/2006/relationships/hyperlink" Target="http://www.irishstatutebook.ie/pdf/2010/en.act.2010.0006.PDF" TargetMode="External"/><Relationship Id="rId1" Type="http://schemas.openxmlformats.org/officeDocument/2006/relationships/slideLayout" Target="../slideLayouts/slideLayout3.xml"/><Relationship Id="rId6" Type="http://schemas.openxmlformats.org/officeDocument/2006/relationships/hyperlink" Target="http://www.irishstatutebook.ie/eli/2021/act/3/enacted/en/html" TargetMode="External"/><Relationship Id="rId5" Type="http://schemas.openxmlformats.org/officeDocument/2006/relationships/hyperlink" Target="http://www.irishstatutebook.ie/eli/2018/act/26/enacted/en/print#sec14" TargetMode="External"/><Relationship Id="rId4" Type="http://schemas.openxmlformats.org/officeDocument/2006/relationships/hyperlink" Target="http://www.irishstatutebook.ie/pdf/2013/en.act.2013.0019.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Fergal.Hand@bridgefundservices.com" TargetMode="External"/><Relationship Id="rId2" Type="http://schemas.openxmlformats.org/officeDocument/2006/relationships/hyperlink" Target="mailto:joyce.byron@bridgefundservices.com" TargetMode="External"/><Relationship Id="rId1" Type="http://schemas.openxmlformats.org/officeDocument/2006/relationships/slideLayout" Target="../slideLayouts/slideLayout2.xml"/><Relationship Id="rId5" Type="http://schemas.openxmlformats.org/officeDocument/2006/relationships/hyperlink" Target="http://www.mjhudson.com/" TargetMode="Externa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20https://www.irishstatutebook.ie/eli/2018/act/26/enacted/en/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mjhudson.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683EB8-A7B2-6FC8-8083-44A187054BB1}"/>
              </a:ext>
            </a:extLst>
          </p:cNvPr>
          <p:cNvPicPr>
            <a:picLocks noChangeAspect="1"/>
          </p:cNvPicPr>
          <p:nvPr/>
        </p:nvPicPr>
        <p:blipFill rotWithShape="1">
          <a:blip r:embed="rId2">
            <a:alphaModFix amt="35000"/>
          </a:blip>
          <a:srcRect l="7292" t="10582" r="12974" b="4900"/>
          <a:stretch/>
        </p:blipFill>
        <p:spPr>
          <a:xfrm>
            <a:off x="0" y="0"/>
            <a:ext cx="10693400" cy="7556500"/>
          </a:xfrm>
          <a:prstGeom prst="rect">
            <a:avLst/>
          </a:prstGeom>
        </p:spPr>
      </p:pic>
      <p:pic>
        <p:nvPicPr>
          <p:cNvPr id="2" name="Picture 1">
            <a:extLst>
              <a:ext uri="{FF2B5EF4-FFF2-40B4-BE49-F238E27FC236}">
                <a16:creationId xmlns:a16="http://schemas.microsoft.com/office/drawing/2014/main" id="{927A7304-3445-C8E3-488E-1CCE4E508C64}"/>
              </a:ext>
            </a:extLst>
          </p:cNvPr>
          <p:cNvPicPr>
            <a:picLocks noChangeAspect="1"/>
          </p:cNvPicPr>
          <p:nvPr/>
        </p:nvPicPr>
        <p:blipFill rotWithShape="1">
          <a:blip r:embed="rId3"/>
          <a:srcRect l="26643" t="30632" r="18539" b="30632"/>
          <a:stretch/>
        </p:blipFill>
        <p:spPr>
          <a:xfrm>
            <a:off x="0" y="0"/>
            <a:ext cx="10693400" cy="7556500"/>
          </a:xfrm>
          <a:prstGeom prst="rect">
            <a:avLst/>
          </a:prstGeom>
        </p:spPr>
      </p:pic>
      <p:sp>
        <p:nvSpPr>
          <p:cNvPr id="7" name="object 7"/>
          <p:cNvSpPr txBox="1">
            <a:spLocks noGrp="1"/>
          </p:cNvSpPr>
          <p:nvPr>
            <p:ph type="title"/>
          </p:nvPr>
        </p:nvSpPr>
        <p:spPr>
          <a:xfrm>
            <a:off x="398462" y="2658745"/>
            <a:ext cx="7767638" cy="1119505"/>
          </a:xfrm>
          <a:prstGeom prst="rect">
            <a:avLst/>
          </a:prstGeom>
        </p:spPr>
        <p:txBody>
          <a:bodyPr vert="horz" wrap="square" lIns="0" tIns="12700" rIns="0" bIns="0" rtlCol="0">
            <a:spAutoFit/>
          </a:bodyPr>
          <a:lstStyle/>
          <a:p>
            <a:pPr marL="12700">
              <a:lnSpc>
                <a:spcPts val="4305"/>
              </a:lnSpc>
              <a:spcBef>
                <a:spcPts val="100"/>
              </a:spcBef>
            </a:pPr>
            <a:r>
              <a:rPr sz="3600" spc="-5" dirty="0">
                <a:solidFill>
                  <a:srgbClr val="1E4592"/>
                </a:solidFill>
                <a:latin typeface="Urbane Medium" pitchFamily="2" charset="77"/>
              </a:rPr>
              <a:t>AML/CFT</a:t>
            </a:r>
            <a:endParaRPr lang="en-IE" sz="3600" dirty="0">
              <a:solidFill>
                <a:srgbClr val="1E4592"/>
              </a:solidFill>
              <a:latin typeface="Urbane Medium" pitchFamily="2" charset="77"/>
            </a:endParaRPr>
          </a:p>
          <a:p>
            <a:pPr marL="12700">
              <a:lnSpc>
                <a:spcPts val="4305"/>
              </a:lnSpc>
            </a:pPr>
            <a:r>
              <a:rPr lang="en-IE" sz="3600" spc="5" dirty="0">
                <a:solidFill>
                  <a:srgbClr val="1E4592"/>
                </a:solidFill>
                <a:latin typeface="Urbane Medium" pitchFamily="2" charset="77"/>
              </a:rPr>
              <a:t>Board</a:t>
            </a:r>
            <a:r>
              <a:rPr lang="en-IE" sz="3600" spc="-85" dirty="0">
                <a:solidFill>
                  <a:srgbClr val="1E4592"/>
                </a:solidFill>
                <a:latin typeface="Urbane Medium" pitchFamily="2" charset="77"/>
              </a:rPr>
              <a:t> </a:t>
            </a:r>
            <a:r>
              <a:rPr lang="en-IE" sz="3600" dirty="0">
                <a:solidFill>
                  <a:srgbClr val="1E4592"/>
                </a:solidFill>
                <a:latin typeface="Urbane Medium" pitchFamily="2" charset="77"/>
              </a:rPr>
              <a:t>Training</a:t>
            </a:r>
          </a:p>
        </p:txBody>
      </p:sp>
      <p:sp>
        <p:nvSpPr>
          <p:cNvPr id="8" name="object 8"/>
          <p:cNvSpPr txBox="1"/>
          <p:nvPr/>
        </p:nvSpPr>
        <p:spPr>
          <a:xfrm>
            <a:off x="398232" y="4322017"/>
            <a:ext cx="4157979" cy="2396169"/>
          </a:xfrm>
          <a:prstGeom prst="rect">
            <a:avLst/>
          </a:prstGeom>
        </p:spPr>
        <p:txBody>
          <a:bodyPr vert="horz" wrap="square" lIns="0" tIns="18415" rIns="0" bIns="0" rtlCol="0">
            <a:spAutoFit/>
          </a:bodyPr>
          <a:lstStyle/>
          <a:p>
            <a:pPr marL="12700" marR="5080">
              <a:lnSpc>
                <a:spcPct val="150000"/>
              </a:lnSpc>
              <a:spcBef>
                <a:spcPts val="145"/>
              </a:spcBef>
            </a:pPr>
            <a:r>
              <a:rPr sz="1200" dirty="0">
                <a:solidFill>
                  <a:srgbClr val="1D2C4F"/>
                </a:solidFill>
                <a:latin typeface="Urbane Medium" pitchFamily="2" charset="77"/>
                <a:cs typeface="Judson"/>
              </a:rPr>
              <a:t>The </a:t>
            </a:r>
            <a:r>
              <a:rPr sz="1200" spc="-5" dirty="0">
                <a:solidFill>
                  <a:srgbClr val="1D2C4F"/>
                </a:solidFill>
                <a:latin typeface="Urbane Medium" pitchFamily="2" charset="77"/>
                <a:cs typeface="Judson"/>
              </a:rPr>
              <a:t>Criminal </a:t>
            </a:r>
            <a:r>
              <a:rPr sz="1200" dirty="0">
                <a:solidFill>
                  <a:srgbClr val="1D2C4F"/>
                </a:solidFill>
                <a:latin typeface="Urbane Medium" pitchFamily="2" charset="77"/>
                <a:cs typeface="Judson"/>
              </a:rPr>
              <a:t>Justice </a:t>
            </a:r>
            <a:r>
              <a:rPr sz="1200" spc="-5" dirty="0">
                <a:solidFill>
                  <a:srgbClr val="1D2C4F"/>
                </a:solidFill>
                <a:latin typeface="Urbane Medium" pitchFamily="2" charset="77"/>
                <a:cs typeface="Judson"/>
              </a:rPr>
              <a:t>Money </a:t>
            </a:r>
            <a:r>
              <a:rPr sz="1200" dirty="0">
                <a:solidFill>
                  <a:srgbClr val="1D2C4F"/>
                </a:solidFill>
                <a:latin typeface="Urbane Medium" pitchFamily="2" charset="77"/>
                <a:cs typeface="Judson"/>
              </a:rPr>
              <a:t>Laundering </a:t>
            </a:r>
            <a:r>
              <a:rPr sz="1200" spc="-5" dirty="0">
                <a:solidFill>
                  <a:srgbClr val="1D2C4F"/>
                </a:solidFill>
                <a:latin typeface="Urbane Medium" pitchFamily="2" charset="77"/>
                <a:cs typeface="Judson"/>
              </a:rPr>
              <a:t>and </a:t>
            </a:r>
            <a:r>
              <a:rPr sz="1200" dirty="0">
                <a:solidFill>
                  <a:srgbClr val="1D2C4F"/>
                </a:solidFill>
                <a:latin typeface="Urbane Medium" pitchFamily="2" charset="77"/>
                <a:cs typeface="Judson"/>
              </a:rPr>
              <a:t>Terrorist </a:t>
            </a:r>
            <a:r>
              <a:rPr sz="1200" spc="-5" dirty="0">
                <a:solidFill>
                  <a:srgbClr val="1D2C4F"/>
                </a:solidFill>
                <a:latin typeface="Urbane Medium" pitchFamily="2" charset="77"/>
                <a:cs typeface="Judson"/>
              </a:rPr>
              <a:t>Financing </a:t>
            </a:r>
            <a:r>
              <a:rPr sz="1200" spc="-27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Act</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2010 </a:t>
            </a:r>
            <a:r>
              <a:rPr sz="1200" dirty="0">
                <a:solidFill>
                  <a:srgbClr val="1D2C4F"/>
                </a:solidFill>
                <a:latin typeface="Urbane Medium" pitchFamily="2" charset="77"/>
                <a:cs typeface="Judson"/>
              </a:rPr>
              <a:t>(CJA</a:t>
            </a:r>
            <a:r>
              <a:rPr sz="1200" spc="-5" dirty="0">
                <a:solidFill>
                  <a:srgbClr val="1D2C4F"/>
                </a:solidFill>
                <a:latin typeface="Urbane Medium" pitchFamily="2" charset="77"/>
                <a:cs typeface="Judson"/>
              </a:rPr>
              <a:t> 2010), Criminal</a:t>
            </a:r>
            <a:r>
              <a:rPr sz="1200" dirty="0">
                <a:solidFill>
                  <a:srgbClr val="1D2C4F"/>
                </a:solidFill>
                <a:latin typeface="Urbane Medium" pitchFamily="2" charset="77"/>
                <a:cs typeface="Judson"/>
              </a:rPr>
              <a:t> Justice </a:t>
            </a:r>
            <a:r>
              <a:rPr sz="1200" spc="-5" dirty="0">
                <a:solidFill>
                  <a:srgbClr val="1D2C4F"/>
                </a:solidFill>
                <a:latin typeface="Urbane Medium" pitchFamily="2" charset="77"/>
                <a:cs typeface="Judson"/>
              </a:rPr>
              <a:t>Act</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2013, </a:t>
            </a:r>
            <a:r>
              <a:rPr sz="1200" dirty="0">
                <a:solidFill>
                  <a:srgbClr val="1D2C4F"/>
                </a:solidFill>
                <a:latin typeface="Urbane Medium" pitchFamily="2" charset="77"/>
                <a:cs typeface="Judson"/>
              </a:rPr>
              <a:t>The </a:t>
            </a:r>
            <a:r>
              <a:rPr sz="1200" spc="-5" dirty="0">
                <a:solidFill>
                  <a:srgbClr val="1D2C4F"/>
                </a:solidFill>
                <a:latin typeface="Urbane Medium" pitchFamily="2" charset="77"/>
                <a:cs typeface="Judson"/>
              </a:rPr>
              <a:t>Criminal </a:t>
            </a:r>
            <a:r>
              <a:rPr sz="1200" dirty="0">
                <a:solidFill>
                  <a:srgbClr val="1D2C4F"/>
                </a:solidFill>
                <a:latin typeface="Urbane Medium" pitchFamily="2" charset="77"/>
                <a:cs typeface="Judson"/>
              </a:rPr>
              <a:t> Justice</a:t>
            </a:r>
            <a:r>
              <a:rPr sz="1200" spc="4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Money</a:t>
            </a:r>
            <a:r>
              <a:rPr sz="1200" spc="40" dirty="0">
                <a:solidFill>
                  <a:srgbClr val="1D2C4F"/>
                </a:solidFill>
                <a:latin typeface="Urbane Medium" pitchFamily="2" charset="77"/>
                <a:cs typeface="Judson"/>
              </a:rPr>
              <a:t> </a:t>
            </a:r>
            <a:r>
              <a:rPr sz="1200" dirty="0">
                <a:solidFill>
                  <a:srgbClr val="1D2C4F"/>
                </a:solidFill>
                <a:latin typeface="Urbane Medium" pitchFamily="2" charset="77"/>
                <a:cs typeface="Judson"/>
              </a:rPr>
              <a:t>Laundering</a:t>
            </a:r>
            <a:r>
              <a:rPr sz="1200" spc="5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and</a:t>
            </a:r>
            <a:r>
              <a:rPr sz="1200" spc="55" dirty="0">
                <a:solidFill>
                  <a:srgbClr val="1D2C4F"/>
                </a:solidFill>
                <a:latin typeface="Urbane Medium" pitchFamily="2" charset="77"/>
                <a:cs typeface="Judson"/>
              </a:rPr>
              <a:t> </a:t>
            </a:r>
            <a:r>
              <a:rPr sz="1200" dirty="0">
                <a:solidFill>
                  <a:srgbClr val="1D2C4F"/>
                </a:solidFill>
                <a:latin typeface="Urbane Medium" pitchFamily="2" charset="77"/>
                <a:cs typeface="Judson"/>
              </a:rPr>
              <a:t>Terrorist</a:t>
            </a:r>
            <a:r>
              <a:rPr sz="1200" spc="5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Financing </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(Amendment) Act</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2018 and</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The </a:t>
            </a:r>
            <a:r>
              <a:rPr sz="1200" spc="-5" dirty="0">
                <a:solidFill>
                  <a:srgbClr val="1D2C4F"/>
                </a:solidFill>
                <a:latin typeface="Urbane Medium" pitchFamily="2" charset="77"/>
                <a:cs typeface="Judson"/>
              </a:rPr>
              <a:t>Criminal</a:t>
            </a:r>
            <a:r>
              <a:rPr sz="1200" dirty="0">
                <a:solidFill>
                  <a:srgbClr val="1D2C4F"/>
                </a:solidFill>
                <a:latin typeface="Urbane Medium" pitchFamily="2" charset="77"/>
                <a:cs typeface="Judson"/>
              </a:rPr>
              <a:t> Justice</a:t>
            </a:r>
            <a:r>
              <a:rPr sz="1200" spc="-5" dirty="0">
                <a:solidFill>
                  <a:srgbClr val="1D2C4F"/>
                </a:solidFill>
                <a:latin typeface="Urbane Medium" pitchFamily="2" charset="77"/>
                <a:cs typeface="Judson"/>
              </a:rPr>
              <a:t> Money </a:t>
            </a:r>
            <a:r>
              <a:rPr sz="1200" dirty="0">
                <a:solidFill>
                  <a:srgbClr val="1D2C4F"/>
                </a:solidFill>
                <a:latin typeface="Urbane Medium" pitchFamily="2" charset="77"/>
                <a:cs typeface="Judson"/>
              </a:rPr>
              <a:t> Laundering </a:t>
            </a:r>
            <a:r>
              <a:rPr sz="1200" spc="-5" dirty="0">
                <a:solidFill>
                  <a:srgbClr val="1D2C4F"/>
                </a:solidFill>
                <a:latin typeface="Urbane Medium" pitchFamily="2" charset="77"/>
                <a:cs typeface="Judson"/>
              </a:rPr>
              <a:t>and</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Terrorist</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Financing</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(Amendment) </a:t>
            </a:r>
            <a:r>
              <a:rPr sz="1200" dirty="0">
                <a:solidFill>
                  <a:srgbClr val="1D2C4F"/>
                </a:solidFill>
                <a:latin typeface="Urbane Medium" pitchFamily="2" charset="77"/>
                <a:cs typeface="Judson"/>
              </a:rPr>
              <a:t>Act</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2021 </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(Collectively </a:t>
            </a:r>
            <a:r>
              <a:rPr sz="1200" dirty="0">
                <a:solidFill>
                  <a:srgbClr val="1D2C4F"/>
                </a:solidFill>
                <a:latin typeface="Urbane Medium" pitchFamily="2" charset="77"/>
                <a:cs typeface="Judson"/>
              </a:rPr>
              <a:t>the</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Acts/CJA</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2010 (as</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amended))</a:t>
            </a:r>
            <a:endParaRPr sz="1200" dirty="0">
              <a:latin typeface="Urbane Medium" pitchFamily="2" charset="77"/>
              <a:cs typeface="Judson"/>
            </a:endParaRPr>
          </a:p>
          <a:p>
            <a:pPr>
              <a:lnSpc>
                <a:spcPct val="100000"/>
              </a:lnSpc>
              <a:spcBef>
                <a:spcPts val="30"/>
              </a:spcBef>
            </a:pPr>
            <a:endParaRPr lang="en-IE" sz="1750" dirty="0">
              <a:latin typeface="Urbane Medium" pitchFamily="2" charset="77"/>
              <a:cs typeface="Judson"/>
            </a:endParaRPr>
          </a:p>
          <a:p>
            <a:pPr marL="12700">
              <a:lnSpc>
                <a:spcPct val="100000"/>
              </a:lnSpc>
              <a:spcBef>
                <a:spcPts val="5"/>
              </a:spcBef>
            </a:pPr>
            <a:r>
              <a:rPr lang="en-IE" sz="1100" spc="55" dirty="0">
                <a:solidFill>
                  <a:srgbClr val="1E4592"/>
                </a:solidFill>
                <a:latin typeface="Urbane Medium" pitchFamily="2" charset="77"/>
                <a:cs typeface="Judson"/>
              </a:rPr>
              <a:t>September 2023</a:t>
            </a:r>
          </a:p>
        </p:txBody>
      </p:sp>
      <p:pic>
        <p:nvPicPr>
          <p:cNvPr id="9" name="Picture 8">
            <a:extLst>
              <a:ext uri="{FF2B5EF4-FFF2-40B4-BE49-F238E27FC236}">
                <a16:creationId xmlns:a16="http://schemas.microsoft.com/office/drawing/2014/main" id="{B85714C2-A4A8-048B-6727-FDEEBADDC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115" y="837893"/>
            <a:ext cx="2851785" cy="9560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764360" cy="391160"/>
          </a:xfrm>
          <a:prstGeom prst="rect">
            <a:avLst/>
          </a:prstGeom>
        </p:spPr>
        <p:txBody>
          <a:bodyPr vert="horz" wrap="square" lIns="0" tIns="12700" rIns="0" bIns="0" rtlCol="0">
            <a:spAutoFit/>
          </a:bodyPr>
          <a:lstStyle/>
          <a:p>
            <a:pPr marL="12700">
              <a:lnSpc>
                <a:spcPct val="100000"/>
              </a:lnSpc>
              <a:spcBef>
                <a:spcPts val="100"/>
              </a:spcBef>
            </a:pPr>
            <a:r>
              <a:rPr spc="5" dirty="0"/>
              <a:t>Regulatory</a:t>
            </a:r>
            <a:r>
              <a:rPr dirty="0"/>
              <a:t> </a:t>
            </a:r>
            <a:r>
              <a:rPr spc="-5" dirty="0"/>
              <a:t>Environment:</a:t>
            </a:r>
            <a:r>
              <a:rPr spc="5" dirty="0"/>
              <a:t> </a:t>
            </a:r>
            <a:r>
              <a:rPr dirty="0"/>
              <a:t>Current Legislation</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10</a:t>
            </a:fld>
            <a:endParaRPr dirty="0"/>
          </a:p>
        </p:txBody>
      </p:sp>
      <p:sp>
        <p:nvSpPr>
          <p:cNvPr id="3" name="object 3"/>
          <p:cNvSpPr txBox="1"/>
          <p:nvPr/>
        </p:nvSpPr>
        <p:spPr>
          <a:xfrm>
            <a:off x="401600" y="1569211"/>
            <a:ext cx="4470062" cy="5238614"/>
          </a:xfrm>
          <a:prstGeom prst="rect">
            <a:avLst/>
          </a:prstGeom>
        </p:spPr>
        <p:txBody>
          <a:bodyPr vert="horz" wrap="square" lIns="0" tIns="12700" rIns="0" bIns="0" rtlCol="0">
            <a:spAutoFit/>
          </a:bodyPr>
          <a:lstStyle/>
          <a:p>
            <a:pPr marL="12700" marR="5080">
              <a:lnSpc>
                <a:spcPct val="138300"/>
              </a:lnSpc>
              <a:spcBef>
                <a:spcPts val="100"/>
              </a:spcBef>
              <a:buClr>
                <a:srgbClr val="E87825"/>
              </a:buClr>
            </a:pPr>
            <a:r>
              <a:rPr sz="1200" spc="-5" dirty="0">
                <a:solidFill>
                  <a:srgbClr val="1E4592"/>
                </a:solidFill>
                <a:latin typeface="Urbane Medium" pitchFamily="2" charset="77"/>
                <a:cs typeface="Judson"/>
              </a:rPr>
              <a:t>The</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Criminal</a:t>
            </a:r>
            <a:r>
              <a:rPr sz="1200" spc="1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Justice</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(Money Laundering</a:t>
            </a:r>
            <a:r>
              <a:rPr sz="1200" spc="15"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and</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Terrorist </a:t>
            </a:r>
            <a:r>
              <a:rPr sz="1200" spc="-275"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Financing) (Amendment)</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Act</a:t>
            </a:r>
            <a:r>
              <a:rPr sz="1200" dirty="0">
                <a:solidFill>
                  <a:srgbClr val="1E4592"/>
                </a:solidFill>
                <a:latin typeface="Urbane Medium" pitchFamily="2" charset="77"/>
                <a:cs typeface="Judson"/>
              </a:rPr>
              <a:t> 2018</a:t>
            </a:r>
            <a:r>
              <a:rPr sz="1200" spc="-5" dirty="0">
                <a:solidFill>
                  <a:srgbClr val="1E4592"/>
                </a:solidFill>
                <a:latin typeface="Urbane Medium" pitchFamily="2" charset="77"/>
                <a:cs typeface="Judson"/>
              </a:rPr>
              <a:t> </a:t>
            </a:r>
            <a:r>
              <a:rPr sz="1200" dirty="0">
                <a:solidFill>
                  <a:srgbClr val="1E4592"/>
                </a:solidFill>
                <a:latin typeface="Urbane Medium" pitchFamily="2" charset="77"/>
                <a:cs typeface="Judson"/>
              </a:rPr>
              <a:t>–</a:t>
            </a:r>
            <a:r>
              <a:rPr sz="1200" spc="-5" dirty="0">
                <a:solidFill>
                  <a:srgbClr val="1E4592"/>
                </a:solidFill>
                <a:latin typeface="Urbane Medium" pitchFamily="2" charset="77"/>
                <a:cs typeface="Judson"/>
              </a:rPr>
              <a:t> Continued:</a:t>
            </a:r>
            <a:endParaRPr sz="1200" dirty="0">
              <a:solidFill>
                <a:srgbClr val="1E4592"/>
              </a:solidFill>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550" dirty="0">
              <a:latin typeface="Urbane Medium" pitchFamily="2" charset="77"/>
              <a:cs typeface="Judson"/>
            </a:endParaRPr>
          </a:p>
          <a:p>
            <a:pPr marL="264795" marR="394970" indent="-252729">
              <a:lnSpc>
                <a:spcPct val="132700"/>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“Complex </a:t>
            </a:r>
            <a:r>
              <a:rPr sz="1100" spc="-15" dirty="0">
                <a:solidFill>
                  <a:srgbClr val="1D2C4F"/>
                </a:solidFill>
                <a:latin typeface="Urbane Medium" pitchFamily="2" charset="77"/>
                <a:cs typeface="Judson"/>
              </a:rPr>
              <a:t>or </a:t>
            </a:r>
            <a:r>
              <a:rPr sz="1100" spc="-25" dirty="0">
                <a:solidFill>
                  <a:srgbClr val="1D2C4F"/>
                </a:solidFill>
                <a:latin typeface="Urbane Medium" pitchFamily="2" charset="77"/>
                <a:cs typeface="Judson"/>
              </a:rPr>
              <a:t>(unusually) </a:t>
            </a:r>
            <a:r>
              <a:rPr sz="1100" spc="-20" dirty="0">
                <a:solidFill>
                  <a:srgbClr val="1D2C4F"/>
                </a:solidFill>
                <a:latin typeface="Urbane Medium" pitchFamily="2" charset="77"/>
                <a:cs typeface="Judson"/>
              </a:rPr>
              <a:t>large </a:t>
            </a:r>
            <a:r>
              <a:rPr sz="1100" spc="-25" dirty="0">
                <a:solidFill>
                  <a:srgbClr val="1D2C4F"/>
                </a:solidFill>
                <a:latin typeface="Urbane Medium" pitchFamily="2" charset="77"/>
                <a:cs typeface="Judson"/>
              </a:rPr>
              <a:t>transactions” </a:t>
            </a:r>
            <a:r>
              <a:rPr sz="1100" spc="-30" dirty="0">
                <a:solidFill>
                  <a:srgbClr val="1D2C4F"/>
                </a:solidFill>
                <a:latin typeface="Urbane Medium" pitchFamily="2" charset="77"/>
                <a:cs typeface="Judson"/>
              </a:rPr>
              <a:t>must </a:t>
            </a:r>
            <a:r>
              <a:rPr sz="1100" spc="-15" dirty="0">
                <a:solidFill>
                  <a:srgbClr val="1D2C4F"/>
                </a:solidFill>
                <a:latin typeface="Urbane Medium" pitchFamily="2" charset="77"/>
                <a:cs typeface="Judson"/>
              </a:rPr>
              <a:t>be </a:t>
            </a:r>
            <a:r>
              <a:rPr sz="1100" spc="-1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examined</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and</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monitored</a:t>
            </a:r>
            <a:r>
              <a:rPr sz="1100" spc="-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order</a:t>
            </a:r>
            <a:r>
              <a:rPr sz="1100" spc="-4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to</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determine</a:t>
            </a:r>
            <a:r>
              <a:rPr sz="1100" spc="-4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if</a:t>
            </a:r>
            <a:r>
              <a:rPr sz="1100" spc="-2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transaction</a:t>
            </a:r>
            <a:r>
              <a:rPr sz="1100" spc="-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appears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suspicious.</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350" dirty="0">
              <a:latin typeface="Urbane Medium" pitchFamily="2" charset="77"/>
              <a:cs typeface="Judson"/>
            </a:endParaRPr>
          </a:p>
          <a:p>
            <a:pPr marL="264795" marR="430530" indent="-252729">
              <a:lnSpc>
                <a:spcPct val="136300"/>
              </a:lnSpc>
              <a:buClr>
                <a:srgbClr val="E87825"/>
              </a:buClr>
              <a:buFont typeface="Wingdings" pitchFamily="2" charset="2"/>
              <a:buChar char="§"/>
              <a:tabLst>
                <a:tab pos="264795" algn="l"/>
                <a:tab pos="265430" algn="l"/>
              </a:tabLst>
            </a:pPr>
            <a:r>
              <a:rPr sz="1100" spc="-3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d</a:t>
            </a:r>
            <a:r>
              <a:rPr sz="1100" spc="-35" dirty="0">
                <a:solidFill>
                  <a:srgbClr val="1D2C4F"/>
                </a:solidFill>
                <a:latin typeface="Urbane Medium" pitchFamily="2" charset="77"/>
                <a:cs typeface="Judson"/>
              </a:rPr>
              <a:t>e</a:t>
            </a:r>
            <a:r>
              <a:rPr sz="1100" spc="-15" dirty="0">
                <a:solidFill>
                  <a:srgbClr val="1D2C4F"/>
                </a:solidFill>
                <a:latin typeface="Urbane Medium" pitchFamily="2" charset="77"/>
                <a:cs typeface="Judson"/>
              </a:rPr>
              <a:t>f</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P</a:t>
            </a:r>
            <a:r>
              <a:rPr sz="1100" spc="-25" dirty="0">
                <a:solidFill>
                  <a:srgbClr val="1D2C4F"/>
                </a:solidFill>
                <a:latin typeface="Urbane Medium" pitchFamily="2" charset="77"/>
                <a:cs typeface="Judson"/>
              </a:rPr>
              <a:t>E</a:t>
            </a:r>
            <a:r>
              <a:rPr sz="1100" dirty="0">
                <a:solidFill>
                  <a:srgbClr val="1D2C4F"/>
                </a:solidFill>
                <a:latin typeface="Urbane Medium" pitchFamily="2" charset="77"/>
                <a:cs typeface="Judson"/>
              </a:rPr>
              <a:t>P</a:t>
            </a:r>
            <a:r>
              <a:rPr sz="1100" spc="-45" dirty="0">
                <a:solidFill>
                  <a:srgbClr val="1D2C4F"/>
                </a:solidFill>
                <a:latin typeface="Urbane Medium" pitchFamily="2" charset="77"/>
                <a:cs typeface="Judson"/>
              </a:rPr>
              <a:t> </a:t>
            </a:r>
            <a:r>
              <a:rPr sz="1100" spc="-35" dirty="0">
                <a:solidFill>
                  <a:srgbClr val="1D2C4F"/>
                </a:solidFill>
                <a:latin typeface="Urbane Medium" pitchFamily="2" charset="77"/>
                <a:cs typeface="Judson"/>
              </a:rPr>
              <a:t>h</a:t>
            </a:r>
            <a:r>
              <a:rPr sz="1100" spc="-20" dirty="0">
                <a:solidFill>
                  <a:srgbClr val="1D2C4F"/>
                </a:solidFill>
                <a:latin typeface="Urbane Medium" pitchFamily="2" charset="77"/>
                <a:cs typeface="Judson"/>
              </a:rPr>
              <a:t>a</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spc="-35" dirty="0">
                <a:solidFill>
                  <a:srgbClr val="1D2C4F"/>
                </a:solidFill>
                <a:latin typeface="Urbane Medium" pitchFamily="2" charset="77"/>
                <a:cs typeface="Judson"/>
              </a:rPr>
              <a:t>ee</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45" dirty="0">
                <a:solidFill>
                  <a:srgbClr val="1D2C4F"/>
                </a:solidFill>
                <a:latin typeface="Urbane Medium" pitchFamily="2" charset="77"/>
                <a:cs typeface="Judson"/>
              </a:rPr>
              <a:t>m</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nd</a:t>
            </a:r>
            <a:r>
              <a:rPr sz="1100" spc="-35" dirty="0">
                <a:solidFill>
                  <a:srgbClr val="1D2C4F"/>
                </a:solidFill>
                <a:latin typeface="Urbane Medium" pitchFamily="2" charset="77"/>
                <a:cs typeface="Judson"/>
              </a:rPr>
              <a:t>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o</a:t>
            </a:r>
            <a:r>
              <a:rPr sz="1100" spc="-4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nc</a:t>
            </a:r>
            <a:r>
              <a:rPr sz="1100" spc="-10" dirty="0">
                <a:solidFill>
                  <a:srgbClr val="1D2C4F"/>
                </a:solidFill>
                <a:latin typeface="Urbane Medium" pitchFamily="2" charset="77"/>
                <a:cs typeface="Judson"/>
              </a:rPr>
              <a:t>l</a:t>
            </a:r>
            <a:r>
              <a:rPr sz="1100" spc="-35" dirty="0">
                <a:solidFill>
                  <a:srgbClr val="1D2C4F"/>
                </a:solidFill>
                <a:latin typeface="Urbane Medium" pitchFamily="2" charset="77"/>
                <a:cs typeface="Judson"/>
              </a:rPr>
              <a:t>u</a:t>
            </a:r>
            <a:r>
              <a:rPr sz="1100" spc="-30" dirty="0">
                <a:solidFill>
                  <a:srgbClr val="1D2C4F"/>
                </a:solidFill>
                <a:latin typeface="Urbane Medium" pitchFamily="2" charset="77"/>
                <a:cs typeface="Judson"/>
              </a:rPr>
              <a:t>d</a:t>
            </a:r>
            <a:r>
              <a:rPr sz="1100" dirty="0">
                <a:solidFill>
                  <a:srgbClr val="1D2C4F"/>
                </a:solidFill>
                <a:latin typeface="Urbane Medium" pitchFamily="2" charset="77"/>
                <a:cs typeface="Judson"/>
              </a:rPr>
              <a:t>e  </a:t>
            </a:r>
            <a:r>
              <a:rPr sz="1100" spc="-30" dirty="0">
                <a:solidFill>
                  <a:srgbClr val="1D2C4F"/>
                </a:solidFill>
                <a:latin typeface="Urbane Medium" pitchFamily="2" charset="77"/>
                <a:cs typeface="Judson"/>
              </a:rPr>
              <a:t>d</a:t>
            </a:r>
            <a:r>
              <a:rPr sz="1100" spc="-25" dirty="0">
                <a:solidFill>
                  <a:srgbClr val="1D2C4F"/>
                </a:solidFill>
                <a:latin typeface="Urbane Medium" pitchFamily="2" charset="77"/>
                <a:cs typeface="Judson"/>
              </a:rPr>
              <a:t>o</a:t>
            </a:r>
            <a:r>
              <a:rPr sz="1100" spc="-45" dirty="0">
                <a:solidFill>
                  <a:srgbClr val="1D2C4F"/>
                </a:solidFill>
                <a:latin typeface="Urbane Medium" pitchFamily="2" charset="77"/>
                <a:cs typeface="Judson"/>
              </a:rPr>
              <a:t>m</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s</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c</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P</a:t>
            </a:r>
            <a:r>
              <a:rPr sz="1100" spc="-2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P</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a:t>
            </a:r>
            <a:endParaRPr sz="1100" dirty="0">
              <a:latin typeface="Urbane Medium" pitchFamily="2" charset="77"/>
              <a:cs typeface="Judson"/>
            </a:endParaRPr>
          </a:p>
          <a:p>
            <a:pPr marL="285750" indent="-285750">
              <a:lnSpc>
                <a:spcPct val="100000"/>
              </a:lnSpc>
              <a:spcBef>
                <a:spcPts val="20"/>
              </a:spcBef>
              <a:buClr>
                <a:srgbClr val="E87825"/>
              </a:buClr>
              <a:buFont typeface="Wingdings" pitchFamily="2" charset="2"/>
              <a:buChar char="§"/>
            </a:pPr>
            <a:endParaRPr sz="1500" dirty="0">
              <a:latin typeface="Urbane Medium" pitchFamily="2" charset="77"/>
              <a:cs typeface="Judson"/>
            </a:endParaRPr>
          </a:p>
          <a:p>
            <a:pPr marL="264795" marR="24765" indent="-252095">
              <a:lnSpc>
                <a:spcPct val="133400"/>
              </a:lnSpc>
              <a:buClr>
                <a:srgbClr val="E87825"/>
              </a:buClr>
              <a:buFont typeface="Wingdings" pitchFamily="2" charset="2"/>
              <a:buChar char="§"/>
              <a:tabLst>
                <a:tab pos="264795" algn="l"/>
                <a:tab pos="265430" algn="l"/>
              </a:tabLst>
            </a:pPr>
            <a:r>
              <a:rPr sz="1100" spc="-20" dirty="0">
                <a:solidFill>
                  <a:srgbClr val="1D2C4F"/>
                </a:solidFill>
                <a:latin typeface="Urbane Medium" pitchFamily="2" charset="77"/>
                <a:cs typeface="Judson"/>
              </a:rPr>
              <a:t>Section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38</a:t>
            </a:r>
            <a:r>
              <a:rPr sz="1100" spc="-4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a:t>
            </a:r>
            <a:r>
              <a:rPr sz="1100" spc="-20" dirty="0">
                <a:solidFill>
                  <a:srgbClr val="1D2C4F"/>
                </a:solidFill>
                <a:latin typeface="Urbane Medium" pitchFamily="2" charset="77"/>
                <a:cs typeface="Judson"/>
              </a:rPr>
              <a:t> Act</a:t>
            </a:r>
            <a:r>
              <a:rPr sz="1100" spc="-3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has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been</a:t>
            </a:r>
            <a:r>
              <a:rPr sz="1100" spc="-4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amended</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to</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require</a:t>
            </a:r>
            <a:r>
              <a:rPr sz="1100" spc="-4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designated </a:t>
            </a:r>
            <a:r>
              <a:rPr sz="1100" spc="-2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person </a:t>
            </a:r>
            <a:r>
              <a:rPr sz="1100" spc="-10" dirty="0">
                <a:solidFill>
                  <a:srgbClr val="1D2C4F"/>
                </a:solidFill>
                <a:latin typeface="Urbane Medium" pitchFamily="2" charset="77"/>
                <a:cs typeface="Judson"/>
              </a:rPr>
              <a:t>to </a:t>
            </a:r>
            <a:r>
              <a:rPr sz="1100" spc="-20" dirty="0">
                <a:solidFill>
                  <a:srgbClr val="1D2C4F"/>
                </a:solidFill>
                <a:latin typeface="Urbane Medium" pitchFamily="2" charset="77"/>
                <a:cs typeface="Judson"/>
              </a:rPr>
              <a:t>apply EDD </a:t>
            </a:r>
            <a:r>
              <a:rPr sz="1100" spc="-30" dirty="0">
                <a:solidFill>
                  <a:srgbClr val="1D2C4F"/>
                </a:solidFill>
                <a:latin typeface="Urbane Medium" pitchFamily="2" charset="77"/>
                <a:cs typeface="Judson"/>
              </a:rPr>
              <a:t>when </a:t>
            </a:r>
            <a:r>
              <a:rPr sz="1100" spc="-20" dirty="0">
                <a:solidFill>
                  <a:srgbClr val="1D2C4F"/>
                </a:solidFill>
                <a:latin typeface="Urbane Medium" pitchFamily="2" charset="77"/>
                <a:cs typeface="Judson"/>
              </a:rPr>
              <a:t>dealing with </a:t>
            </a:r>
            <a:r>
              <a:rPr sz="1100" dirty="0">
                <a:solidFill>
                  <a:srgbClr val="1D2C4F"/>
                </a:solidFill>
                <a:latin typeface="Urbane Medium" pitchFamily="2" charset="77"/>
                <a:cs typeface="Judson"/>
              </a:rPr>
              <a:t>a </a:t>
            </a:r>
            <a:r>
              <a:rPr sz="1100" spc="-30" dirty="0">
                <a:solidFill>
                  <a:srgbClr val="1D2C4F"/>
                </a:solidFill>
                <a:latin typeface="Urbane Medium" pitchFamily="2" charset="77"/>
                <a:cs typeface="Judson"/>
              </a:rPr>
              <a:t>customer </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established </a:t>
            </a:r>
            <a:r>
              <a:rPr sz="1100" spc="-15" dirty="0">
                <a:solidFill>
                  <a:srgbClr val="1D2C4F"/>
                </a:solidFill>
                <a:latin typeface="Urbane Medium" pitchFamily="2" charset="77"/>
                <a:cs typeface="Judson"/>
              </a:rPr>
              <a:t>or </a:t>
            </a:r>
            <a:r>
              <a:rPr sz="1100" spc="-20" dirty="0">
                <a:solidFill>
                  <a:srgbClr val="1D2C4F"/>
                </a:solidFill>
                <a:latin typeface="Urbane Medium" pitchFamily="2" charset="77"/>
                <a:cs typeface="Judson"/>
              </a:rPr>
              <a:t>residing </a:t>
            </a:r>
            <a:r>
              <a:rPr sz="1100" spc="-5" dirty="0">
                <a:solidFill>
                  <a:srgbClr val="1D2C4F"/>
                </a:solidFill>
                <a:latin typeface="Urbane Medium" pitchFamily="2" charset="77"/>
                <a:cs typeface="Judson"/>
              </a:rPr>
              <a:t>in </a:t>
            </a:r>
            <a:r>
              <a:rPr sz="1100" dirty="0">
                <a:solidFill>
                  <a:srgbClr val="1D2C4F"/>
                </a:solidFill>
                <a:latin typeface="Urbane Medium" pitchFamily="2" charset="77"/>
                <a:cs typeface="Judson"/>
              </a:rPr>
              <a:t>a </a:t>
            </a:r>
            <a:r>
              <a:rPr sz="1100" spc="-20" dirty="0">
                <a:solidFill>
                  <a:srgbClr val="1D2C4F"/>
                </a:solidFill>
                <a:latin typeface="Urbane Medium" pitchFamily="2" charset="77"/>
                <a:cs typeface="Judson"/>
              </a:rPr>
              <a:t>high </a:t>
            </a:r>
            <a:r>
              <a:rPr sz="1100" spc="-15" dirty="0">
                <a:solidFill>
                  <a:srgbClr val="1D2C4F"/>
                </a:solidFill>
                <a:latin typeface="Urbane Medium" pitchFamily="2" charset="77"/>
                <a:cs typeface="Judson"/>
              </a:rPr>
              <a:t>risk </a:t>
            </a:r>
            <a:r>
              <a:rPr sz="1100" spc="-25" dirty="0">
                <a:solidFill>
                  <a:srgbClr val="1D2C4F"/>
                </a:solidFill>
                <a:latin typeface="Urbane Medium" pitchFamily="2" charset="77"/>
                <a:cs typeface="Judson"/>
              </a:rPr>
              <a:t>country. Exceptions </a:t>
            </a:r>
            <a:r>
              <a:rPr sz="1100" spc="-20" dirty="0">
                <a:solidFill>
                  <a:srgbClr val="1D2C4F"/>
                </a:solidFill>
                <a:latin typeface="Urbane Medium" pitchFamily="2" charset="77"/>
                <a:cs typeface="Judson"/>
              </a:rPr>
              <a:t> a</a:t>
            </a:r>
            <a:r>
              <a:rPr sz="1100" spc="-30" dirty="0">
                <a:solidFill>
                  <a:srgbClr val="1D2C4F"/>
                </a:solidFill>
                <a:latin typeface="Urbane Medium" pitchFamily="2" charset="77"/>
                <a:cs typeface="Judson"/>
              </a:rPr>
              <a:t>pp</a:t>
            </a:r>
            <a:r>
              <a:rPr sz="1100" spc="-10" dirty="0">
                <a:solidFill>
                  <a:srgbClr val="1D2C4F"/>
                </a:solidFill>
                <a:latin typeface="Urbane Medium" pitchFamily="2" charset="77"/>
                <a:cs typeface="Judson"/>
              </a:rPr>
              <a:t>l</a:t>
            </a:r>
            <a:r>
              <a:rPr sz="1100" dirty="0">
                <a:solidFill>
                  <a:srgbClr val="1D2C4F"/>
                </a:solidFill>
                <a:latin typeface="Urbane Medium" pitchFamily="2" charset="77"/>
                <a:cs typeface="Judson"/>
              </a:rPr>
              <a:t>y</a:t>
            </a:r>
            <a:r>
              <a:rPr sz="1100" spc="-35" dirty="0">
                <a:solidFill>
                  <a:srgbClr val="1D2C4F"/>
                </a:solidFill>
                <a:latin typeface="Urbane Medium" pitchFamily="2" charset="77"/>
                <a:cs typeface="Judson"/>
              </a:rPr>
              <a:t> </a:t>
            </a:r>
            <a:r>
              <a:rPr sz="1100" spc="-40" dirty="0">
                <a:solidFill>
                  <a:srgbClr val="1D2C4F"/>
                </a:solidFill>
                <a:latin typeface="Urbane Medium" pitchFamily="2" charset="77"/>
                <a:cs typeface="Judson"/>
              </a:rPr>
              <a:t>w</a:t>
            </a:r>
            <a:r>
              <a:rPr sz="1100" spc="-30" dirty="0">
                <a:solidFill>
                  <a:srgbClr val="1D2C4F"/>
                </a:solidFill>
                <a:latin typeface="Urbane Medium" pitchFamily="2" charset="77"/>
                <a:cs typeface="Judson"/>
              </a:rPr>
              <a:t>he</a:t>
            </a:r>
            <a:r>
              <a:rPr sz="1100" spc="-25" dirty="0">
                <a:solidFill>
                  <a:srgbClr val="1D2C4F"/>
                </a:solidFill>
                <a:latin typeface="Urbane Medium" pitchFamily="2" charset="77"/>
                <a:cs typeface="Judson"/>
              </a:rPr>
              <a:t>r</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cu</a:t>
            </a:r>
            <a:r>
              <a:rPr sz="1100" spc="-25" dirty="0">
                <a:solidFill>
                  <a:srgbClr val="1D2C4F"/>
                </a:solidFill>
                <a:latin typeface="Urbane Medium" pitchFamily="2" charset="77"/>
                <a:cs typeface="Judson"/>
              </a:rPr>
              <a:t>s</a:t>
            </a:r>
            <a:r>
              <a:rPr sz="1100" spc="-20" dirty="0">
                <a:solidFill>
                  <a:srgbClr val="1D2C4F"/>
                </a:solidFill>
                <a:latin typeface="Urbane Medium" pitchFamily="2" charset="77"/>
                <a:cs typeface="Judson"/>
              </a:rPr>
              <a:t>t</a:t>
            </a:r>
            <a:r>
              <a:rPr sz="1100" spc="-25" dirty="0">
                <a:solidFill>
                  <a:srgbClr val="1D2C4F"/>
                </a:solidFill>
                <a:latin typeface="Urbane Medium" pitchFamily="2" charset="77"/>
                <a:cs typeface="Judson"/>
              </a:rPr>
              <a:t>o</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e</a:t>
            </a:r>
            <a:r>
              <a:rPr sz="1100" dirty="0">
                <a:solidFill>
                  <a:srgbClr val="1D2C4F"/>
                </a:solidFill>
                <a:latin typeface="Urbane Medium" pitchFamily="2" charset="77"/>
                <a:cs typeface="Judson"/>
              </a:rPr>
              <a:t>r</a:t>
            </a:r>
            <a:r>
              <a:rPr sz="1100" spc="-4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s</a:t>
            </a:r>
            <a:r>
              <a:rPr sz="1100" spc="-4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spc="-25" dirty="0">
                <a:solidFill>
                  <a:srgbClr val="1D2C4F"/>
                </a:solidFill>
                <a:latin typeface="Urbane Medium" pitchFamily="2" charset="77"/>
                <a:cs typeface="Judson"/>
              </a:rPr>
              <a:t>r</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nc</a:t>
            </a:r>
            <a:r>
              <a:rPr sz="1100" dirty="0">
                <a:solidFill>
                  <a:srgbClr val="1D2C4F"/>
                </a:solidFill>
                <a:latin typeface="Urbane Medium" pitchFamily="2" charset="77"/>
                <a:cs typeface="Judson"/>
              </a:rPr>
              <a:t>h</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r</a:t>
            </a:r>
            <a:r>
              <a:rPr sz="1100" spc="-40" dirty="0">
                <a:solidFill>
                  <a:srgbClr val="1D2C4F"/>
                </a:solidFill>
                <a:latin typeface="Urbane Medium" pitchFamily="2" charset="77"/>
                <a:cs typeface="Judson"/>
              </a:rPr>
              <a:t> </a:t>
            </a:r>
            <a:r>
              <a:rPr sz="1100" spc="-45" dirty="0">
                <a:solidFill>
                  <a:srgbClr val="1D2C4F"/>
                </a:solidFill>
                <a:latin typeface="Urbane Medium" pitchFamily="2" charset="77"/>
                <a:cs typeface="Judson"/>
              </a:rPr>
              <a:t>m</a:t>
            </a:r>
            <a:r>
              <a:rPr sz="1100" spc="-20" dirty="0">
                <a:solidFill>
                  <a:srgbClr val="1D2C4F"/>
                </a:solidFill>
                <a:latin typeface="Urbane Medium" pitchFamily="2" charset="77"/>
                <a:cs typeface="Judson"/>
              </a:rPr>
              <a:t>aj</a:t>
            </a:r>
            <a:r>
              <a:rPr sz="1100" spc="-25" dirty="0">
                <a:solidFill>
                  <a:srgbClr val="1D2C4F"/>
                </a:solidFill>
                <a:latin typeface="Urbane Medium" pitchFamily="2" charset="77"/>
                <a:cs typeface="Judson"/>
              </a:rPr>
              <a:t>or</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spc="-15" dirty="0">
                <a:solidFill>
                  <a:srgbClr val="1D2C4F"/>
                </a:solidFill>
                <a:latin typeface="Urbane Medium" pitchFamily="2" charset="77"/>
                <a:cs typeface="Judson"/>
              </a:rPr>
              <a:t>y-</a:t>
            </a:r>
            <a:r>
              <a:rPr sz="1100" spc="-25" dirty="0">
                <a:solidFill>
                  <a:srgbClr val="1D2C4F"/>
                </a:solidFill>
                <a:latin typeface="Urbane Medium" pitchFamily="2" charset="77"/>
                <a:cs typeface="Judson"/>
              </a:rPr>
              <a:t>o</a:t>
            </a:r>
            <a:r>
              <a:rPr sz="1100" spc="-40" dirty="0">
                <a:solidFill>
                  <a:srgbClr val="1D2C4F"/>
                </a:solidFill>
                <a:latin typeface="Urbane Medium" pitchFamily="2" charset="77"/>
                <a:cs typeface="Judson"/>
              </a:rPr>
              <a:t>w</a:t>
            </a:r>
            <a:r>
              <a:rPr sz="1100" spc="-30" dirty="0">
                <a:solidFill>
                  <a:srgbClr val="1D2C4F"/>
                </a:solidFill>
                <a:latin typeface="Urbane Medium" pitchFamily="2" charset="77"/>
                <a:cs typeface="Judson"/>
              </a:rPr>
              <a:t>ne</a:t>
            </a:r>
            <a:r>
              <a:rPr sz="1100" dirty="0">
                <a:solidFill>
                  <a:srgbClr val="1D2C4F"/>
                </a:solidFill>
                <a:latin typeface="Urbane Medium" pitchFamily="2" charset="77"/>
                <a:cs typeface="Judson"/>
              </a:rPr>
              <a:t>d  </a:t>
            </a:r>
            <a:r>
              <a:rPr sz="1100" spc="-25" dirty="0">
                <a:solidFill>
                  <a:srgbClr val="1D2C4F"/>
                </a:solidFill>
                <a:latin typeface="Urbane Medium" pitchFamily="2" charset="77"/>
                <a:cs typeface="Judson"/>
              </a:rPr>
              <a:t>subsidiary </a:t>
            </a:r>
            <a:r>
              <a:rPr sz="1100" spc="-15" dirty="0">
                <a:solidFill>
                  <a:srgbClr val="1D2C4F"/>
                </a:solidFill>
                <a:latin typeface="Urbane Medium" pitchFamily="2" charset="77"/>
                <a:cs typeface="Judson"/>
              </a:rPr>
              <a:t>of </a:t>
            </a:r>
            <a:r>
              <a:rPr sz="1100" dirty="0">
                <a:solidFill>
                  <a:srgbClr val="1D2C4F"/>
                </a:solidFill>
                <a:latin typeface="Urbane Medium" pitchFamily="2" charset="77"/>
                <a:cs typeface="Judson"/>
              </a:rPr>
              <a:t>a </a:t>
            </a:r>
            <a:r>
              <a:rPr sz="1100" spc="-25" dirty="0">
                <a:solidFill>
                  <a:srgbClr val="1D2C4F"/>
                </a:solidFill>
                <a:latin typeface="Urbane Medium" pitchFamily="2" charset="77"/>
                <a:cs typeface="Judson"/>
              </a:rPr>
              <a:t>designated person established </a:t>
            </a:r>
            <a:r>
              <a:rPr sz="1100" spc="-5" dirty="0">
                <a:solidFill>
                  <a:srgbClr val="1D2C4F"/>
                </a:solidFill>
                <a:latin typeface="Urbane Medium" pitchFamily="2" charset="77"/>
                <a:cs typeface="Judson"/>
              </a:rPr>
              <a:t>in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EU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which</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complies</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with</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group</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wide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policies</a:t>
            </a:r>
            <a:r>
              <a:rPr sz="1100" spc="-3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and</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procedures.</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50" dirty="0">
              <a:latin typeface="Urbane Medium" pitchFamily="2" charset="77"/>
              <a:cs typeface="Judson"/>
            </a:endParaRPr>
          </a:p>
          <a:p>
            <a:pPr marL="264795" marR="360680" indent="-252729">
              <a:lnSpc>
                <a:spcPct val="129099"/>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E</a:t>
            </a:r>
            <a:r>
              <a:rPr sz="1100" spc="-35" dirty="0">
                <a:solidFill>
                  <a:srgbClr val="1D2C4F"/>
                </a:solidFill>
                <a:latin typeface="Urbane Medium" pitchFamily="2" charset="77"/>
                <a:cs typeface="Judson"/>
              </a:rPr>
              <a:t>D</a:t>
            </a:r>
            <a:r>
              <a:rPr sz="1100" dirty="0">
                <a:solidFill>
                  <a:srgbClr val="1D2C4F"/>
                </a:solidFill>
                <a:latin typeface="Urbane Medium" pitchFamily="2" charset="77"/>
                <a:cs typeface="Judson"/>
              </a:rPr>
              <a:t>D</a:t>
            </a:r>
            <a:r>
              <a:rPr sz="1100" spc="-50" dirty="0">
                <a:solidFill>
                  <a:srgbClr val="1D2C4F"/>
                </a:solidFill>
                <a:latin typeface="Urbane Medium" pitchFamily="2" charset="77"/>
                <a:cs typeface="Judson"/>
              </a:rPr>
              <a:t> </a:t>
            </a:r>
            <a:r>
              <a:rPr sz="1100" spc="-45" dirty="0">
                <a:solidFill>
                  <a:srgbClr val="1D2C4F"/>
                </a:solidFill>
                <a:latin typeface="Urbane Medium" pitchFamily="2" charset="77"/>
                <a:cs typeface="Judson"/>
              </a:rPr>
              <a:t>m</a:t>
            </a:r>
            <a:r>
              <a:rPr sz="1100" spc="-35" dirty="0">
                <a:solidFill>
                  <a:srgbClr val="1D2C4F"/>
                </a:solidFill>
                <a:latin typeface="Urbane Medium" pitchFamily="2" charset="77"/>
                <a:cs typeface="Judson"/>
              </a:rPr>
              <a:t>u</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 b</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pp</a:t>
            </a:r>
            <a:r>
              <a:rPr sz="1100" spc="-10" dirty="0">
                <a:solidFill>
                  <a:srgbClr val="1D2C4F"/>
                </a:solidFill>
                <a:latin typeface="Urbane Medium" pitchFamily="2" charset="77"/>
                <a:cs typeface="Judson"/>
              </a:rPr>
              <a:t>li</a:t>
            </a:r>
            <a:r>
              <a:rPr sz="1100" spc="-35" dirty="0">
                <a:solidFill>
                  <a:srgbClr val="1D2C4F"/>
                </a:solidFill>
                <a:latin typeface="Urbane Medium" pitchFamily="2" charset="77"/>
                <a:cs typeface="Judson"/>
              </a:rPr>
              <a:t>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40" dirty="0">
                <a:solidFill>
                  <a:srgbClr val="1D2C4F"/>
                </a:solidFill>
                <a:latin typeface="Urbane Medium" pitchFamily="2" charset="77"/>
                <a:cs typeface="Judson"/>
              </a:rPr>
              <a:t>w</a:t>
            </a:r>
            <a:r>
              <a:rPr sz="1100" spc="-35" dirty="0">
                <a:solidFill>
                  <a:srgbClr val="1D2C4F"/>
                </a:solidFill>
                <a:latin typeface="Urbane Medium" pitchFamily="2" charset="77"/>
                <a:cs typeface="Judson"/>
              </a:rPr>
              <a:t>he</a:t>
            </a:r>
            <a:r>
              <a:rPr sz="1100" spc="-25" dirty="0">
                <a:solidFill>
                  <a:srgbClr val="1D2C4F"/>
                </a:solidFill>
                <a:latin typeface="Urbane Medium" pitchFamily="2" charset="77"/>
                <a:cs typeface="Judson"/>
              </a:rPr>
              <a:t>r</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spc="-35" dirty="0">
                <a:solidFill>
                  <a:srgbClr val="1D2C4F"/>
                </a:solidFill>
                <a:latin typeface="Urbane Medium" pitchFamily="2" charset="77"/>
                <a:cs typeface="Judson"/>
              </a:rPr>
              <a:t>u</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35" dirty="0">
                <a:solidFill>
                  <a:srgbClr val="1D2C4F"/>
                </a:solidFill>
                <a:latin typeface="Urbane Medium" pitchFamily="2" charset="77"/>
                <a:cs typeface="Judson"/>
              </a:rPr>
              <a:t>e</a:t>
            </a:r>
            <a:r>
              <a:rPr sz="1100" spc="-10" dirty="0">
                <a:solidFill>
                  <a:srgbClr val="1D2C4F"/>
                </a:solidFill>
                <a:latin typeface="Urbane Medium" pitchFamily="2" charset="77"/>
                <a:cs typeface="Judson"/>
              </a:rPr>
              <a:t>l</a:t>
            </a:r>
            <a:r>
              <a:rPr sz="1100" spc="-20" dirty="0">
                <a:solidFill>
                  <a:srgbClr val="1D2C4F"/>
                </a:solidFill>
                <a:latin typeface="Urbane Medium" pitchFamily="2" charset="77"/>
                <a:cs typeface="Judson"/>
              </a:rPr>
              <a:t>at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h</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p</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r  </a:t>
            </a:r>
            <a:r>
              <a:rPr sz="1100" spc="-20" dirty="0">
                <a:solidFill>
                  <a:srgbClr val="1D2C4F"/>
                </a:solidFill>
                <a:latin typeface="Urbane Medium" pitchFamily="2" charset="77"/>
                <a:cs typeface="Judson"/>
              </a:rPr>
              <a:t>t</a:t>
            </a:r>
            <a:r>
              <a:rPr sz="1100" spc="-25" dirty="0">
                <a:solidFill>
                  <a:srgbClr val="1D2C4F"/>
                </a:solidFill>
                <a:latin typeface="Urbane Medium" pitchFamily="2" charset="77"/>
                <a:cs typeface="Judson"/>
              </a:rPr>
              <a:t>r</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s</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c</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d</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r</a:t>
            </a:r>
            <a:r>
              <a:rPr sz="1100" spc="-35" dirty="0">
                <a:solidFill>
                  <a:srgbClr val="1D2C4F"/>
                </a:solidFill>
                <a:latin typeface="Urbane Medium" pitchFamily="2" charset="77"/>
                <a:cs typeface="Judson"/>
              </a:rPr>
              <a:t>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o</a:t>
            </a:r>
            <a:r>
              <a:rPr sz="1100" spc="-4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h</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g</a:t>
            </a:r>
            <a:r>
              <a:rPr sz="1100" spc="-30" dirty="0">
                <a:solidFill>
                  <a:srgbClr val="1D2C4F"/>
                </a:solidFill>
                <a:latin typeface="Urbane Medium" pitchFamily="2" charset="77"/>
                <a:cs typeface="Judson"/>
              </a:rPr>
              <a:t>he</a:t>
            </a:r>
            <a:r>
              <a:rPr sz="1100" dirty="0">
                <a:solidFill>
                  <a:srgbClr val="1D2C4F"/>
                </a:solidFill>
                <a:latin typeface="Urbane Medium" pitchFamily="2" charset="77"/>
                <a:cs typeface="Judson"/>
              </a:rPr>
              <a:t>r</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s</a:t>
            </a:r>
            <a:r>
              <a:rPr sz="1100" spc="-30" dirty="0">
                <a:solidFill>
                  <a:srgbClr val="1D2C4F"/>
                </a:solidFill>
                <a:latin typeface="Urbane Medium" pitchFamily="2" charset="77"/>
                <a:cs typeface="Judson"/>
              </a:rPr>
              <a:t>k</a:t>
            </a:r>
            <a:r>
              <a:rPr sz="1100" dirty="0">
                <a:solidFill>
                  <a:srgbClr val="1D2C4F"/>
                </a:solidFill>
                <a:latin typeface="Urbane Medium" pitchFamily="2" charset="77"/>
                <a:cs typeface="Judson"/>
              </a:rPr>
              <a:t>.</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450" dirty="0">
              <a:latin typeface="Urbane Medium" pitchFamily="2" charset="77"/>
              <a:cs typeface="Judson"/>
            </a:endParaRPr>
          </a:p>
          <a:p>
            <a:pPr marL="264795" marR="128270" indent="-252729">
              <a:lnSpc>
                <a:spcPct val="136300"/>
              </a:lnSpc>
              <a:buClr>
                <a:srgbClr val="E87825"/>
              </a:buClr>
              <a:buFont typeface="Wingdings" pitchFamily="2" charset="2"/>
              <a:buChar char="§"/>
              <a:tabLst>
                <a:tab pos="264795" algn="l"/>
                <a:tab pos="265430" algn="l"/>
              </a:tabLst>
            </a:pPr>
            <a:r>
              <a:rPr sz="1100" spc="-3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c</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4</a:t>
            </a:r>
            <a:r>
              <a:rPr sz="1100" dirty="0">
                <a:solidFill>
                  <a:srgbClr val="1D2C4F"/>
                </a:solidFill>
                <a:latin typeface="Urbane Medium" pitchFamily="2" charset="77"/>
                <a:cs typeface="Judson"/>
              </a:rPr>
              <a:t>0</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Ac</a:t>
            </a:r>
            <a:r>
              <a:rPr sz="110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 </a:t>
            </a:r>
            <a:r>
              <a:rPr sz="1100" spc="-35" dirty="0">
                <a:solidFill>
                  <a:srgbClr val="1D2C4F"/>
                </a:solidFill>
                <a:latin typeface="Urbane Medium" pitchFamily="2" charset="77"/>
                <a:cs typeface="Judson"/>
              </a:rPr>
              <a:t>h</a:t>
            </a:r>
            <a:r>
              <a:rPr sz="1100" spc="-20" dirty="0">
                <a:solidFill>
                  <a:srgbClr val="1D2C4F"/>
                </a:solidFill>
                <a:latin typeface="Urbane Medium" pitchFamily="2" charset="77"/>
                <a:cs typeface="Judson"/>
              </a:rPr>
              <a:t>a</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spc="-35" dirty="0">
                <a:solidFill>
                  <a:srgbClr val="1D2C4F"/>
                </a:solidFill>
                <a:latin typeface="Urbane Medium" pitchFamily="2" charset="77"/>
                <a:cs typeface="Judson"/>
              </a:rPr>
              <a:t>ee</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45" dirty="0">
                <a:solidFill>
                  <a:srgbClr val="1D2C4F"/>
                </a:solidFill>
                <a:latin typeface="Urbane Medium" pitchFamily="2" charset="77"/>
                <a:cs typeface="Judson"/>
              </a:rPr>
              <a:t>m</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nd</a:t>
            </a:r>
            <a:r>
              <a:rPr sz="1100" spc="-35" dirty="0">
                <a:solidFill>
                  <a:srgbClr val="1D2C4F"/>
                </a:solidFill>
                <a:latin typeface="Urbane Medium" pitchFamily="2" charset="77"/>
                <a:cs typeface="Judson"/>
              </a:rPr>
              <a:t>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o</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10" dirty="0">
                <a:solidFill>
                  <a:srgbClr val="1D2C4F"/>
                </a:solidFill>
                <a:latin typeface="Urbane Medium" pitchFamily="2" charset="77"/>
                <a:cs typeface="Judson"/>
              </a:rPr>
              <a:t>ll</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w</a:t>
            </a:r>
            <a:r>
              <a:rPr sz="1100" spc="-50"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25" dirty="0">
                <a:solidFill>
                  <a:srgbClr val="1D2C4F"/>
                </a:solidFill>
                <a:latin typeface="Urbane Medium" pitchFamily="2" charset="77"/>
                <a:cs typeface="Judson"/>
              </a:rPr>
              <a:t>designated</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person</a:t>
            </a:r>
            <a:r>
              <a:rPr sz="1100" spc="-4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to</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rely</a:t>
            </a:r>
            <a:r>
              <a:rPr sz="1100" spc="-3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on</a:t>
            </a:r>
            <a:r>
              <a:rPr sz="1100" spc="-4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third</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party</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established</a:t>
            </a:r>
            <a:r>
              <a:rPr sz="1100" spc="-4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a:t>
            </a:r>
            <a:r>
              <a:rPr sz="1100" spc="-4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endParaRPr sz="1100" dirty="0">
              <a:latin typeface="Urbane Medium" pitchFamily="2" charset="77"/>
              <a:cs typeface="Judson"/>
            </a:endParaRPr>
          </a:p>
        </p:txBody>
      </p:sp>
      <p:sp>
        <p:nvSpPr>
          <p:cNvPr id="4" name="object 4"/>
          <p:cNvSpPr txBox="1"/>
          <p:nvPr/>
        </p:nvSpPr>
        <p:spPr>
          <a:xfrm>
            <a:off x="5194300" y="1563255"/>
            <a:ext cx="4525822" cy="4740785"/>
          </a:xfrm>
          <a:prstGeom prst="rect">
            <a:avLst/>
          </a:prstGeom>
        </p:spPr>
        <p:txBody>
          <a:bodyPr vert="horz" wrap="square" lIns="0" tIns="12700" rIns="0" bIns="0" rtlCol="0">
            <a:spAutoFit/>
          </a:bodyPr>
          <a:lstStyle/>
          <a:p>
            <a:pPr marL="264795" marR="135255">
              <a:lnSpc>
                <a:spcPct val="136300"/>
              </a:lnSpc>
              <a:spcBef>
                <a:spcPts val="100"/>
              </a:spcBef>
              <a:buClr>
                <a:srgbClr val="E87825"/>
              </a:buClr>
            </a:pPr>
            <a:r>
              <a:rPr sz="1100" spc="-20" dirty="0">
                <a:solidFill>
                  <a:srgbClr val="1D2C4F"/>
                </a:solidFill>
                <a:latin typeface="Urbane Medium" pitchFamily="2" charset="77"/>
                <a:cs typeface="Judson"/>
              </a:rPr>
              <a:t>third</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country</a:t>
            </a:r>
            <a:r>
              <a:rPr sz="1100" spc="-3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to</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carry</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out</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due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diligence</a:t>
            </a:r>
            <a:r>
              <a:rPr sz="1100" spc="-4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measures</a:t>
            </a:r>
            <a:r>
              <a:rPr sz="1100" spc="-3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on</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their </a:t>
            </a:r>
            <a:r>
              <a:rPr sz="1100" spc="-25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spc="-35" dirty="0">
                <a:solidFill>
                  <a:srgbClr val="1D2C4F"/>
                </a:solidFill>
                <a:latin typeface="Urbane Medium" pitchFamily="2" charset="77"/>
                <a:cs typeface="Judson"/>
              </a:rPr>
              <a:t>eh</a:t>
            </a:r>
            <a:r>
              <a:rPr sz="1100" spc="-20" dirty="0">
                <a:solidFill>
                  <a:srgbClr val="1D2C4F"/>
                </a:solidFill>
                <a:latin typeface="Urbane Medium" pitchFamily="2" charset="77"/>
                <a:cs typeface="Judson"/>
              </a:rPr>
              <a:t>a</a:t>
            </a:r>
            <a:r>
              <a:rPr sz="1100" spc="-10" dirty="0">
                <a:solidFill>
                  <a:srgbClr val="1D2C4F"/>
                </a:solidFill>
                <a:latin typeface="Urbane Medium" pitchFamily="2" charset="77"/>
                <a:cs typeface="Judson"/>
              </a:rPr>
              <a:t>l</a:t>
            </a:r>
            <a:r>
              <a:rPr sz="1100"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p</a:t>
            </a:r>
            <a:r>
              <a:rPr sz="1100" spc="-25" dirty="0">
                <a:solidFill>
                  <a:srgbClr val="1D2C4F"/>
                </a:solidFill>
                <a:latin typeface="Urbane Medium" pitchFamily="2" charset="77"/>
                <a:cs typeface="Judson"/>
              </a:rPr>
              <a:t>ro</a:t>
            </a:r>
            <a:r>
              <a:rPr sz="1100" spc="-20" dirty="0">
                <a:solidFill>
                  <a:srgbClr val="1D2C4F"/>
                </a:solidFill>
                <a:latin typeface="Urbane Medium" pitchFamily="2" charset="77"/>
                <a:cs typeface="Judson"/>
              </a:rPr>
              <a:t>v</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d</a:t>
            </a:r>
            <a:r>
              <a:rPr sz="1100" spc="-35" dirty="0">
                <a:solidFill>
                  <a:srgbClr val="1D2C4F"/>
                </a:solidFill>
                <a:latin typeface="Urbane Medium" pitchFamily="2" charset="77"/>
                <a:cs typeface="Judson"/>
              </a:rPr>
              <a:t>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r</a:t>
            </a:r>
            <a:r>
              <a:rPr sz="1100" spc="-20" dirty="0">
                <a:solidFill>
                  <a:srgbClr val="1D2C4F"/>
                </a:solidFill>
                <a:latin typeface="Urbane Medium" pitchFamily="2" charset="77"/>
                <a:cs typeface="Judson"/>
              </a:rPr>
              <a:t>ta</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nd</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25" dirty="0">
                <a:solidFill>
                  <a:srgbClr val="1D2C4F"/>
                </a:solidFill>
                <a:latin typeface="Urbane Medium" pitchFamily="2" charset="77"/>
                <a:cs typeface="Judson"/>
              </a:rPr>
              <a:t>r</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m</a:t>
            </a:r>
            <a:r>
              <a:rPr sz="1100" spc="-35" dirty="0">
                <a:solidFill>
                  <a:srgbClr val="1D2C4F"/>
                </a:solidFill>
                <a:latin typeface="Urbane Medium" pitchFamily="2" charset="77"/>
                <a:cs typeface="Judson"/>
              </a:rPr>
              <a:t>e</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500" dirty="0">
              <a:latin typeface="Urbane Medium" pitchFamily="2" charset="77"/>
              <a:cs typeface="Judson"/>
            </a:endParaRPr>
          </a:p>
          <a:p>
            <a:pPr marL="264795" marR="7620" indent="-252729">
              <a:lnSpc>
                <a:spcPct val="1327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A</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new</a:t>
            </a:r>
            <a:r>
              <a:rPr sz="1100" spc="-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Chapter</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has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been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added</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which</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outlines</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a:t>
            </a:r>
            <a:r>
              <a:rPr sz="1100" spc="-4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role</a:t>
            </a:r>
            <a:r>
              <a:rPr sz="1100" spc="-4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 </a:t>
            </a:r>
            <a:r>
              <a:rPr sz="1100" spc="-2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Financial Intelligence Unit </a:t>
            </a:r>
            <a:r>
              <a:rPr sz="1100" spc="-25" dirty="0">
                <a:solidFill>
                  <a:srgbClr val="1D2C4F"/>
                </a:solidFill>
                <a:latin typeface="Urbane Medium" pitchFamily="2" charset="77"/>
                <a:cs typeface="Judson"/>
              </a:rPr>
              <a:t>(FIU). The </a:t>
            </a:r>
            <a:r>
              <a:rPr sz="1100" spc="-20" dirty="0">
                <a:solidFill>
                  <a:srgbClr val="1D2C4F"/>
                </a:solidFill>
                <a:latin typeface="Urbane Medium" pitchFamily="2" charset="77"/>
                <a:cs typeface="Judson"/>
              </a:rPr>
              <a:t>Act </a:t>
            </a:r>
            <a:r>
              <a:rPr sz="1100" spc="-25" dirty="0">
                <a:solidFill>
                  <a:srgbClr val="1D2C4F"/>
                </a:solidFill>
                <a:latin typeface="Urbane Medium" pitchFamily="2" charset="77"/>
                <a:cs typeface="Judson"/>
              </a:rPr>
              <a:t>permits </a:t>
            </a:r>
            <a:r>
              <a:rPr sz="1100" spc="-20" dirty="0">
                <a:solidFill>
                  <a:srgbClr val="1D2C4F"/>
                </a:solidFill>
                <a:latin typeface="Urbane Medium" pitchFamily="2" charset="77"/>
                <a:cs typeface="Judson"/>
              </a:rPr>
              <a:t>the FIU </a:t>
            </a:r>
            <a:r>
              <a:rPr sz="1100" spc="-1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cce</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s</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o</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dd</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a:t>
            </a:r>
            <a:r>
              <a:rPr sz="1100" spc="-20" dirty="0">
                <a:solidFill>
                  <a:srgbClr val="1D2C4F"/>
                </a:solidFill>
                <a:latin typeface="Urbane Medium" pitchFamily="2" charset="77"/>
                <a:cs typeface="Judson"/>
              </a:rPr>
              <a:t>a</a:t>
            </a:r>
            <a:r>
              <a:rPr sz="1100" dirty="0">
                <a:solidFill>
                  <a:srgbClr val="1D2C4F"/>
                </a:solidFill>
                <a:latin typeface="Urbane Medium" pitchFamily="2" charset="77"/>
                <a:cs typeface="Judson"/>
              </a:rPr>
              <a:t>l</a:t>
            </a:r>
            <a:r>
              <a:rPr sz="1100" spc="-2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spc="-10"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or</a:t>
            </a:r>
            <a:r>
              <a:rPr sz="1100" spc="-45" dirty="0">
                <a:solidFill>
                  <a:srgbClr val="1D2C4F"/>
                </a:solidFill>
                <a:latin typeface="Urbane Medium" pitchFamily="2" charset="77"/>
                <a:cs typeface="Judson"/>
              </a:rPr>
              <a:t>m</a:t>
            </a:r>
            <a:r>
              <a:rPr sz="1100" spc="-20" dirty="0">
                <a:solidFill>
                  <a:srgbClr val="1D2C4F"/>
                </a:solidFill>
                <a:latin typeface="Urbane Medium" pitchFamily="2" charset="77"/>
                <a:cs typeface="Judson"/>
              </a:rPr>
              <a:t>at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ro</a:t>
            </a:r>
            <a:r>
              <a:rPr sz="1100" dirty="0">
                <a:solidFill>
                  <a:srgbClr val="1D2C4F"/>
                </a:solidFill>
                <a:latin typeface="Urbane Medium" pitchFamily="2" charset="77"/>
                <a:cs typeface="Judson"/>
              </a:rPr>
              <a:t>m</a:t>
            </a:r>
            <a:r>
              <a:rPr sz="1100" spc="-6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a:t>
            </a:r>
            <a:r>
              <a:rPr sz="1100" spc="-25" dirty="0">
                <a:solidFill>
                  <a:srgbClr val="1D2C4F"/>
                </a:solidFill>
                <a:latin typeface="Urbane Medium" pitchFamily="2" charset="77"/>
                <a:cs typeface="Judson"/>
              </a:rPr>
              <a:t>o</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pe</a:t>
            </a:r>
            <a:r>
              <a:rPr sz="1100" spc="-2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en</a:t>
            </a:r>
            <a:r>
              <a:rPr sz="1100" dirty="0">
                <a:solidFill>
                  <a:srgbClr val="1D2C4F"/>
                </a:solidFill>
                <a:latin typeface="Urbane Medium" pitchFamily="2" charset="77"/>
                <a:cs typeface="Judson"/>
              </a:rPr>
              <a:t>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u</a:t>
            </a:r>
            <a:r>
              <a:rPr sz="1100" spc="-2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h</a:t>
            </a:r>
            <a:r>
              <a:rPr sz="1100" spc="-25" dirty="0">
                <a:solidFill>
                  <a:srgbClr val="1D2C4F"/>
                </a:solidFill>
                <a:latin typeface="Urbane Medium" pitchFamily="2" charset="77"/>
                <a:cs typeface="Judson"/>
              </a:rPr>
              <a:t>or</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a:t>
            </a:r>
            <a:r>
              <a:rPr sz="1100" spc="-30" dirty="0">
                <a:solidFill>
                  <a:srgbClr val="1D2C4F"/>
                </a:solidFill>
                <a:latin typeface="Urbane Medium" pitchFamily="2" charset="77"/>
                <a:cs typeface="Judson"/>
              </a:rPr>
              <a:t> de</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g</a:t>
            </a:r>
            <a:r>
              <a:rPr sz="1100" spc="-30" dirty="0">
                <a:solidFill>
                  <a:srgbClr val="1D2C4F"/>
                </a:solidFill>
                <a:latin typeface="Urbane Medium" pitchFamily="2" charset="77"/>
                <a:cs typeface="Judson"/>
              </a:rPr>
              <a:t>n</a:t>
            </a:r>
            <a:r>
              <a:rPr sz="1100" spc="-20" dirty="0">
                <a:solidFill>
                  <a:srgbClr val="1D2C4F"/>
                </a:solidFill>
                <a:latin typeface="Urbane Medium" pitchFamily="2" charset="77"/>
                <a:cs typeface="Judson"/>
              </a:rPr>
              <a:t>at</a:t>
            </a:r>
            <a:r>
              <a:rPr sz="1100" spc="-30" dirty="0">
                <a:solidFill>
                  <a:srgbClr val="1D2C4F"/>
                </a:solidFill>
                <a:latin typeface="Urbane Medium" pitchFamily="2" charset="77"/>
                <a:cs typeface="Judson"/>
              </a:rPr>
              <a:t>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pe</a:t>
            </a:r>
            <a:r>
              <a:rPr sz="1100" spc="-25" dirty="0">
                <a:solidFill>
                  <a:srgbClr val="1D2C4F"/>
                </a:solidFill>
                <a:latin typeface="Urbane Medium" pitchFamily="2" charset="77"/>
                <a:cs typeface="Judson"/>
              </a:rPr>
              <a:t>rso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spc="-2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he</a:t>
            </a:r>
            <a:r>
              <a:rPr sz="1100" dirty="0">
                <a:solidFill>
                  <a:srgbClr val="1D2C4F"/>
                </a:solidFill>
                <a:latin typeface="Urbane Medium" pitchFamily="2" charset="77"/>
                <a:cs typeface="Judson"/>
              </a:rPr>
              <a:t>r</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go</a:t>
            </a:r>
            <a:r>
              <a:rPr sz="1100" spc="-20" dirty="0">
                <a:solidFill>
                  <a:srgbClr val="1D2C4F"/>
                </a:solidFill>
                <a:latin typeface="Urbane Medium" pitchFamily="2" charset="77"/>
                <a:cs typeface="Judson"/>
              </a:rPr>
              <a:t>v</a:t>
            </a:r>
            <a:r>
              <a:rPr sz="1100" spc="-30"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r</a:t>
            </a:r>
            <a:r>
              <a:rPr sz="1100" spc="-3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en</a:t>
            </a:r>
            <a:r>
              <a:rPr sz="1100" dirty="0">
                <a:solidFill>
                  <a:srgbClr val="1D2C4F"/>
                </a:solidFill>
                <a:latin typeface="Urbane Medium" pitchFamily="2" charset="77"/>
                <a:cs typeface="Judson"/>
              </a:rPr>
              <a:t>t  </a:t>
            </a:r>
            <a:r>
              <a:rPr sz="1100" spc="-30" dirty="0">
                <a:solidFill>
                  <a:srgbClr val="1D2C4F"/>
                </a:solidFill>
                <a:latin typeface="Urbane Medium" pitchFamily="2" charset="77"/>
                <a:cs typeface="Judson"/>
              </a:rPr>
              <a:t>departments.</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00" dirty="0">
              <a:latin typeface="Urbane Medium" pitchFamily="2" charset="77"/>
              <a:cs typeface="Judson"/>
            </a:endParaRPr>
          </a:p>
          <a:p>
            <a:pPr marL="264795" marR="64135" indent="-252729">
              <a:lnSpc>
                <a:spcPct val="133600"/>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The </a:t>
            </a:r>
            <a:r>
              <a:rPr sz="1100" spc="-20" dirty="0">
                <a:solidFill>
                  <a:srgbClr val="1D2C4F"/>
                </a:solidFill>
                <a:latin typeface="Urbane Medium" pitchFamily="2" charset="77"/>
                <a:cs typeface="Judson"/>
              </a:rPr>
              <a:t>Act </a:t>
            </a:r>
            <a:r>
              <a:rPr sz="1100" spc="-30" dirty="0">
                <a:solidFill>
                  <a:srgbClr val="1D2C4F"/>
                </a:solidFill>
                <a:latin typeface="Urbane Medium" pitchFamily="2" charset="77"/>
                <a:cs typeface="Judson"/>
              </a:rPr>
              <a:t>amends </a:t>
            </a:r>
            <a:r>
              <a:rPr sz="1100" spc="-20" dirty="0">
                <a:solidFill>
                  <a:srgbClr val="1D2C4F"/>
                </a:solidFill>
                <a:latin typeface="Urbane Medium" pitchFamily="2" charset="77"/>
                <a:cs typeface="Judson"/>
              </a:rPr>
              <a:t>Section 54 </a:t>
            </a:r>
            <a:r>
              <a:rPr sz="1100" spc="-10" dirty="0">
                <a:solidFill>
                  <a:srgbClr val="1D2C4F"/>
                </a:solidFill>
                <a:latin typeface="Urbane Medium" pitchFamily="2" charset="77"/>
                <a:cs typeface="Judson"/>
              </a:rPr>
              <a:t>to </a:t>
            </a:r>
            <a:r>
              <a:rPr sz="1100" spc="-30" dirty="0">
                <a:solidFill>
                  <a:srgbClr val="1D2C4F"/>
                </a:solidFill>
                <a:latin typeface="Urbane Medium" pitchFamily="2" charset="77"/>
                <a:cs typeface="Judson"/>
              </a:rPr>
              <a:t>reference </a:t>
            </a:r>
            <a:r>
              <a:rPr sz="1100" spc="-25" dirty="0">
                <a:solidFill>
                  <a:srgbClr val="1D2C4F"/>
                </a:solidFill>
                <a:latin typeface="Urbane Medium" pitchFamily="2" charset="77"/>
                <a:cs typeface="Judson"/>
              </a:rPr>
              <a:t>what material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should </a:t>
            </a:r>
            <a:r>
              <a:rPr sz="1100" spc="-15" dirty="0">
                <a:solidFill>
                  <a:srgbClr val="1D2C4F"/>
                </a:solidFill>
                <a:latin typeface="Urbane Medium" pitchFamily="2" charset="77"/>
                <a:cs typeface="Judson"/>
              </a:rPr>
              <a:t>be </a:t>
            </a:r>
            <a:r>
              <a:rPr sz="1100" spc="-25" dirty="0">
                <a:solidFill>
                  <a:srgbClr val="1D2C4F"/>
                </a:solidFill>
                <a:latin typeface="Urbane Medium" pitchFamily="2" charset="77"/>
                <a:cs typeface="Judson"/>
              </a:rPr>
              <a:t>included </a:t>
            </a:r>
            <a:r>
              <a:rPr sz="1100" spc="-5" dirty="0">
                <a:solidFill>
                  <a:srgbClr val="1D2C4F"/>
                </a:solidFill>
                <a:latin typeface="Urbane Medium" pitchFamily="2" charset="77"/>
                <a:cs typeface="Judson"/>
              </a:rPr>
              <a:t>in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designated person’s </a:t>
            </a:r>
            <a:r>
              <a:rPr sz="1100" spc="-20" dirty="0">
                <a:solidFill>
                  <a:srgbClr val="1D2C4F"/>
                </a:solidFill>
                <a:latin typeface="Urbane Medium" pitchFamily="2" charset="77"/>
                <a:cs typeface="Judson"/>
              </a:rPr>
              <a:t>policies and </a:t>
            </a:r>
            <a:r>
              <a:rPr sz="1100" spc="-1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procedures. </a:t>
            </a:r>
            <a:r>
              <a:rPr sz="1100" spc="-10" dirty="0">
                <a:solidFill>
                  <a:srgbClr val="1D2C4F"/>
                </a:solidFill>
                <a:latin typeface="Urbane Medium" pitchFamily="2" charset="77"/>
                <a:cs typeface="Judson"/>
              </a:rPr>
              <a:t>In</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addition,</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this</a:t>
            </a:r>
            <a:r>
              <a:rPr sz="1100" spc="-3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Section</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states</a:t>
            </a:r>
            <a:r>
              <a:rPr sz="1100" spc="-3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that</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policies</a:t>
            </a:r>
            <a:r>
              <a:rPr sz="1100" spc="-3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and </a:t>
            </a:r>
            <a:r>
              <a:rPr sz="1100" spc="-2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procedure </a:t>
            </a:r>
            <a:r>
              <a:rPr sz="1100" spc="-30" dirty="0">
                <a:solidFill>
                  <a:srgbClr val="1D2C4F"/>
                </a:solidFill>
                <a:latin typeface="Urbane Medium" pitchFamily="2" charset="77"/>
                <a:cs typeface="Judson"/>
              </a:rPr>
              <a:t>must </a:t>
            </a:r>
            <a:r>
              <a:rPr sz="1100" spc="-15" dirty="0">
                <a:solidFill>
                  <a:srgbClr val="1D2C4F"/>
                </a:solidFill>
                <a:latin typeface="Urbane Medium" pitchFamily="2" charset="77"/>
                <a:cs typeface="Judson"/>
              </a:rPr>
              <a:t>be </a:t>
            </a:r>
            <a:r>
              <a:rPr sz="1100" spc="-25" dirty="0">
                <a:solidFill>
                  <a:srgbClr val="1D2C4F"/>
                </a:solidFill>
                <a:latin typeface="Urbane Medium" pitchFamily="2" charset="77"/>
                <a:cs typeface="Judson"/>
              </a:rPr>
              <a:t>approved </a:t>
            </a:r>
            <a:r>
              <a:rPr sz="1100" spc="-15" dirty="0">
                <a:solidFill>
                  <a:srgbClr val="1D2C4F"/>
                </a:solidFill>
                <a:latin typeface="Urbane Medium" pitchFamily="2" charset="77"/>
                <a:cs typeface="Judson"/>
              </a:rPr>
              <a:t>by </a:t>
            </a:r>
            <a:r>
              <a:rPr sz="1100" spc="-25" dirty="0">
                <a:solidFill>
                  <a:srgbClr val="1D2C4F"/>
                </a:solidFill>
                <a:latin typeface="Urbane Medium" pitchFamily="2" charset="77"/>
                <a:cs typeface="Judson"/>
              </a:rPr>
              <a:t>Senior </a:t>
            </a:r>
            <a:r>
              <a:rPr sz="1100" spc="-30" dirty="0">
                <a:solidFill>
                  <a:srgbClr val="1D2C4F"/>
                </a:solidFill>
                <a:latin typeface="Urbane Medium" pitchFamily="2" charset="77"/>
                <a:cs typeface="Judson"/>
              </a:rPr>
              <a:t>Management </a:t>
            </a:r>
            <a:r>
              <a:rPr sz="1100" spc="-20" dirty="0">
                <a:solidFill>
                  <a:srgbClr val="1D2C4F"/>
                </a:solidFill>
                <a:latin typeface="Urbane Medium" pitchFamily="2" charset="77"/>
                <a:cs typeface="Judson"/>
              </a:rPr>
              <a:t>and </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u</a:t>
            </a:r>
            <a:r>
              <a:rPr sz="1100" spc="-30" dirty="0">
                <a:solidFill>
                  <a:srgbClr val="1D2C4F"/>
                </a:solidFill>
                <a:latin typeface="Urbane Medium" pitchFamily="2" charset="77"/>
                <a:cs typeface="Judson"/>
              </a:rPr>
              <a:t>b</a:t>
            </a:r>
            <a:r>
              <a:rPr sz="1100" spc="-20" dirty="0">
                <a:solidFill>
                  <a:srgbClr val="1D2C4F"/>
                </a:solidFill>
                <a:latin typeface="Urbane Medium" pitchFamily="2" charset="77"/>
                <a:cs typeface="Judson"/>
              </a:rPr>
              <a:t>j</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c</a:t>
            </a:r>
            <a:r>
              <a:rPr sz="110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o</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go</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g</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35" dirty="0">
                <a:solidFill>
                  <a:srgbClr val="1D2C4F"/>
                </a:solidFill>
                <a:latin typeface="Urbane Medium" pitchFamily="2" charset="77"/>
                <a:cs typeface="Judson"/>
              </a:rPr>
              <a:t>e</a:t>
            </a:r>
            <a:r>
              <a:rPr sz="1100" spc="-20" dirty="0">
                <a:solidFill>
                  <a:srgbClr val="1D2C4F"/>
                </a:solidFill>
                <a:latin typeface="Urbane Medium" pitchFamily="2" charset="77"/>
                <a:cs typeface="Judson"/>
              </a:rPr>
              <a:t>v</a:t>
            </a:r>
            <a:r>
              <a:rPr sz="1100" spc="-10" dirty="0">
                <a:solidFill>
                  <a:srgbClr val="1D2C4F"/>
                </a:solidFill>
                <a:latin typeface="Urbane Medium" pitchFamily="2" charset="77"/>
                <a:cs typeface="Judson"/>
              </a:rPr>
              <a:t>i</a:t>
            </a:r>
            <a:r>
              <a:rPr sz="1100" spc="-35" dirty="0">
                <a:solidFill>
                  <a:srgbClr val="1D2C4F"/>
                </a:solidFill>
                <a:latin typeface="Urbane Medium" pitchFamily="2" charset="77"/>
                <a:cs typeface="Judson"/>
              </a:rPr>
              <a:t>e</a:t>
            </a:r>
            <a:r>
              <a:rPr sz="1100" spc="-40" dirty="0">
                <a:solidFill>
                  <a:srgbClr val="1D2C4F"/>
                </a:solidFill>
                <a:latin typeface="Urbane Medium" pitchFamily="2" charset="77"/>
                <a:cs typeface="Judson"/>
              </a:rPr>
              <a:t>w</a:t>
            </a:r>
            <a:r>
              <a:rPr sz="1100" dirty="0">
                <a:solidFill>
                  <a:srgbClr val="1D2C4F"/>
                </a:solidFill>
                <a:latin typeface="Urbane Medium" pitchFamily="2" charset="77"/>
                <a:cs typeface="Judson"/>
              </a:rPr>
              <a:t>.</a:t>
            </a:r>
            <a:r>
              <a:rPr sz="1100" spc="-35" dirty="0">
                <a:solidFill>
                  <a:srgbClr val="1D2C4F"/>
                </a:solidFill>
                <a:latin typeface="Urbane Medium" pitchFamily="2" charset="77"/>
                <a:cs typeface="Judson"/>
              </a:rPr>
              <a:t> </a:t>
            </a:r>
            <a:r>
              <a:rPr sz="1100" spc="-40" dirty="0">
                <a:solidFill>
                  <a:srgbClr val="1D2C4F"/>
                </a:solidFill>
                <a:latin typeface="Urbane Medium" pitchFamily="2" charset="77"/>
                <a:cs typeface="Judson"/>
              </a:rPr>
              <a:t>W</a:t>
            </a:r>
            <a:r>
              <a:rPr sz="1100" spc="-35" dirty="0">
                <a:solidFill>
                  <a:srgbClr val="1D2C4F"/>
                </a:solidFill>
                <a:latin typeface="Urbane Medium" pitchFamily="2" charset="77"/>
                <a:cs typeface="Judson"/>
              </a:rPr>
              <a:t>h</a:t>
            </a:r>
            <a:r>
              <a:rPr sz="1100" spc="-10" dirty="0">
                <a:solidFill>
                  <a:srgbClr val="1D2C4F"/>
                </a:solidFill>
                <a:latin typeface="Urbane Medium" pitchFamily="2" charset="77"/>
                <a:cs typeface="Judson"/>
              </a:rPr>
              <a:t>il</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h</a:t>
            </a:r>
            <a:r>
              <a:rPr sz="1100" spc="-20" dirty="0">
                <a:solidFill>
                  <a:srgbClr val="1D2C4F"/>
                </a:solidFill>
                <a:latin typeface="Urbane Medium" pitchFamily="2" charset="77"/>
                <a:cs typeface="Judson"/>
              </a:rPr>
              <a:t>a</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spc="-35" dirty="0">
                <a:solidFill>
                  <a:srgbClr val="1D2C4F"/>
                </a:solidFill>
                <a:latin typeface="Urbane Medium" pitchFamily="2" charset="77"/>
                <a:cs typeface="Judson"/>
              </a:rPr>
              <a:t>ee</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a:t>
            </a:r>
            <a:r>
              <a:rPr sz="1100" spc="-20" dirty="0">
                <a:solidFill>
                  <a:srgbClr val="1D2C4F"/>
                </a:solidFill>
                <a:latin typeface="Urbane Medium" pitchFamily="2" charset="77"/>
                <a:cs typeface="Judson"/>
              </a:rPr>
              <a:t>ta</a:t>
            </a:r>
            <a:r>
              <a:rPr sz="1100" spc="-30" dirty="0">
                <a:solidFill>
                  <a:srgbClr val="1D2C4F"/>
                </a:solidFill>
                <a:latin typeface="Urbane Medium" pitchFamily="2" charset="77"/>
                <a:cs typeface="Judson"/>
              </a:rPr>
              <a:t>nd</a:t>
            </a:r>
            <a:r>
              <a:rPr sz="1100" spc="-20" dirty="0">
                <a:solidFill>
                  <a:srgbClr val="1D2C4F"/>
                </a:solidFill>
                <a:latin typeface="Urbane Medium" pitchFamily="2" charset="77"/>
                <a:cs typeface="Judson"/>
              </a:rPr>
              <a:t>a</a:t>
            </a:r>
            <a:r>
              <a:rPr sz="1100" spc="-25" dirty="0">
                <a:solidFill>
                  <a:srgbClr val="1D2C4F"/>
                </a:solidFill>
                <a:latin typeface="Urbane Medium" pitchFamily="2" charset="77"/>
                <a:cs typeface="Judson"/>
              </a:rPr>
              <a:t>r</a:t>
            </a:r>
            <a:r>
              <a:rPr sz="1100" dirty="0">
                <a:solidFill>
                  <a:srgbClr val="1D2C4F"/>
                </a:solidFill>
                <a:latin typeface="Urbane Medium" pitchFamily="2" charset="77"/>
                <a:cs typeface="Judson"/>
              </a:rPr>
              <a:t>d  </a:t>
            </a:r>
            <a:r>
              <a:rPr sz="1100" spc="-20" dirty="0">
                <a:solidFill>
                  <a:srgbClr val="1D2C4F"/>
                </a:solidFill>
                <a:latin typeface="Urbane Medium" pitchFamily="2" charset="77"/>
                <a:cs typeface="Judson"/>
              </a:rPr>
              <a:t>practice </a:t>
            </a:r>
            <a:r>
              <a:rPr sz="1100" spc="-15" dirty="0">
                <a:solidFill>
                  <a:srgbClr val="1D2C4F"/>
                </a:solidFill>
                <a:latin typeface="Urbane Medium" pitchFamily="2" charset="77"/>
                <a:cs typeface="Judson"/>
              </a:rPr>
              <a:t>for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Firm,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new </a:t>
            </a:r>
            <a:r>
              <a:rPr sz="1100" spc="-30" dirty="0">
                <a:solidFill>
                  <a:srgbClr val="1D2C4F"/>
                </a:solidFill>
                <a:latin typeface="Urbane Medium" pitchFamily="2" charset="77"/>
                <a:cs typeface="Judson"/>
              </a:rPr>
              <a:t>amendment </a:t>
            </a:r>
            <a:r>
              <a:rPr sz="1100" spc="-25" dirty="0">
                <a:solidFill>
                  <a:srgbClr val="1D2C4F"/>
                </a:solidFill>
                <a:latin typeface="Urbane Medium" pitchFamily="2" charset="77"/>
                <a:cs typeface="Judson"/>
              </a:rPr>
              <a:t>places </a:t>
            </a:r>
            <a:r>
              <a:rPr sz="1100" spc="-20" dirty="0">
                <a:solidFill>
                  <a:srgbClr val="1D2C4F"/>
                </a:solidFill>
                <a:latin typeface="Urbane Medium" pitchFamily="2" charset="77"/>
                <a:cs typeface="Judson"/>
              </a:rPr>
              <a:t>the </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approval process</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on</a:t>
            </a:r>
            <a:r>
              <a:rPr sz="1100" spc="-4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statutory</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footing.</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400" dirty="0">
              <a:latin typeface="Urbane Medium" pitchFamily="2" charset="77"/>
              <a:cs typeface="Judson"/>
            </a:endParaRPr>
          </a:p>
          <a:p>
            <a:pPr marL="264795" marR="5080" indent="-252729">
              <a:lnSpc>
                <a:spcPct val="133900"/>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The </a:t>
            </a:r>
            <a:r>
              <a:rPr sz="1100" spc="-20" dirty="0">
                <a:solidFill>
                  <a:srgbClr val="1D2C4F"/>
                </a:solidFill>
                <a:latin typeface="Urbane Medium" pitchFamily="2" charset="77"/>
                <a:cs typeface="Judson"/>
              </a:rPr>
              <a:t>insertion </a:t>
            </a:r>
            <a:r>
              <a:rPr sz="1100" spc="-15" dirty="0">
                <a:solidFill>
                  <a:srgbClr val="1D2C4F"/>
                </a:solidFill>
                <a:latin typeface="Urbane Medium" pitchFamily="2" charset="77"/>
                <a:cs typeface="Judson"/>
              </a:rPr>
              <a:t>of </a:t>
            </a:r>
            <a:r>
              <a:rPr sz="1100" spc="-25" dirty="0">
                <a:solidFill>
                  <a:srgbClr val="1D2C4F"/>
                </a:solidFill>
                <a:latin typeface="Urbane Medium" pitchFamily="2" charset="77"/>
                <a:cs typeface="Judson"/>
              </a:rPr>
              <a:t>Schedule </a:t>
            </a:r>
            <a:r>
              <a:rPr sz="1100" spc="-10" dirty="0">
                <a:solidFill>
                  <a:srgbClr val="1D2C4F"/>
                </a:solidFill>
                <a:latin typeface="Urbane Medium" pitchFamily="2" charset="77"/>
                <a:cs typeface="Judson"/>
              </a:rPr>
              <a:t>3 </a:t>
            </a:r>
            <a:r>
              <a:rPr sz="1100" spc="-15" dirty="0">
                <a:solidFill>
                  <a:srgbClr val="1D2C4F"/>
                </a:solidFill>
                <a:latin typeface="Urbane Medium" pitchFamily="2" charset="77"/>
                <a:cs typeface="Judson"/>
              </a:rPr>
              <a:t>into </a:t>
            </a:r>
            <a:r>
              <a:rPr sz="1100" spc="-20" dirty="0">
                <a:solidFill>
                  <a:srgbClr val="1D2C4F"/>
                </a:solidFill>
                <a:latin typeface="Urbane Medium" pitchFamily="2" charset="77"/>
                <a:cs typeface="Judson"/>
              </a:rPr>
              <a:t>the Act, </a:t>
            </a:r>
            <a:r>
              <a:rPr sz="1100" spc="-25" dirty="0">
                <a:solidFill>
                  <a:srgbClr val="1D2C4F"/>
                </a:solidFill>
                <a:latin typeface="Urbane Medium" pitchFamily="2" charset="77"/>
                <a:cs typeface="Judson"/>
              </a:rPr>
              <a:t>which </a:t>
            </a:r>
            <a:r>
              <a:rPr sz="1100" spc="-15" dirty="0">
                <a:solidFill>
                  <a:srgbClr val="1D2C4F"/>
                </a:solidFill>
                <a:latin typeface="Urbane Medium" pitchFamily="2" charset="77"/>
                <a:cs typeface="Judson"/>
              </a:rPr>
              <a:t>lists </a:t>
            </a:r>
            <a:r>
              <a:rPr sz="1100" spc="-20" dirty="0">
                <a:solidFill>
                  <a:srgbClr val="1D2C4F"/>
                </a:solidFill>
                <a:latin typeface="Urbane Medium" pitchFamily="2" charset="77"/>
                <a:cs typeface="Judson"/>
              </a:rPr>
              <a:t>factors </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suggestive</a:t>
            </a:r>
            <a:r>
              <a:rPr sz="1100" spc="-4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a:t>
            </a:r>
            <a:r>
              <a:rPr sz="1100" spc="-2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lower</a:t>
            </a:r>
            <a:r>
              <a:rPr sz="1100" spc="-3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risk</a:t>
            </a:r>
            <a:r>
              <a:rPr sz="1100" spc="-3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a:t>
            </a:r>
            <a:r>
              <a:rPr sz="1100" spc="-2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money </a:t>
            </a:r>
            <a:r>
              <a:rPr sz="1100" spc="-25" dirty="0">
                <a:solidFill>
                  <a:srgbClr val="1D2C4F"/>
                </a:solidFill>
                <a:latin typeface="Urbane Medium" pitchFamily="2" charset="77"/>
                <a:cs typeface="Judson"/>
              </a:rPr>
              <a:t>laundering</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and</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Schedule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4 </a:t>
            </a:r>
            <a:r>
              <a:rPr sz="1100" spc="-25" dirty="0">
                <a:solidFill>
                  <a:srgbClr val="1D2C4F"/>
                </a:solidFill>
                <a:latin typeface="Urbane Medium" pitchFamily="2" charset="77"/>
                <a:cs typeface="Judson"/>
              </a:rPr>
              <a:t>which </a:t>
            </a:r>
            <a:r>
              <a:rPr sz="1100" spc="-15" dirty="0">
                <a:solidFill>
                  <a:srgbClr val="1D2C4F"/>
                </a:solidFill>
                <a:latin typeface="Urbane Medium" pitchFamily="2" charset="77"/>
                <a:cs typeface="Judson"/>
              </a:rPr>
              <a:t>lists </a:t>
            </a:r>
            <a:r>
              <a:rPr sz="1100" spc="-20" dirty="0">
                <a:solidFill>
                  <a:srgbClr val="1D2C4F"/>
                </a:solidFill>
                <a:latin typeface="Urbane Medium" pitchFamily="2" charset="77"/>
                <a:cs typeface="Judson"/>
              </a:rPr>
              <a:t>factors suggestive </a:t>
            </a:r>
            <a:r>
              <a:rPr sz="1100" spc="-15" dirty="0">
                <a:solidFill>
                  <a:srgbClr val="1D2C4F"/>
                </a:solidFill>
                <a:latin typeface="Urbane Medium" pitchFamily="2" charset="77"/>
                <a:cs typeface="Judson"/>
              </a:rPr>
              <a:t>of </a:t>
            </a:r>
            <a:r>
              <a:rPr sz="1100" dirty="0">
                <a:solidFill>
                  <a:srgbClr val="1D2C4F"/>
                </a:solidFill>
                <a:latin typeface="Urbane Medium" pitchFamily="2" charset="77"/>
                <a:cs typeface="Judson"/>
              </a:rPr>
              <a:t>a </a:t>
            </a:r>
            <a:r>
              <a:rPr sz="1100" spc="-25" dirty="0">
                <a:solidFill>
                  <a:srgbClr val="1D2C4F"/>
                </a:solidFill>
                <a:latin typeface="Urbane Medium" pitchFamily="2" charset="77"/>
                <a:cs typeface="Judson"/>
              </a:rPr>
              <a:t>higher </a:t>
            </a:r>
            <a:r>
              <a:rPr sz="1100" spc="-15" dirty="0">
                <a:solidFill>
                  <a:srgbClr val="1D2C4F"/>
                </a:solidFill>
                <a:latin typeface="Urbane Medium" pitchFamily="2" charset="77"/>
                <a:cs typeface="Judson"/>
              </a:rPr>
              <a:t>risk of </a:t>
            </a:r>
            <a:r>
              <a:rPr sz="1100" spc="-30" dirty="0">
                <a:solidFill>
                  <a:srgbClr val="1D2C4F"/>
                </a:solidFill>
                <a:latin typeface="Urbane Medium" pitchFamily="2" charset="77"/>
                <a:cs typeface="Judson"/>
              </a:rPr>
              <a:t>money </a:t>
            </a:r>
            <a:r>
              <a:rPr sz="1100" spc="-25" dirty="0">
                <a:solidFill>
                  <a:srgbClr val="1D2C4F"/>
                </a:solidFill>
                <a:latin typeface="Urbane Medium" pitchFamily="2" charset="77"/>
                <a:cs typeface="Judson"/>
              </a:rPr>
              <a:t> laundering.</a:t>
            </a:r>
            <a:endParaRPr sz="1100" dirty="0">
              <a:latin typeface="Urbane Medium" pitchFamily="2" charset="77"/>
              <a:cs typeface="Judso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840560" cy="382156"/>
          </a:xfrm>
          <a:prstGeom prst="rect">
            <a:avLst/>
          </a:prstGeom>
        </p:spPr>
        <p:txBody>
          <a:bodyPr vert="horz" wrap="square" lIns="0" tIns="12700" rIns="0" bIns="0" rtlCol="0">
            <a:spAutoFit/>
          </a:bodyPr>
          <a:lstStyle/>
          <a:p>
            <a:pPr marL="12700">
              <a:lnSpc>
                <a:spcPct val="100000"/>
              </a:lnSpc>
              <a:spcBef>
                <a:spcPts val="100"/>
              </a:spcBef>
            </a:pPr>
            <a:r>
              <a:rPr spc="5" dirty="0">
                <a:solidFill>
                  <a:srgbClr val="1E4592"/>
                </a:solidFill>
              </a:rPr>
              <a:t>Regulatory</a:t>
            </a:r>
            <a:r>
              <a:rPr dirty="0">
                <a:solidFill>
                  <a:srgbClr val="1E4592"/>
                </a:solidFill>
              </a:rPr>
              <a:t> </a:t>
            </a:r>
            <a:r>
              <a:rPr spc="-5" dirty="0">
                <a:solidFill>
                  <a:srgbClr val="1E4592"/>
                </a:solidFill>
              </a:rPr>
              <a:t>Environment:</a:t>
            </a:r>
            <a:r>
              <a:rPr spc="5" dirty="0">
                <a:solidFill>
                  <a:srgbClr val="1E4592"/>
                </a:solidFill>
              </a:rPr>
              <a:t> </a:t>
            </a:r>
            <a:r>
              <a:rPr dirty="0">
                <a:solidFill>
                  <a:srgbClr val="1E4592"/>
                </a:solidFill>
              </a:rPr>
              <a:t>Current Legislation</a:t>
            </a:r>
          </a:p>
        </p:txBody>
      </p:sp>
      <p:sp>
        <p:nvSpPr>
          <p:cNvPr id="5" name="object 5"/>
          <p:cNvSpPr txBox="1">
            <a:spLocks noGrp="1"/>
          </p:cNvSpPr>
          <p:nvPr>
            <p:ph type="sldNum" sz="quarter" idx="7"/>
          </p:nvPr>
        </p:nvSpPr>
        <p:spPr>
          <a:xfrm>
            <a:off x="9918700" y="7065561"/>
            <a:ext cx="417029" cy="153888"/>
          </a:xfrm>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11</a:t>
            </a:fld>
            <a:endParaRPr dirty="0"/>
          </a:p>
        </p:txBody>
      </p:sp>
      <p:sp>
        <p:nvSpPr>
          <p:cNvPr id="3" name="object 3"/>
          <p:cNvSpPr txBox="1"/>
          <p:nvPr/>
        </p:nvSpPr>
        <p:spPr>
          <a:xfrm>
            <a:off x="401740" y="1557020"/>
            <a:ext cx="3715385" cy="3391441"/>
          </a:xfrm>
          <a:prstGeom prst="rect">
            <a:avLst/>
          </a:prstGeom>
        </p:spPr>
        <p:txBody>
          <a:bodyPr vert="horz" wrap="square" lIns="0" tIns="12700" rIns="0" bIns="0" rtlCol="0">
            <a:spAutoFit/>
          </a:bodyPr>
          <a:lstStyle/>
          <a:p>
            <a:pPr marL="12700" marR="54610">
              <a:lnSpc>
                <a:spcPct val="151700"/>
              </a:lnSpc>
              <a:spcBef>
                <a:spcPts val="100"/>
              </a:spcBef>
            </a:pPr>
            <a:r>
              <a:rPr sz="1200" spc="-5" dirty="0">
                <a:solidFill>
                  <a:srgbClr val="1E4592"/>
                </a:solidFill>
                <a:latin typeface="Urbane Medium" pitchFamily="2" charset="77"/>
                <a:cs typeface="Judson"/>
              </a:rPr>
              <a:t>The</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Criminal</a:t>
            </a:r>
            <a:r>
              <a:rPr sz="1200" spc="1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Justice</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(Money Laundering</a:t>
            </a:r>
            <a:r>
              <a:rPr sz="1200" spc="15"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and Terrorist </a:t>
            </a:r>
            <a:r>
              <a:rPr sz="1200" spc="-27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Financing</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(Amendment)</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Act</a:t>
            </a:r>
            <a:r>
              <a:rPr sz="1200" dirty="0">
                <a:solidFill>
                  <a:srgbClr val="1E4592"/>
                </a:solidFill>
                <a:latin typeface="Urbane Medium" pitchFamily="2" charset="77"/>
                <a:cs typeface="Judson"/>
              </a:rPr>
              <a:t> 2021.</a:t>
            </a:r>
          </a:p>
          <a:p>
            <a:pPr>
              <a:lnSpc>
                <a:spcPct val="100000"/>
              </a:lnSpc>
              <a:spcBef>
                <a:spcPts val="50"/>
              </a:spcBef>
            </a:pPr>
            <a:endParaRPr sz="1400" dirty="0">
              <a:latin typeface="Urbane Medium" pitchFamily="2" charset="77"/>
              <a:cs typeface="Judson"/>
            </a:endParaRPr>
          </a:p>
          <a:p>
            <a:pPr marL="264795" marR="5080" indent="-252729">
              <a:lnSpc>
                <a:spcPct val="144000"/>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The </a:t>
            </a:r>
            <a:r>
              <a:rPr sz="1100" spc="-20" dirty="0">
                <a:solidFill>
                  <a:srgbClr val="1D2C4F"/>
                </a:solidFill>
                <a:latin typeface="Urbane Medium" pitchFamily="2" charset="77"/>
                <a:cs typeface="Judson"/>
              </a:rPr>
              <a:t>Irish </a:t>
            </a:r>
            <a:r>
              <a:rPr sz="1100" spc="-30" dirty="0">
                <a:solidFill>
                  <a:srgbClr val="1D2C4F"/>
                </a:solidFill>
                <a:latin typeface="Urbane Medium" pitchFamily="2" charset="77"/>
                <a:cs typeface="Judson"/>
              </a:rPr>
              <a:t>AML/CFT </a:t>
            </a:r>
            <a:r>
              <a:rPr sz="1100" spc="-20" dirty="0">
                <a:solidFill>
                  <a:srgbClr val="1D2C4F"/>
                </a:solidFill>
                <a:latin typeface="Urbane Medium" pitchFamily="2" charset="77"/>
                <a:cs typeface="Judson"/>
              </a:rPr>
              <a:t>legislative </a:t>
            </a:r>
            <a:r>
              <a:rPr sz="1100" spc="-30" dirty="0">
                <a:solidFill>
                  <a:srgbClr val="1D2C4F"/>
                </a:solidFill>
                <a:latin typeface="Urbane Medium" pitchFamily="2" charset="77"/>
                <a:cs typeface="Judson"/>
              </a:rPr>
              <a:t>framework </a:t>
            </a:r>
            <a:r>
              <a:rPr sz="1100" spc="-5" dirty="0">
                <a:solidFill>
                  <a:srgbClr val="1D2C4F"/>
                </a:solidFill>
                <a:latin typeface="Urbane Medium" pitchFamily="2" charset="77"/>
                <a:cs typeface="Judson"/>
              </a:rPr>
              <a:t>is </a:t>
            </a:r>
            <a:r>
              <a:rPr sz="1100" spc="-20" dirty="0">
                <a:solidFill>
                  <a:srgbClr val="1D2C4F"/>
                </a:solidFill>
                <a:latin typeface="Urbane Medium" pitchFamily="2" charset="77"/>
                <a:cs typeface="Judson"/>
              </a:rPr>
              <a:t>set out </a:t>
            </a:r>
            <a:r>
              <a:rPr sz="1100" spc="-5" dirty="0">
                <a:solidFill>
                  <a:srgbClr val="1D2C4F"/>
                </a:solidFill>
                <a:latin typeface="Urbane Medium" pitchFamily="2" charset="77"/>
                <a:cs typeface="Judson"/>
              </a:rPr>
              <a:t>in </a:t>
            </a:r>
            <a:r>
              <a:rPr sz="1100" spc="-20" dirty="0">
                <a:solidFill>
                  <a:srgbClr val="1D2C4F"/>
                </a:solidFill>
                <a:latin typeface="Urbane Medium" pitchFamily="2" charset="77"/>
                <a:cs typeface="Judson"/>
              </a:rPr>
              <a:t>the </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Criminal </a:t>
            </a:r>
            <a:r>
              <a:rPr sz="1100" spc="-20" dirty="0">
                <a:solidFill>
                  <a:srgbClr val="1D2C4F"/>
                </a:solidFill>
                <a:latin typeface="Urbane Medium" pitchFamily="2" charset="77"/>
                <a:cs typeface="Judson"/>
              </a:rPr>
              <a:t>Justice </a:t>
            </a:r>
            <a:r>
              <a:rPr sz="1100" spc="-25" dirty="0">
                <a:solidFill>
                  <a:srgbClr val="1D2C4F"/>
                </a:solidFill>
                <a:latin typeface="Urbane Medium" pitchFamily="2" charset="77"/>
                <a:cs typeface="Judson"/>
              </a:rPr>
              <a:t>(Money Laundering </a:t>
            </a:r>
            <a:r>
              <a:rPr sz="1100" spc="-20" dirty="0">
                <a:solidFill>
                  <a:srgbClr val="1D2C4F"/>
                </a:solidFill>
                <a:latin typeface="Urbane Medium" pitchFamily="2" charset="77"/>
                <a:cs typeface="Judson"/>
              </a:rPr>
              <a:t>and </a:t>
            </a:r>
            <a:r>
              <a:rPr sz="1100" spc="-25" dirty="0">
                <a:solidFill>
                  <a:srgbClr val="1D2C4F"/>
                </a:solidFill>
                <a:latin typeface="Urbane Medium" pitchFamily="2" charset="77"/>
                <a:cs typeface="Judson"/>
              </a:rPr>
              <a:t>Terrorist Financing) </a:t>
            </a:r>
            <a:r>
              <a:rPr sz="1100" spc="-25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Act </a:t>
            </a:r>
            <a:r>
              <a:rPr sz="1100" spc="-25" dirty="0">
                <a:solidFill>
                  <a:srgbClr val="1D2C4F"/>
                </a:solidFill>
                <a:latin typeface="Urbane Medium" pitchFamily="2" charset="77"/>
                <a:cs typeface="Judson"/>
              </a:rPr>
              <a:t>2010 </a:t>
            </a:r>
            <a:r>
              <a:rPr sz="1100" spc="-20" dirty="0">
                <a:solidFill>
                  <a:srgbClr val="1D2C4F"/>
                </a:solidFill>
                <a:latin typeface="Urbane Medium" pitchFamily="2" charset="77"/>
                <a:cs typeface="Judson"/>
              </a:rPr>
              <a:t>(CJA </a:t>
            </a:r>
            <a:r>
              <a:rPr sz="1100" spc="-25" dirty="0">
                <a:solidFill>
                  <a:srgbClr val="1D2C4F"/>
                </a:solidFill>
                <a:latin typeface="Urbane Medium" pitchFamily="2" charset="77"/>
                <a:cs typeface="Judson"/>
              </a:rPr>
              <a:t>2010). </a:t>
            </a:r>
            <a:r>
              <a:rPr sz="1100" spc="-20" dirty="0">
                <a:solidFill>
                  <a:srgbClr val="1D2C4F"/>
                </a:solidFill>
                <a:latin typeface="Urbane Medium" pitchFamily="2" charset="77"/>
                <a:cs typeface="Judson"/>
              </a:rPr>
              <a:t>This </a:t>
            </a:r>
            <a:r>
              <a:rPr sz="1100" spc="-25" dirty="0">
                <a:solidFill>
                  <a:srgbClr val="1D2C4F"/>
                </a:solidFill>
                <a:latin typeface="Urbane Medium" pitchFamily="2" charset="77"/>
                <a:cs typeface="Judson"/>
              </a:rPr>
              <a:t>framework </a:t>
            </a:r>
            <a:r>
              <a:rPr sz="1100" spc="-20" dirty="0">
                <a:solidFill>
                  <a:srgbClr val="1D2C4F"/>
                </a:solidFill>
                <a:latin typeface="Urbane Medium" pitchFamily="2" charset="77"/>
                <a:cs typeface="Judson"/>
              </a:rPr>
              <a:t>was </a:t>
            </a:r>
            <a:r>
              <a:rPr sz="1100" spc="-25" dirty="0">
                <a:solidFill>
                  <a:srgbClr val="1D2C4F"/>
                </a:solidFill>
                <a:latin typeface="Urbane Medium" pitchFamily="2" charset="77"/>
                <a:cs typeface="Judson"/>
              </a:rPr>
              <a:t>updated </a:t>
            </a:r>
            <a:r>
              <a:rPr sz="1100" spc="-20" dirty="0">
                <a:solidFill>
                  <a:srgbClr val="1D2C4F"/>
                </a:solidFill>
                <a:latin typeface="Urbane Medium" pitchFamily="2" charset="77"/>
                <a:cs typeface="Judson"/>
              </a:rPr>
              <a:t>with the </a:t>
            </a:r>
            <a:r>
              <a:rPr sz="1100" spc="-1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25" dirty="0">
                <a:solidFill>
                  <a:srgbClr val="1D2C4F"/>
                </a:solidFill>
                <a:latin typeface="Urbane Medium" pitchFamily="2" charset="77"/>
                <a:cs typeface="Judson"/>
              </a:rPr>
              <a:t>r</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s</a:t>
            </a:r>
            <a:r>
              <a:rPr sz="1100" spc="-30" dirty="0">
                <a:solidFill>
                  <a:srgbClr val="1D2C4F"/>
                </a:solidFill>
                <a:latin typeface="Urbane Medium" pitchFamily="2" charset="77"/>
                <a:cs typeface="Judson"/>
              </a:rPr>
              <a:t>po</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o</a:t>
            </a:r>
            <a:r>
              <a:rPr sz="1100"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Fo</a:t>
            </a:r>
            <a:r>
              <a:rPr sz="1100" spc="-35" dirty="0">
                <a:solidFill>
                  <a:srgbClr val="1D2C4F"/>
                </a:solidFill>
                <a:latin typeface="Urbane Medium" pitchFamily="2" charset="77"/>
                <a:cs typeface="Judson"/>
              </a:rPr>
              <a:t>u</a:t>
            </a:r>
            <a:r>
              <a:rPr sz="1100" spc="-25" dirty="0">
                <a:solidFill>
                  <a:srgbClr val="1D2C4F"/>
                </a:solidFill>
                <a:latin typeface="Urbane Medium" pitchFamily="2" charset="77"/>
                <a:cs typeface="Judson"/>
              </a:rPr>
              <a:t>r</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h</a:t>
            </a:r>
            <a:r>
              <a:rPr sz="1100" spc="-45" dirty="0">
                <a:solidFill>
                  <a:srgbClr val="1D2C4F"/>
                </a:solidFill>
                <a:latin typeface="Urbane Medium" pitchFamily="2" charset="77"/>
                <a:cs typeface="Judson"/>
              </a:rPr>
              <a:t> </a:t>
            </a:r>
            <a:r>
              <a:rPr sz="1100" spc="-3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one</a:t>
            </a:r>
            <a:r>
              <a:rPr sz="1100" dirty="0">
                <a:solidFill>
                  <a:srgbClr val="1D2C4F"/>
                </a:solidFill>
                <a:latin typeface="Urbane Medium" pitchFamily="2" charset="77"/>
                <a:cs typeface="Judson"/>
              </a:rPr>
              <a:t>y</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La</a:t>
            </a:r>
            <a:r>
              <a:rPr sz="1100" spc="-35" dirty="0">
                <a:solidFill>
                  <a:srgbClr val="1D2C4F"/>
                </a:solidFill>
                <a:latin typeface="Urbane Medium" pitchFamily="2" charset="77"/>
                <a:cs typeface="Judson"/>
              </a:rPr>
              <a:t>u</a:t>
            </a:r>
            <a:r>
              <a:rPr sz="1100" spc="-30" dirty="0">
                <a:solidFill>
                  <a:srgbClr val="1D2C4F"/>
                </a:solidFill>
                <a:latin typeface="Urbane Medium" pitchFamily="2" charset="77"/>
                <a:cs typeface="Judson"/>
              </a:rPr>
              <a:t>nde</a:t>
            </a:r>
            <a:r>
              <a:rPr sz="1100" spc="-25" dirty="0">
                <a:solidFill>
                  <a:srgbClr val="1D2C4F"/>
                </a:solidFill>
                <a:latin typeface="Urbane Medium" pitchFamily="2" charset="77"/>
                <a:cs typeface="Judson"/>
              </a:rPr>
              <a:t>r</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g</a:t>
            </a:r>
            <a:r>
              <a:rPr sz="1100" spc="-40" dirty="0">
                <a:solidFill>
                  <a:srgbClr val="1D2C4F"/>
                </a:solidFill>
                <a:latin typeface="Urbane Medium" pitchFamily="2" charset="77"/>
                <a:cs typeface="Judson"/>
              </a:rPr>
              <a:t> </a:t>
            </a:r>
            <a:r>
              <a:rPr sz="1100" spc="-35" dirty="0">
                <a:solidFill>
                  <a:srgbClr val="1D2C4F"/>
                </a:solidFill>
                <a:latin typeface="Urbane Medium" pitchFamily="2" charset="77"/>
                <a:cs typeface="Judson"/>
              </a:rPr>
              <a:t>D</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r</a:t>
            </a:r>
            <a:r>
              <a:rPr sz="1100" spc="-30" dirty="0">
                <a:solidFill>
                  <a:srgbClr val="1D2C4F"/>
                </a:solidFill>
                <a:latin typeface="Urbane Medium" pitchFamily="2" charset="77"/>
                <a:cs typeface="Judson"/>
              </a:rPr>
              <a:t>ec</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v</a:t>
            </a:r>
            <a:r>
              <a:rPr sz="1100" dirty="0">
                <a:solidFill>
                  <a:srgbClr val="1D2C4F"/>
                </a:solidFill>
                <a:latin typeface="Urbane Medium" pitchFamily="2" charset="77"/>
                <a:cs typeface="Judson"/>
              </a:rPr>
              <a:t>e  </a:t>
            </a:r>
            <a:r>
              <a:rPr sz="1100" spc="-25" dirty="0">
                <a:solidFill>
                  <a:srgbClr val="1D2C4F"/>
                </a:solidFill>
                <a:latin typeface="Urbane Medium" pitchFamily="2" charset="77"/>
                <a:cs typeface="Judson"/>
              </a:rPr>
              <a:t>(5MLD) </a:t>
            </a:r>
            <a:r>
              <a:rPr sz="1100" spc="-15" dirty="0">
                <a:solidFill>
                  <a:srgbClr val="1D2C4F"/>
                </a:solidFill>
                <a:latin typeface="Urbane Medium" pitchFamily="2" charset="77"/>
                <a:cs typeface="Judson"/>
              </a:rPr>
              <a:t>into </a:t>
            </a:r>
            <a:r>
              <a:rPr sz="1100" spc="-20" dirty="0">
                <a:solidFill>
                  <a:srgbClr val="1D2C4F"/>
                </a:solidFill>
                <a:latin typeface="Urbane Medium" pitchFamily="2" charset="77"/>
                <a:cs typeface="Judson"/>
              </a:rPr>
              <a:t>Irish </a:t>
            </a:r>
            <a:r>
              <a:rPr sz="1100" spc="-10" dirty="0">
                <a:solidFill>
                  <a:srgbClr val="1D2C4F"/>
                </a:solidFill>
                <a:latin typeface="Urbane Medium" pitchFamily="2" charset="77"/>
                <a:cs typeface="Judson"/>
              </a:rPr>
              <a:t>law </a:t>
            </a:r>
            <a:r>
              <a:rPr sz="1100" spc="-15" dirty="0">
                <a:solidFill>
                  <a:srgbClr val="1D2C4F"/>
                </a:solidFill>
                <a:latin typeface="Urbane Medium" pitchFamily="2" charset="77"/>
                <a:cs typeface="Judson"/>
              </a:rPr>
              <a:t>on 18 </a:t>
            </a:r>
            <a:r>
              <a:rPr sz="1100" spc="-25" dirty="0">
                <a:solidFill>
                  <a:srgbClr val="1D2C4F"/>
                </a:solidFill>
                <a:latin typeface="Urbane Medium" pitchFamily="2" charset="77"/>
                <a:cs typeface="Judson"/>
              </a:rPr>
              <a:t>March </a:t>
            </a:r>
            <a:r>
              <a:rPr sz="1100" spc="-20" dirty="0">
                <a:solidFill>
                  <a:srgbClr val="1D2C4F"/>
                </a:solidFill>
                <a:latin typeface="Urbane Medium" pitchFamily="2" charset="77"/>
                <a:cs typeface="Judson"/>
              </a:rPr>
              <a:t>2021 </a:t>
            </a:r>
            <a:r>
              <a:rPr sz="1100" spc="-25" dirty="0">
                <a:solidFill>
                  <a:srgbClr val="1D2C4F"/>
                </a:solidFill>
                <a:latin typeface="Urbane Medium" pitchFamily="2" charset="77"/>
                <a:cs typeface="Judson"/>
              </a:rPr>
              <a:t>pursuant </a:t>
            </a:r>
            <a:r>
              <a:rPr sz="1100" spc="-10" dirty="0">
                <a:solidFill>
                  <a:srgbClr val="1D2C4F"/>
                </a:solidFill>
                <a:latin typeface="Urbane Medium" pitchFamily="2" charset="77"/>
                <a:cs typeface="Judson"/>
              </a:rPr>
              <a:t>to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The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Criminal </a:t>
            </a:r>
            <a:r>
              <a:rPr sz="1100" spc="-20" dirty="0">
                <a:solidFill>
                  <a:srgbClr val="1D2C4F"/>
                </a:solidFill>
                <a:latin typeface="Urbane Medium" pitchFamily="2" charset="77"/>
                <a:cs typeface="Judson"/>
              </a:rPr>
              <a:t>Justice </a:t>
            </a:r>
            <a:r>
              <a:rPr sz="1100" spc="-25" dirty="0">
                <a:solidFill>
                  <a:srgbClr val="1D2C4F"/>
                </a:solidFill>
                <a:latin typeface="Urbane Medium" pitchFamily="2" charset="77"/>
                <a:cs typeface="Judson"/>
              </a:rPr>
              <a:t>(Money Laundering </a:t>
            </a:r>
            <a:r>
              <a:rPr sz="1100" spc="-20" dirty="0">
                <a:solidFill>
                  <a:srgbClr val="1D2C4F"/>
                </a:solidFill>
                <a:latin typeface="Urbane Medium" pitchFamily="2" charset="77"/>
                <a:cs typeface="Judson"/>
              </a:rPr>
              <a:t>and </a:t>
            </a:r>
            <a:r>
              <a:rPr sz="1100" spc="-25" dirty="0">
                <a:solidFill>
                  <a:srgbClr val="1D2C4F"/>
                </a:solidFill>
                <a:latin typeface="Urbane Medium" pitchFamily="2" charset="77"/>
                <a:cs typeface="Judson"/>
              </a:rPr>
              <a:t>Terrorist Financing </a:t>
            </a:r>
            <a:r>
              <a:rPr sz="1100" spc="-2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(Amendment)</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Act</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2021.</a:t>
            </a:r>
            <a:endParaRPr sz="1100" dirty="0">
              <a:solidFill>
                <a:srgbClr val="1D2C4F"/>
              </a:solidFill>
              <a:latin typeface="Urbane Medium" pitchFamily="2" charset="77"/>
              <a:cs typeface="Judson"/>
            </a:endParaRPr>
          </a:p>
          <a:p>
            <a:pPr marL="171450" indent="-171450">
              <a:lnSpc>
                <a:spcPct val="100000"/>
              </a:lnSpc>
              <a:buClr>
                <a:srgbClr val="E87825"/>
              </a:buClr>
              <a:buFont typeface="Wingdings" pitchFamily="2" charset="2"/>
              <a:buChar char="§"/>
            </a:pPr>
            <a:endParaRPr sz="1200" dirty="0">
              <a:solidFill>
                <a:srgbClr val="1D2C4F"/>
              </a:solidFill>
              <a:latin typeface="Urbane Medium" pitchFamily="2" charset="77"/>
              <a:cs typeface="Judson"/>
            </a:endParaRPr>
          </a:p>
          <a:p>
            <a:pPr marL="264795" indent="-252729">
              <a:lnSpc>
                <a:spcPct val="100000"/>
              </a:lnSpc>
              <a:spcBef>
                <a:spcPts val="900"/>
              </a:spcBef>
              <a:buClr>
                <a:srgbClr val="E87825"/>
              </a:buClr>
              <a:buFont typeface="Wingdings" pitchFamily="2" charset="2"/>
              <a:buChar char="§"/>
              <a:tabLst>
                <a:tab pos="264795" algn="l"/>
                <a:tab pos="265430" algn="l"/>
              </a:tabLst>
            </a:pPr>
            <a:r>
              <a:rPr lang="en-GB" sz="1100" spc="-30" dirty="0">
                <a:solidFill>
                  <a:srgbClr val="1D2C4F"/>
                </a:solidFill>
                <a:latin typeface="Urbane Medium" pitchFamily="2" charset="77"/>
                <a:cs typeface="Judson"/>
                <a:hlinkClick r:id="rId2"/>
              </a:rPr>
              <a:t>Visit this link for t</a:t>
            </a:r>
            <a:r>
              <a:rPr sz="1100" spc="-35" dirty="0">
                <a:solidFill>
                  <a:srgbClr val="1D2C4F"/>
                </a:solidFill>
                <a:latin typeface="Urbane Medium" pitchFamily="2" charset="77"/>
                <a:cs typeface="Judson"/>
                <a:hlinkClick r:id="rId2"/>
              </a:rPr>
              <a:t>h</a:t>
            </a:r>
            <a:r>
              <a:rPr sz="1100" dirty="0">
                <a:solidFill>
                  <a:srgbClr val="1D2C4F"/>
                </a:solidFill>
                <a:latin typeface="Urbane Medium" pitchFamily="2" charset="77"/>
                <a:cs typeface="Judson"/>
                <a:hlinkClick r:id="rId2"/>
              </a:rPr>
              <a:t>e</a:t>
            </a:r>
            <a:r>
              <a:rPr sz="1100" spc="-45" dirty="0">
                <a:solidFill>
                  <a:srgbClr val="1D2C4F"/>
                </a:solidFill>
                <a:latin typeface="Urbane Medium" pitchFamily="2" charset="77"/>
                <a:cs typeface="Judson"/>
                <a:hlinkClick r:id="rId2"/>
              </a:rPr>
              <a:t> </a:t>
            </a:r>
            <a:r>
              <a:rPr sz="1100" spc="-15" dirty="0">
                <a:solidFill>
                  <a:srgbClr val="1D2C4F"/>
                </a:solidFill>
                <a:latin typeface="Urbane Medium" pitchFamily="2" charset="77"/>
                <a:cs typeface="Judson"/>
                <a:hlinkClick r:id="rId2"/>
              </a:rPr>
              <a:t>f</a:t>
            </a:r>
            <a:r>
              <a:rPr sz="1100" spc="-35" dirty="0">
                <a:solidFill>
                  <a:srgbClr val="1D2C4F"/>
                </a:solidFill>
                <a:latin typeface="Urbane Medium" pitchFamily="2" charset="77"/>
                <a:cs typeface="Judson"/>
                <a:hlinkClick r:id="rId2"/>
              </a:rPr>
              <a:t>u</a:t>
            </a:r>
            <a:r>
              <a:rPr sz="1100" spc="-10" dirty="0">
                <a:solidFill>
                  <a:srgbClr val="1D2C4F"/>
                </a:solidFill>
                <a:latin typeface="Urbane Medium" pitchFamily="2" charset="77"/>
                <a:cs typeface="Judson"/>
                <a:hlinkClick r:id="rId2"/>
              </a:rPr>
              <a:t>l</a:t>
            </a:r>
            <a:r>
              <a:rPr sz="1100" dirty="0">
                <a:solidFill>
                  <a:srgbClr val="1D2C4F"/>
                </a:solidFill>
                <a:latin typeface="Urbane Medium" pitchFamily="2" charset="77"/>
                <a:cs typeface="Judson"/>
                <a:hlinkClick r:id="rId2"/>
              </a:rPr>
              <a:t>l</a:t>
            </a:r>
            <a:r>
              <a:rPr sz="1100" spc="-25" dirty="0">
                <a:solidFill>
                  <a:srgbClr val="1D2C4F"/>
                </a:solidFill>
                <a:latin typeface="Urbane Medium" pitchFamily="2" charset="77"/>
                <a:cs typeface="Judson"/>
                <a:hlinkClick r:id="rId2"/>
              </a:rPr>
              <a:t> </a:t>
            </a:r>
            <a:r>
              <a:rPr sz="1100" spc="-20" dirty="0">
                <a:solidFill>
                  <a:srgbClr val="1D2C4F"/>
                </a:solidFill>
                <a:latin typeface="Urbane Medium" pitchFamily="2" charset="77"/>
                <a:cs typeface="Judson"/>
                <a:hlinkClick r:id="rId2"/>
              </a:rPr>
              <a:t>t</a:t>
            </a:r>
            <a:r>
              <a:rPr sz="1100" spc="-35" dirty="0">
                <a:solidFill>
                  <a:srgbClr val="1D2C4F"/>
                </a:solidFill>
                <a:latin typeface="Urbane Medium" pitchFamily="2" charset="77"/>
                <a:cs typeface="Judson"/>
                <a:hlinkClick r:id="rId2"/>
              </a:rPr>
              <a:t>e</a:t>
            </a:r>
            <a:r>
              <a:rPr sz="1100" spc="-30" dirty="0">
                <a:solidFill>
                  <a:srgbClr val="1D2C4F"/>
                </a:solidFill>
                <a:latin typeface="Urbane Medium" pitchFamily="2" charset="77"/>
                <a:cs typeface="Judson"/>
                <a:hlinkClick r:id="rId2"/>
              </a:rPr>
              <a:t>x</a:t>
            </a:r>
            <a:r>
              <a:rPr sz="1100" dirty="0">
                <a:solidFill>
                  <a:srgbClr val="1D2C4F"/>
                </a:solidFill>
                <a:latin typeface="Urbane Medium" pitchFamily="2" charset="77"/>
                <a:cs typeface="Judson"/>
                <a:hlinkClick r:id="rId2"/>
              </a:rPr>
              <a:t>t</a:t>
            </a:r>
            <a:r>
              <a:rPr sz="1100" spc="-30" dirty="0">
                <a:solidFill>
                  <a:srgbClr val="1D2C4F"/>
                </a:solidFill>
                <a:latin typeface="Urbane Medium" pitchFamily="2" charset="77"/>
                <a:cs typeface="Judson"/>
                <a:hlinkClick r:id="rId2"/>
              </a:rPr>
              <a:t> </a:t>
            </a:r>
            <a:r>
              <a:rPr sz="1100" spc="-25" dirty="0">
                <a:solidFill>
                  <a:srgbClr val="1D2C4F"/>
                </a:solidFill>
                <a:latin typeface="Urbane Medium" pitchFamily="2" charset="77"/>
                <a:cs typeface="Judson"/>
                <a:hlinkClick r:id="rId2"/>
              </a:rPr>
              <a:t>o</a:t>
            </a:r>
            <a:r>
              <a:rPr sz="1100" dirty="0">
                <a:solidFill>
                  <a:srgbClr val="1D2C4F"/>
                </a:solidFill>
                <a:latin typeface="Urbane Medium" pitchFamily="2" charset="77"/>
                <a:cs typeface="Judson"/>
                <a:hlinkClick r:id="rId2"/>
              </a:rPr>
              <a:t>f</a:t>
            </a:r>
            <a:r>
              <a:rPr sz="1100" spc="-25" dirty="0">
                <a:solidFill>
                  <a:srgbClr val="1D2C4F"/>
                </a:solidFill>
                <a:latin typeface="Urbane Medium" pitchFamily="2" charset="77"/>
                <a:cs typeface="Judson"/>
                <a:hlinkClick r:id="rId2"/>
              </a:rPr>
              <a:t> </a:t>
            </a:r>
            <a:r>
              <a:rPr sz="1100" spc="-20" dirty="0">
                <a:solidFill>
                  <a:srgbClr val="1D2C4F"/>
                </a:solidFill>
                <a:latin typeface="Urbane Medium" pitchFamily="2" charset="77"/>
                <a:cs typeface="Judson"/>
                <a:hlinkClick r:id="rId2"/>
              </a:rPr>
              <a:t>t</a:t>
            </a:r>
            <a:r>
              <a:rPr sz="1100" spc="-35" dirty="0">
                <a:solidFill>
                  <a:srgbClr val="1D2C4F"/>
                </a:solidFill>
                <a:latin typeface="Urbane Medium" pitchFamily="2" charset="77"/>
                <a:cs typeface="Judson"/>
                <a:hlinkClick r:id="rId2"/>
              </a:rPr>
              <a:t>h</a:t>
            </a:r>
            <a:r>
              <a:rPr sz="1100" dirty="0">
                <a:solidFill>
                  <a:srgbClr val="1D2C4F"/>
                </a:solidFill>
                <a:latin typeface="Urbane Medium" pitchFamily="2" charset="77"/>
                <a:cs typeface="Judson"/>
                <a:hlinkClick r:id="rId2"/>
              </a:rPr>
              <a:t>e</a:t>
            </a:r>
            <a:r>
              <a:rPr sz="1100" spc="-45" dirty="0">
                <a:solidFill>
                  <a:srgbClr val="1D2C4F"/>
                </a:solidFill>
                <a:latin typeface="Urbane Medium" pitchFamily="2" charset="77"/>
                <a:cs typeface="Judson"/>
                <a:hlinkClick r:id="rId2"/>
              </a:rPr>
              <a:t> </a:t>
            </a:r>
            <a:r>
              <a:rPr sz="1100" spc="-35" dirty="0">
                <a:solidFill>
                  <a:srgbClr val="1D2C4F"/>
                </a:solidFill>
                <a:latin typeface="Urbane Medium" pitchFamily="2" charset="77"/>
                <a:cs typeface="Judson"/>
                <a:hlinkClick r:id="rId2"/>
              </a:rPr>
              <a:t>C</a:t>
            </a:r>
            <a:r>
              <a:rPr sz="1100" spc="-20" dirty="0">
                <a:solidFill>
                  <a:srgbClr val="1D2C4F"/>
                </a:solidFill>
                <a:latin typeface="Urbane Medium" pitchFamily="2" charset="77"/>
                <a:cs typeface="Judson"/>
                <a:hlinkClick r:id="rId2"/>
              </a:rPr>
              <a:t>J</a:t>
            </a:r>
            <a:r>
              <a:rPr sz="1100" dirty="0">
                <a:solidFill>
                  <a:srgbClr val="1D2C4F"/>
                </a:solidFill>
                <a:latin typeface="Urbane Medium" pitchFamily="2" charset="77"/>
                <a:cs typeface="Judson"/>
                <a:hlinkClick r:id="rId2"/>
              </a:rPr>
              <a:t>A</a:t>
            </a:r>
            <a:r>
              <a:rPr sz="1100" spc="-40" dirty="0">
                <a:solidFill>
                  <a:srgbClr val="1D2C4F"/>
                </a:solidFill>
                <a:latin typeface="Urbane Medium" pitchFamily="2" charset="77"/>
                <a:cs typeface="Judson"/>
                <a:hlinkClick r:id="rId2"/>
              </a:rPr>
              <a:t> </a:t>
            </a:r>
            <a:r>
              <a:rPr sz="1100" spc="-20" dirty="0">
                <a:solidFill>
                  <a:srgbClr val="1D2C4F"/>
                </a:solidFill>
                <a:latin typeface="Urbane Medium" pitchFamily="2" charset="77"/>
                <a:cs typeface="Judson"/>
                <a:hlinkClick r:id="rId2"/>
              </a:rPr>
              <a:t>(</a:t>
            </a:r>
            <a:r>
              <a:rPr sz="1100" spc="-30" dirty="0">
                <a:solidFill>
                  <a:srgbClr val="1D2C4F"/>
                </a:solidFill>
                <a:latin typeface="Urbane Medium" pitchFamily="2" charset="77"/>
                <a:cs typeface="Judson"/>
                <a:hlinkClick r:id="rId2"/>
              </a:rPr>
              <a:t>A</a:t>
            </a:r>
            <a:r>
              <a:rPr sz="1100" spc="-10" dirty="0">
                <a:solidFill>
                  <a:srgbClr val="1D2C4F"/>
                </a:solidFill>
                <a:latin typeface="Urbane Medium" pitchFamily="2" charset="77"/>
                <a:cs typeface="Judson"/>
                <a:hlinkClick r:id="rId2"/>
              </a:rPr>
              <a:t>)</a:t>
            </a:r>
            <a:r>
              <a:rPr sz="1100" spc="-35" dirty="0">
                <a:solidFill>
                  <a:srgbClr val="1D2C4F"/>
                </a:solidFill>
                <a:latin typeface="Urbane Medium" pitchFamily="2" charset="77"/>
                <a:cs typeface="Judson"/>
                <a:hlinkClick r:id="rId2"/>
              </a:rPr>
              <a:t> </a:t>
            </a:r>
            <a:r>
              <a:rPr sz="1100" spc="-30" dirty="0">
                <a:solidFill>
                  <a:srgbClr val="1D2C4F"/>
                </a:solidFill>
                <a:latin typeface="Urbane Medium" pitchFamily="2" charset="77"/>
                <a:cs typeface="Judson"/>
                <a:hlinkClick r:id="rId2"/>
              </a:rPr>
              <a:t>Ac</a:t>
            </a:r>
            <a:r>
              <a:rPr sz="1100" dirty="0">
                <a:solidFill>
                  <a:srgbClr val="1D2C4F"/>
                </a:solidFill>
                <a:latin typeface="Urbane Medium" pitchFamily="2" charset="77"/>
                <a:cs typeface="Judson"/>
                <a:hlinkClick r:id="rId2"/>
              </a:rPr>
              <a:t>t</a:t>
            </a:r>
            <a:r>
              <a:rPr sz="1100" spc="-30" dirty="0">
                <a:solidFill>
                  <a:srgbClr val="1D2C4F"/>
                </a:solidFill>
                <a:latin typeface="Urbane Medium" pitchFamily="2" charset="77"/>
                <a:cs typeface="Judson"/>
                <a:hlinkClick r:id="rId2"/>
              </a:rPr>
              <a:t> </a:t>
            </a:r>
            <a:r>
              <a:rPr lang="en-GB" sz="1100" spc="-25" dirty="0">
                <a:solidFill>
                  <a:srgbClr val="1D2C4F"/>
                </a:solidFill>
                <a:latin typeface="Urbane Medium" pitchFamily="2" charset="77"/>
                <a:cs typeface="Judson"/>
                <a:hlinkClick r:id="rId2"/>
              </a:rPr>
              <a:t>2021</a:t>
            </a:r>
            <a:endParaRPr sz="1100" dirty="0">
              <a:solidFill>
                <a:srgbClr val="1D2C4F"/>
              </a:solidFill>
              <a:latin typeface="Urbane Medium" pitchFamily="2" charset="77"/>
              <a:cs typeface="Judso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002360" cy="391160"/>
          </a:xfrm>
          <a:prstGeom prst="rect">
            <a:avLst/>
          </a:prstGeom>
        </p:spPr>
        <p:txBody>
          <a:bodyPr vert="horz" wrap="square" lIns="0" tIns="12700" rIns="0" bIns="0" rtlCol="0">
            <a:spAutoFit/>
          </a:bodyPr>
          <a:lstStyle/>
          <a:p>
            <a:pPr marL="12700">
              <a:lnSpc>
                <a:spcPct val="100000"/>
              </a:lnSpc>
              <a:spcBef>
                <a:spcPts val="100"/>
              </a:spcBef>
            </a:pPr>
            <a:r>
              <a:rPr spc="5" dirty="0"/>
              <a:t>Regulatory</a:t>
            </a:r>
            <a:r>
              <a:rPr dirty="0"/>
              <a:t> </a:t>
            </a:r>
            <a:r>
              <a:rPr spc="-5" dirty="0"/>
              <a:t>Environment:</a:t>
            </a:r>
            <a:r>
              <a:rPr spc="5" dirty="0"/>
              <a:t> </a:t>
            </a:r>
            <a:r>
              <a:rPr dirty="0"/>
              <a:t>Current Legislation</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12</a:t>
            </a:fld>
            <a:endParaRPr dirty="0"/>
          </a:p>
        </p:txBody>
      </p:sp>
      <p:sp>
        <p:nvSpPr>
          <p:cNvPr id="3" name="object 3"/>
          <p:cNvSpPr txBox="1"/>
          <p:nvPr/>
        </p:nvSpPr>
        <p:spPr>
          <a:xfrm>
            <a:off x="401740" y="1557020"/>
            <a:ext cx="3716654" cy="5381730"/>
          </a:xfrm>
          <a:prstGeom prst="rect">
            <a:avLst/>
          </a:prstGeom>
        </p:spPr>
        <p:txBody>
          <a:bodyPr vert="horz" wrap="square" lIns="0" tIns="12700" rIns="0" bIns="0" rtlCol="0">
            <a:spAutoFit/>
          </a:bodyPr>
          <a:lstStyle/>
          <a:p>
            <a:pPr marL="12700" marR="55880">
              <a:lnSpc>
                <a:spcPct val="151700"/>
              </a:lnSpc>
              <a:spcBef>
                <a:spcPts val="100"/>
              </a:spcBef>
            </a:pPr>
            <a:r>
              <a:rPr sz="1200" spc="-5" dirty="0">
                <a:solidFill>
                  <a:srgbClr val="1E4592"/>
                </a:solidFill>
                <a:latin typeface="Urbane Medium" pitchFamily="2" charset="77"/>
                <a:cs typeface="Judson"/>
              </a:rPr>
              <a:t>The</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Criminal</a:t>
            </a:r>
            <a:r>
              <a:rPr sz="1200" spc="1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Justice</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(Money Laundering</a:t>
            </a:r>
            <a:r>
              <a:rPr sz="1200" spc="15"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and Terrorist </a:t>
            </a:r>
            <a:r>
              <a:rPr sz="1200" spc="-27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Financing</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(Amendment)</a:t>
            </a:r>
            <a:r>
              <a:rPr sz="1200" dirty="0">
                <a:solidFill>
                  <a:srgbClr val="1E4592"/>
                </a:solidFill>
                <a:latin typeface="Urbane Medium" pitchFamily="2" charset="77"/>
                <a:cs typeface="Judson"/>
              </a:rPr>
              <a:t> </a:t>
            </a:r>
            <a:r>
              <a:rPr sz="1200" spc="-5" dirty="0">
                <a:solidFill>
                  <a:srgbClr val="1E4592"/>
                </a:solidFill>
                <a:latin typeface="Urbane Medium" pitchFamily="2" charset="77"/>
                <a:cs typeface="Judson"/>
              </a:rPr>
              <a:t>Act</a:t>
            </a:r>
            <a:r>
              <a:rPr sz="1200" dirty="0">
                <a:solidFill>
                  <a:srgbClr val="1E4592"/>
                </a:solidFill>
                <a:latin typeface="Urbane Medium" pitchFamily="2" charset="77"/>
                <a:cs typeface="Judson"/>
              </a:rPr>
              <a:t> 2021</a:t>
            </a:r>
            <a:r>
              <a:rPr sz="1200" spc="-5" dirty="0">
                <a:solidFill>
                  <a:srgbClr val="1E4592"/>
                </a:solidFill>
                <a:latin typeface="Urbane Medium" pitchFamily="2" charset="77"/>
                <a:cs typeface="Judson"/>
              </a:rPr>
              <a:t> </a:t>
            </a:r>
            <a:r>
              <a:rPr sz="1200" dirty="0">
                <a:solidFill>
                  <a:srgbClr val="1E4592"/>
                </a:solidFill>
                <a:latin typeface="Urbane Medium" pitchFamily="2" charset="77"/>
                <a:cs typeface="Judson"/>
              </a:rPr>
              <a:t>–</a:t>
            </a:r>
            <a:r>
              <a:rPr sz="1200" spc="-5" dirty="0">
                <a:solidFill>
                  <a:srgbClr val="1E4592"/>
                </a:solidFill>
                <a:latin typeface="Urbane Medium" pitchFamily="2" charset="77"/>
                <a:cs typeface="Judson"/>
              </a:rPr>
              <a:t> Continued:</a:t>
            </a:r>
            <a:endParaRPr sz="1200" dirty="0">
              <a:solidFill>
                <a:srgbClr val="1E4592"/>
              </a:solidFill>
              <a:latin typeface="Urbane Medium" pitchFamily="2" charset="77"/>
              <a:cs typeface="Judson"/>
            </a:endParaRPr>
          </a:p>
          <a:p>
            <a:pPr>
              <a:lnSpc>
                <a:spcPct val="100000"/>
              </a:lnSpc>
              <a:spcBef>
                <a:spcPts val="40"/>
              </a:spcBef>
            </a:pPr>
            <a:endParaRPr sz="1400" dirty="0">
              <a:latin typeface="Urbane Medium" pitchFamily="2" charset="77"/>
              <a:cs typeface="Judson"/>
            </a:endParaRPr>
          </a:p>
          <a:p>
            <a:pPr marL="12700" marR="27940">
              <a:lnSpc>
                <a:spcPct val="144500"/>
              </a:lnSpc>
            </a:pPr>
            <a:r>
              <a:rPr sz="1100" spc="-25" dirty="0">
                <a:solidFill>
                  <a:srgbClr val="1D2C4F"/>
                </a:solidFill>
                <a:latin typeface="Urbane Medium" pitchFamily="2" charset="77"/>
                <a:cs typeface="Judson"/>
              </a:rPr>
              <a:t>The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Act</a:t>
            </a:r>
            <a:r>
              <a:rPr sz="1100" spc="-25" dirty="0">
                <a:solidFill>
                  <a:srgbClr val="1D2C4F"/>
                </a:solidFill>
                <a:latin typeface="Urbane Medium" pitchFamily="2" charset="77"/>
                <a:cs typeface="Judson"/>
              </a:rPr>
              <a:t> transposes</a:t>
            </a:r>
            <a:r>
              <a:rPr sz="1100" spc="-3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Fifth</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EU</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Anti-Money</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Laundering</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Directive </a:t>
            </a:r>
            <a:r>
              <a:rPr sz="1100" spc="-2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(“5MLD”) </a:t>
            </a:r>
            <a:r>
              <a:rPr sz="1100" spc="-20" dirty="0">
                <a:solidFill>
                  <a:srgbClr val="1D2C4F"/>
                </a:solidFill>
                <a:latin typeface="Urbane Medium" pitchFamily="2" charset="77"/>
                <a:cs typeface="Judson"/>
              </a:rPr>
              <a:t>and effects </a:t>
            </a:r>
            <a:r>
              <a:rPr sz="1100" dirty="0">
                <a:solidFill>
                  <a:srgbClr val="1D2C4F"/>
                </a:solidFill>
                <a:latin typeface="Urbane Medium" pitchFamily="2" charset="77"/>
                <a:cs typeface="Judson"/>
              </a:rPr>
              <a:t>a </a:t>
            </a:r>
            <a:r>
              <a:rPr sz="1100" spc="-30" dirty="0">
                <a:solidFill>
                  <a:srgbClr val="1D2C4F"/>
                </a:solidFill>
                <a:latin typeface="Urbane Medium" pitchFamily="2" charset="77"/>
                <a:cs typeface="Judson"/>
              </a:rPr>
              <a:t>number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key </a:t>
            </a:r>
            <a:r>
              <a:rPr sz="1100" spc="-25" dirty="0">
                <a:solidFill>
                  <a:srgbClr val="1D2C4F"/>
                </a:solidFill>
                <a:latin typeface="Urbane Medium" pitchFamily="2" charset="77"/>
                <a:cs typeface="Judson"/>
              </a:rPr>
              <a:t>changes </a:t>
            </a:r>
            <a:r>
              <a:rPr sz="1100" spc="-10" dirty="0">
                <a:solidFill>
                  <a:srgbClr val="1D2C4F"/>
                </a:solidFill>
                <a:latin typeface="Urbane Medium" pitchFamily="2" charset="77"/>
                <a:cs typeface="Judson"/>
              </a:rPr>
              <a:t>to </a:t>
            </a:r>
            <a:r>
              <a:rPr sz="1100" spc="-20" dirty="0">
                <a:solidFill>
                  <a:srgbClr val="1D2C4F"/>
                </a:solidFill>
                <a:latin typeface="Urbane Medium" pitchFamily="2" charset="77"/>
                <a:cs typeface="Judson"/>
              </a:rPr>
              <a:t>Irish </a:t>
            </a:r>
            <a:r>
              <a:rPr sz="1100" spc="-30" dirty="0">
                <a:solidFill>
                  <a:srgbClr val="1D2C4F"/>
                </a:solidFill>
                <a:latin typeface="Urbane Medium" pitchFamily="2" charset="77"/>
                <a:cs typeface="Judson"/>
              </a:rPr>
              <a:t>AML/CFT </a:t>
            </a:r>
            <a:r>
              <a:rPr sz="1100" spc="-2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law</a:t>
            </a:r>
            <a:r>
              <a:rPr sz="1100" spc="-6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including:</a:t>
            </a:r>
            <a:endParaRPr sz="1100" dirty="0">
              <a:latin typeface="Urbane Medium" pitchFamily="2" charset="77"/>
              <a:cs typeface="Judson"/>
            </a:endParaRPr>
          </a:p>
          <a:p>
            <a:pPr>
              <a:lnSpc>
                <a:spcPct val="100000"/>
              </a:lnSpc>
              <a:spcBef>
                <a:spcPts val="35"/>
              </a:spcBef>
            </a:pPr>
            <a:endParaRPr sz="1450" dirty="0">
              <a:latin typeface="Urbane Medium" pitchFamily="2" charset="77"/>
              <a:cs typeface="Judson"/>
            </a:endParaRPr>
          </a:p>
          <a:p>
            <a:pPr marL="264795" marR="81915" indent="-252729">
              <a:lnSpc>
                <a:spcPct val="143700"/>
              </a:lnSpc>
              <a:spcBef>
                <a:spcPts val="5"/>
              </a:spcBef>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The extension </a:t>
            </a:r>
            <a:r>
              <a:rPr sz="1100" spc="-15" dirty="0">
                <a:solidFill>
                  <a:srgbClr val="1D2C4F"/>
                </a:solidFill>
                <a:latin typeface="Urbane Medium" pitchFamily="2" charset="77"/>
                <a:cs typeface="Judson"/>
              </a:rPr>
              <a:t>of </a:t>
            </a:r>
            <a:r>
              <a:rPr sz="1100" spc="-25" dirty="0">
                <a:solidFill>
                  <a:srgbClr val="1D2C4F"/>
                </a:solidFill>
                <a:latin typeface="Urbane Medium" pitchFamily="2" charset="77"/>
                <a:cs typeface="Judson"/>
              </a:rPr>
              <a:t>scope </a:t>
            </a:r>
            <a:r>
              <a:rPr sz="1100" spc="-15" dirty="0">
                <a:solidFill>
                  <a:srgbClr val="1D2C4F"/>
                </a:solidFill>
                <a:latin typeface="Urbane Medium" pitchFamily="2" charset="77"/>
                <a:cs typeface="Judson"/>
              </a:rPr>
              <a:t>of </a:t>
            </a:r>
            <a:r>
              <a:rPr sz="1100" spc="-25" dirty="0">
                <a:solidFill>
                  <a:srgbClr val="1D2C4F"/>
                </a:solidFill>
                <a:latin typeface="Urbane Medium" pitchFamily="2" charset="77"/>
                <a:cs typeface="Judson"/>
              </a:rPr>
              <a:t>‘designated persons’ </a:t>
            </a:r>
            <a:r>
              <a:rPr sz="1100" spc="-10" dirty="0">
                <a:solidFill>
                  <a:srgbClr val="1D2C4F"/>
                </a:solidFill>
                <a:latin typeface="Urbane Medium" pitchFamily="2" charset="77"/>
                <a:cs typeface="Judson"/>
              </a:rPr>
              <a:t>to </a:t>
            </a:r>
            <a:r>
              <a:rPr sz="1100" spc="-20" dirty="0">
                <a:solidFill>
                  <a:srgbClr val="1D2C4F"/>
                </a:solidFill>
                <a:latin typeface="Urbane Medium" pitchFamily="2" charset="77"/>
                <a:cs typeface="Judson"/>
              </a:rPr>
              <a:t>include </a:t>
            </a:r>
            <a:r>
              <a:rPr sz="1100" spc="-1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dd</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a:t>
            </a:r>
            <a:r>
              <a:rPr sz="1100" spc="-20" dirty="0">
                <a:solidFill>
                  <a:srgbClr val="1D2C4F"/>
                </a:solidFill>
                <a:latin typeface="Urbane Medium" pitchFamily="2" charset="77"/>
                <a:cs typeface="Judson"/>
              </a:rPr>
              <a:t>a</a:t>
            </a:r>
            <a:r>
              <a:rPr sz="1100" dirty="0">
                <a:solidFill>
                  <a:srgbClr val="1D2C4F"/>
                </a:solidFill>
                <a:latin typeface="Urbane Medium" pitchFamily="2" charset="77"/>
                <a:cs typeface="Judson"/>
              </a:rPr>
              <a:t>l</a:t>
            </a:r>
            <a:r>
              <a:rPr sz="1100" spc="-2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a:t>
            </a:r>
            <a:r>
              <a:rPr sz="1100" spc="-20" dirty="0">
                <a:solidFill>
                  <a:srgbClr val="1D2C4F"/>
                </a:solidFill>
                <a:latin typeface="Urbane Medium" pitchFamily="2" charset="77"/>
                <a:cs typeface="Judson"/>
              </a:rPr>
              <a:t>at</a:t>
            </a:r>
            <a:r>
              <a:rPr sz="1100" spc="-30"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gor</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e</a:t>
            </a:r>
            <a:r>
              <a:rPr sz="1100" dirty="0">
                <a:solidFill>
                  <a:srgbClr val="1D2C4F"/>
                </a:solidFill>
                <a:latin typeface="Urbane Medium" pitchFamily="2" charset="77"/>
                <a:cs typeface="Judson"/>
              </a:rPr>
              <a:t>s</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bu</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ne</a:t>
            </a:r>
            <a:r>
              <a:rPr sz="1100" spc="-25" dirty="0">
                <a:solidFill>
                  <a:srgbClr val="1D2C4F"/>
                </a:solidFill>
                <a:latin typeface="Urbane Medium" pitchFamily="2" charset="77"/>
                <a:cs typeface="Judson"/>
              </a:rPr>
              <a:t>ss</a:t>
            </a:r>
            <a:r>
              <a:rPr sz="1100" spc="-30" dirty="0">
                <a:solidFill>
                  <a:srgbClr val="1D2C4F"/>
                </a:solidFill>
                <a:latin typeface="Urbane Medium" pitchFamily="2" charset="77"/>
                <a:cs typeface="Judson"/>
              </a:rPr>
              <a:t>e</a:t>
            </a:r>
            <a:r>
              <a:rPr sz="1100" dirty="0">
                <a:solidFill>
                  <a:srgbClr val="1D2C4F"/>
                </a:solidFill>
                <a:latin typeface="Urbane Medium" pitchFamily="2" charset="77"/>
                <a:cs typeface="Judson"/>
              </a:rPr>
              <a:t>s</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a:t>
            </a:r>
            <a:r>
              <a:rPr sz="1100" spc="-30" dirty="0">
                <a:solidFill>
                  <a:srgbClr val="1D2C4F"/>
                </a:solidFill>
                <a:latin typeface="Urbane Medium" pitchFamily="2" charset="77"/>
                <a:cs typeface="Judson"/>
              </a:rPr>
              <a:t>uc</a:t>
            </a:r>
            <a:r>
              <a:rPr sz="1100" dirty="0">
                <a:solidFill>
                  <a:srgbClr val="1D2C4F"/>
                </a:solidFill>
                <a:latin typeface="Urbane Medium" pitchFamily="2" charset="77"/>
                <a:cs typeface="Judson"/>
              </a:rPr>
              <a:t>h</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dirty="0">
                <a:solidFill>
                  <a:srgbClr val="1D2C4F"/>
                </a:solidFill>
                <a:latin typeface="Urbane Medium" pitchFamily="2" charset="77"/>
                <a:cs typeface="Judson"/>
              </a:rPr>
              <a:t>s</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v</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r</a:t>
            </a:r>
            <a:r>
              <a:rPr sz="1100" spc="-2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u</a:t>
            </a:r>
            <a:r>
              <a:rPr sz="1100" spc="-20" dirty="0">
                <a:solidFill>
                  <a:srgbClr val="1D2C4F"/>
                </a:solidFill>
                <a:latin typeface="Urbane Medium" pitchFamily="2" charset="77"/>
                <a:cs typeface="Judson"/>
              </a:rPr>
              <a:t>a</a:t>
            </a:r>
            <a:r>
              <a:rPr sz="1100" dirty="0">
                <a:solidFill>
                  <a:srgbClr val="1D2C4F"/>
                </a:solidFill>
                <a:latin typeface="Urbane Medium" pitchFamily="2" charset="77"/>
                <a:cs typeface="Judson"/>
              </a:rPr>
              <a:t>l</a:t>
            </a:r>
            <a:r>
              <a:rPr sz="1100" spc="-2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cu</a:t>
            </a:r>
            <a:r>
              <a:rPr sz="1100" spc="-25" dirty="0">
                <a:solidFill>
                  <a:srgbClr val="1D2C4F"/>
                </a:solidFill>
                <a:latin typeface="Urbane Medium" pitchFamily="2" charset="77"/>
                <a:cs typeface="Judson"/>
              </a:rPr>
              <a:t>rr</a:t>
            </a:r>
            <a:r>
              <a:rPr sz="1100" spc="-30" dirty="0">
                <a:solidFill>
                  <a:srgbClr val="1D2C4F"/>
                </a:solidFill>
                <a:latin typeface="Urbane Medium" pitchFamily="2" charset="77"/>
                <a:cs typeface="Judson"/>
              </a:rPr>
              <a:t>enc</a:t>
            </a:r>
            <a:r>
              <a:rPr sz="1100" dirty="0">
                <a:solidFill>
                  <a:srgbClr val="1D2C4F"/>
                </a:solidFill>
                <a:latin typeface="Urbane Medium" pitchFamily="2" charset="77"/>
                <a:cs typeface="Judson"/>
              </a:rPr>
              <a:t>y  </a:t>
            </a:r>
            <a:r>
              <a:rPr sz="1100" spc="-30" dirty="0">
                <a:solidFill>
                  <a:srgbClr val="1D2C4F"/>
                </a:solidFill>
                <a:latin typeface="Urbane Medium" pitchFamily="2" charset="77"/>
                <a:cs typeface="Judson"/>
              </a:rPr>
              <a:t>exch</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g</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p</a:t>
            </a:r>
            <a:r>
              <a:rPr sz="1100" spc="-25" dirty="0">
                <a:solidFill>
                  <a:srgbClr val="1D2C4F"/>
                </a:solidFill>
                <a:latin typeface="Urbane Medium" pitchFamily="2" charset="77"/>
                <a:cs typeface="Judson"/>
              </a:rPr>
              <a:t>ro</a:t>
            </a:r>
            <a:r>
              <a:rPr sz="1100" spc="-20" dirty="0">
                <a:solidFill>
                  <a:srgbClr val="1D2C4F"/>
                </a:solidFill>
                <a:latin typeface="Urbane Medium" pitchFamily="2" charset="77"/>
                <a:cs typeface="Judson"/>
              </a:rPr>
              <a:t>v</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de</a:t>
            </a:r>
            <a:r>
              <a:rPr sz="1100" spc="-25" dirty="0">
                <a:solidFill>
                  <a:srgbClr val="1D2C4F"/>
                </a:solidFill>
                <a:latin typeface="Urbane Medium" pitchFamily="2" charset="77"/>
                <a:cs typeface="Judson"/>
              </a:rPr>
              <a:t>r</a:t>
            </a:r>
            <a:r>
              <a:rPr sz="1100" spc="-20" dirty="0">
                <a:solidFill>
                  <a:srgbClr val="1D2C4F"/>
                </a:solidFill>
                <a:latin typeface="Urbane Medium" pitchFamily="2" charset="77"/>
                <a:cs typeface="Judson"/>
              </a:rPr>
              <a:t>s</a:t>
            </a:r>
            <a:r>
              <a:rPr sz="1100" dirty="0">
                <a:solidFill>
                  <a:srgbClr val="1D2C4F"/>
                </a:solidFill>
                <a:latin typeface="Urbane Medium" pitchFamily="2" charset="77"/>
                <a:cs typeface="Judson"/>
              </a:rPr>
              <a:t>.</a:t>
            </a:r>
            <a:endParaRPr sz="1100" dirty="0">
              <a:latin typeface="Urbane Medium" pitchFamily="2" charset="77"/>
              <a:cs typeface="Judson"/>
            </a:endParaRPr>
          </a:p>
          <a:p>
            <a:pPr marL="285750" indent="-285750">
              <a:lnSpc>
                <a:spcPct val="100000"/>
              </a:lnSpc>
              <a:spcBef>
                <a:spcPts val="45"/>
              </a:spcBef>
              <a:buClr>
                <a:srgbClr val="E87825"/>
              </a:buClr>
              <a:buFont typeface="Wingdings" pitchFamily="2" charset="2"/>
              <a:buChar char="§"/>
            </a:pPr>
            <a:endParaRPr sz="1450" dirty="0">
              <a:latin typeface="Urbane Medium" pitchFamily="2" charset="77"/>
              <a:cs typeface="Judson"/>
            </a:endParaRPr>
          </a:p>
          <a:p>
            <a:pPr marL="264795" marR="5080" indent="-252729">
              <a:lnSpc>
                <a:spcPct val="142900"/>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New </a:t>
            </a:r>
            <a:r>
              <a:rPr sz="1100" spc="-20" dirty="0">
                <a:solidFill>
                  <a:srgbClr val="1D2C4F"/>
                </a:solidFill>
                <a:latin typeface="Urbane Medium" pitchFamily="2" charset="77"/>
                <a:cs typeface="Judson"/>
              </a:rPr>
              <a:t>obligations </a:t>
            </a:r>
            <a:r>
              <a:rPr sz="1100" spc="-15" dirty="0">
                <a:solidFill>
                  <a:srgbClr val="1D2C4F"/>
                </a:solidFill>
                <a:latin typeface="Urbane Medium" pitchFamily="2" charset="77"/>
                <a:cs typeface="Judson"/>
              </a:rPr>
              <a:t>on </a:t>
            </a:r>
            <a:r>
              <a:rPr sz="1100" spc="-25" dirty="0">
                <a:solidFill>
                  <a:srgbClr val="1D2C4F"/>
                </a:solidFill>
                <a:latin typeface="Urbane Medium" pitchFamily="2" charset="77"/>
                <a:cs typeface="Judson"/>
              </a:rPr>
              <a:t>designated persons regarding </a:t>
            </a:r>
            <a:r>
              <a:rPr sz="1100" spc="-30" dirty="0">
                <a:solidFill>
                  <a:srgbClr val="1D2C4F"/>
                </a:solidFill>
                <a:latin typeface="Urbane Medium" pitchFamily="2" charset="77"/>
                <a:cs typeface="Judson"/>
              </a:rPr>
              <a:t>checks </a:t>
            </a:r>
            <a:r>
              <a:rPr sz="1100" spc="-15" dirty="0">
                <a:solidFill>
                  <a:srgbClr val="1D2C4F"/>
                </a:solidFill>
                <a:latin typeface="Urbane Medium" pitchFamily="2" charset="77"/>
                <a:cs typeface="Judson"/>
              </a:rPr>
              <a:t>of </a:t>
            </a:r>
            <a:r>
              <a:rPr sz="1100" spc="-1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customers </a:t>
            </a:r>
            <a:r>
              <a:rPr sz="1100" spc="-25" dirty="0">
                <a:solidFill>
                  <a:srgbClr val="1D2C4F"/>
                </a:solidFill>
                <a:latin typeface="Urbane Medium" pitchFamily="2" charset="77"/>
                <a:cs typeface="Judson"/>
              </a:rPr>
              <a:t>who </a:t>
            </a:r>
            <a:r>
              <a:rPr sz="1100" spc="-15" dirty="0">
                <a:solidFill>
                  <a:srgbClr val="1D2C4F"/>
                </a:solidFill>
                <a:latin typeface="Urbane Medium" pitchFamily="2" charset="77"/>
                <a:cs typeface="Judson"/>
              </a:rPr>
              <a:t>are </a:t>
            </a:r>
            <a:r>
              <a:rPr sz="1100" spc="-25" dirty="0">
                <a:solidFill>
                  <a:srgbClr val="1D2C4F"/>
                </a:solidFill>
                <a:latin typeface="Urbane Medium" pitchFamily="2" charset="77"/>
                <a:cs typeface="Judson"/>
              </a:rPr>
              <a:t>subject </a:t>
            </a:r>
            <a:r>
              <a:rPr sz="1100" spc="-10" dirty="0">
                <a:solidFill>
                  <a:srgbClr val="1D2C4F"/>
                </a:solidFill>
                <a:latin typeface="Urbane Medium" pitchFamily="2" charset="77"/>
                <a:cs typeface="Judson"/>
              </a:rPr>
              <a:t>to </a:t>
            </a:r>
            <a:r>
              <a:rPr sz="1100" spc="-25" dirty="0">
                <a:solidFill>
                  <a:srgbClr val="1D2C4F"/>
                </a:solidFill>
                <a:latin typeface="Urbane Medium" pitchFamily="2" charset="77"/>
                <a:cs typeface="Judson"/>
              </a:rPr>
              <a:t>beneficial ownership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disclosure </a:t>
            </a:r>
            <a:r>
              <a:rPr sz="1100" spc="-30" dirty="0">
                <a:solidFill>
                  <a:srgbClr val="1D2C4F"/>
                </a:solidFill>
                <a:latin typeface="Urbane Medium" pitchFamily="2" charset="77"/>
                <a:cs typeface="Judson"/>
              </a:rPr>
              <a:t>requirements </a:t>
            </a:r>
            <a:r>
              <a:rPr sz="1100" spc="-20" dirty="0">
                <a:solidFill>
                  <a:srgbClr val="1D2C4F"/>
                </a:solidFill>
                <a:latin typeface="Urbane Medium" pitchFamily="2" charset="77"/>
                <a:cs typeface="Judson"/>
              </a:rPr>
              <a:t>and verification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identity </a:t>
            </a:r>
            <a:r>
              <a:rPr sz="1100" spc="-15" dirty="0">
                <a:solidFill>
                  <a:srgbClr val="1D2C4F"/>
                </a:solidFill>
                <a:latin typeface="Urbane Medium" pitchFamily="2" charset="77"/>
                <a:cs typeface="Judson"/>
              </a:rPr>
              <a:t>of </a:t>
            </a:r>
            <a:r>
              <a:rPr sz="1100" spc="-25" dirty="0">
                <a:solidFill>
                  <a:srgbClr val="1D2C4F"/>
                </a:solidFill>
                <a:latin typeface="Urbane Medium" pitchFamily="2" charset="77"/>
                <a:cs typeface="Judson"/>
              </a:rPr>
              <a:t>senior </a:t>
            </a:r>
            <a:r>
              <a:rPr sz="1100" spc="-2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managing </a:t>
            </a:r>
            <a:r>
              <a:rPr sz="1100" spc="-20" dirty="0">
                <a:solidFill>
                  <a:srgbClr val="1D2C4F"/>
                </a:solidFill>
                <a:latin typeface="Urbane Medium" pitchFamily="2" charset="77"/>
                <a:cs typeface="Judson"/>
              </a:rPr>
              <a:t>officials, including </a:t>
            </a:r>
            <a:r>
              <a:rPr sz="1100" dirty="0">
                <a:solidFill>
                  <a:srgbClr val="1D2C4F"/>
                </a:solidFill>
                <a:latin typeface="Urbane Medium" pitchFamily="2" charset="77"/>
                <a:cs typeface="Judson"/>
              </a:rPr>
              <a:t>a </a:t>
            </a:r>
            <a:r>
              <a:rPr sz="1100" spc="-30" dirty="0">
                <a:solidFill>
                  <a:srgbClr val="1D2C4F"/>
                </a:solidFill>
                <a:latin typeface="Urbane Medium" pitchFamily="2" charset="77"/>
                <a:cs typeface="Judson"/>
              </a:rPr>
              <a:t>requirement </a:t>
            </a:r>
            <a:r>
              <a:rPr sz="1100" spc="-10" dirty="0">
                <a:solidFill>
                  <a:srgbClr val="1D2C4F"/>
                </a:solidFill>
                <a:latin typeface="Urbane Medium" pitchFamily="2" charset="77"/>
                <a:cs typeface="Judson"/>
              </a:rPr>
              <a:t>to </a:t>
            </a:r>
            <a:r>
              <a:rPr sz="1100" spc="-25" dirty="0">
                <a:solidFill>
                  <a:srgbClr val="1D2C4F"/>
                </a:solidFill>
                <a:latin typeface="Urbane Medium" pitchFamily="2" charset="77"/>
                <a:cs typeface="Judson"/>
              </a:rPr>
              <a:t>keep records </a:t>
            </a:r>
            <a:r>
              <a:rPr sz="1100" spc="-2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the actions taken </a:t>
            </a:r>
            <a:r>
              <a:rPr sz="1100" spc="-10" dirty="0">
                <a:solidFill>
                  <a:srgbClr val="1D2C4F"/>
                </a:solidFill>
                <a:latin typeface="Urbane Medium" pitchFamily="2" charset="77"/>
                <a:cs typeface="Judson"/>
              </a:rPr>
              <a:t>to </a:t>
            </a:r>
            <a:r>
              <a:rPr sz="1100" spc="-20" dirty="0">
                <a:solidFill>
                  <a:srgbClr val="1D2C4F"/>
                </a:solidFill>
                <a:latin typeface="Urbane Medium" pitchFamily="2" charset="77"/>
                <a:cs typeface="Judson"/>
              </a:rPr>
              <a:t>verify the </a:t>
            </a:r>
            <a:r>
              <a:rPr sz="1100" spc="-25" dirty="0">
                <a:solidFill>
                  <a:srgbClr val="1D2C4F"/>
                </a:solidFill>
                <a:latin typeface="Urbane Medium" pitchFamily="2" charset="77"/>
                <a:cs typeface="Judson"/>
              </a:rPr>
              <a:t>person’s </a:t>
            </a:r>
            <a:r>
              <a:rPr sz="1100" spc="-20" dirty="0">
                <a:solidFill>
                  <a:srgbClr val="1D2C4F"/>
                </a:solidFill>
                <a:latin typeface="Urbane Medium" pitchFamily="2" charset="77"/>
                <a:cs typeface="Judson"/>
              </a:rPr>
              <a:t>identity and, </a:t>
            </a:r>
            <a:r>
              <a:rPr sz="1100" spc="-5" dirty="0">
                <a:solidFill>
                  <a:srgbClr val="1D2C4F"/>
                </a:solidFill>
                <a:latin typeface="Urbane Medium" pitchFamily="2" charset="77"/>
                <a:cs typeface="Judson"/>
              </a:rPr>
              <a:t>if </a:t>
            </a:r>
            <a:r>
              <a:rPr sz="110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applicable, any difficulties </a:t>
            </a:r>
            <a:r>
              <a:rPr sz="1100" spc="-25" dirty="0">
                <a:solidFill>
                  <a:srgbClr val="1D2C4F"/>
                </a:solidFill>
                <a:latin typeface="Urbane Medium" pitchFamily="2" charset="77"/>
                <a:cs typeface="Judson"/>
              </a:rPr>
              <a:t>encountered </a:t>
            </a:r>
            <a:r>
              <a:rPr sz="1100" spc="-5" dirty="0">
                <a:solidFill>
                  <a:srgbClr val="1D2C4F"/>
                </a:solidFill>
                <a:latin typeface="Urbane Medium" pitchFamily="2" charset="77"/>
                <a:cs typeface="Judson"/>
              </a:rPr>
              <a:t>in </a:t>
            </a:r>
            <a:r>
              <a:rPr sz="1100" spc="-20" dirty="0">
                <a:solidFill>
                  <a:srgbClr val="1D2C4F"/>
                </a:solidFill>
                <a:latin typeface="Urbane Medium" pitchFamily="2" charset="77"/>
                <a:cs typeface="Judson"/>
              </a:rPr>
              <a:t>the verification </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process </a:t>
            </a:r>
            <a:r>
              <a:rPr sz="1100" spc="-20" dirty="0">
                <a:solidFill>
                  <a:srgbClr val="1D2C4F"/>
                </a:solidFill>
                <a:latin typeface="Urbane Medium" pitchFamily="2" charset="77"/>
                <a:cs typeface="Judson"/>
              </a:rPr>
              <a:t>(see below re: </a:t>
            </a:r>
            <a:r>
              <a:rPr sz="1100" spc="-25" dirty="0">
                <a:solidFill>
                  <a:srgbClr val="1D2C4F"/>
                </a:solidFill>
                <a:latin typeface="Urbane Medium" pitchFamily="2" charset="77"/>
                <a:cs typeface="Judson"/>
              </a:rPr>
              <a:t>Registrar </a:t>
            </a:r>
            <a:r>
              <a:rPr sz="1100" spc="-15" dirty="0">
                <a:solidFill>
                  <a:srgbClr val="1D2C4F"/>
                </a:solidFill>
                <a:latin typeface="Urbane Medium" pitchFamily="2" charset="77"/>
                <a:cs typeface="Judson"/>
              </a:rPr>
              <a:t>of </a:t>
            </a:r>
            <a:r>
              <a:rPr sz="1100" spc="-25" dirty="0">
                <a:solidFill>
                  <a:srgbClr val="1D2C4F"/>
                </a:solidFill>
                <a:latin typeface="Urbane Medium" pitchFamily="2" charset="77"/>
                <a:cs typeface="Judson"/>
              </a:rPr>
              <a:t>Beneficial </a:t>
            </a:r>
            <a:r>
              <a:rPr sz="1100" spc="-30" dirty="0">
                <a:solidFill>
                  <a:srgbClr val="1D2C4F"/>
                </a:solidFill>
                <a:latin typeface="Urbane Medium" pitchFamily="2" charset="77"/>
                <a:cs typeface="Judson"/>
              </a:rPr>
              <a:t>Ownership </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t>
            </a:r>
            <a:r>
              <a:rPr sz="1100" spc="-30" dirty="0">
                <a:solidFill>
                  <a:srgbClr val="1D2C4F"/>
                </a:solidFill>
                <a:latin typeface="Urbane Medium" pitchFamily="2" charset="77"/>
                <a:cs typeface="Judson"/>
              </a:rPr>
              <a:t>RB</a:t>
            </a:r>
            <a:r>
              <a:rPr sz="1100" spc="-35" dirty="0">
                <a:solidFill>
                  <a:srgbClr val="1D2C4F"/>
                </a:solidFill>
                <a:latin typeface="Urbane Medium" pitchFamily="2" charset="77"/>
                <a:cs typeface="Judson"/>
              </a:rPr>
              <a:t>O</a:t>
            </a:r>
            <a:r>
              <a:rPr sz="1100" spc="-10" dirty="0">
                <a:solidFill>
                  <a:srgbClr val="1D2C4F"/>
                </a:solidFill>
                <a:latin typeface="Urbane Medium" pitchFamily="2" charset="77"/>
                <a:cs typeface="Judson"/>
              </a:rPr>
              <a:t>)</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spc="-15"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or</a:t>
            </a:r>
            <a:r>
              <a:rPr sz="1100" spc="-45" dirty="0">
                <a:solidFill>
                  <a:srgbClr val="1D2C4F"/>
                </a:solidFill>
                <a:latin typeface="Urbane Medium" pitchFamily="2" charset="77"/>
                <a:cs typeface="Judson"/>
              </a:rPr>
              <a:t>m</a:t>
            </a:r>
            <a:r>
              <a:rPr sz="1100" spc="-20" dirty="0">
                <a:solidFill>
                  <a:srgbClr val="1D2C4F"/>
                </a:solidFill>
                <a:latin typeface="Urbane Medium" pitchFamily="2" charset="77"/>
                <a:cs typeface="Judson"/>
              </a:rPr>
              <a:t>at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o</a:t>
            </a:r>
            <a:r>
              <a:rPr sz="1100" spc="-2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a:t>
            </a:r>
            <a:endParaRPr sz="1100" dirty="0">
              <a:latin typeface="Urbane Medium" pitchFamily="2" charset="77"/>
              <a:cs typeface="Judson"/>
            </a:endParaRPr>
          </a:p>
        </p:txBody>
      </p:sp>
      <p:sp>
        <p:nvSpPr>
          <p:cNvPr id="4" name="object 4"/>
          <p:cNvSpPr txBox="1"/>
          <p:nvPr/>
        </p:nvSpPr>
        <p:spPr>
          <a:xfrm>
            <a:off x="4630878" y="1560994"/>
            <a:ext cx="3671570" cy="5069978"/>
          </a:xfrm>
          <a:prstGeom prst="rect">
            <a:avLst/>
          </a:prstGeom>
        </p:spPr>
        <p:txBody>
          <a:bodyPr vert="horz" wrap="square" lIns="0" tIns="14605" rIns="0" bIns="0" rtlCol="0">
            <a:spAutoFit/>
          </a:bodyPr>
          <a:lstStyle/>
          <a:p>
            <a:pPr marL="264795" marR="67310" indent="-252729">
              <a:lnSpc>
                <a:spcPct val="144300"/>
              </a:lnSpc>
              <a:spcBef>
                <a:spcPts val="115"/>
              </a:spcBef>
              <a:buClr>
                <a:srgbClr val="E87825"/>
              </a:buClr>
              <a:buFont typeface="Wingdings" pitchFamily="2" charset="2"/>
              <a:buChar char="§"/>
              <a:tabLst>
                <a:tab pos="264795" algn="l"/>
                <a:tab pos="265430" algn="l"/>
              </a:tabLst>
            </a:pPr>
            <a:r>
              <a:rPr sz="1100" spc="-30" dirty="0">
                <a:solidFill>
                  <a:srgbClr val="1D2C4F"/>
                </a:solidFill>
                <a:latin typeface="Urbane Medium" pitchFamily="2" charset="77"/>
                <a:cs typeface="Judson"/>
              </a:rPr>
              <a:t>P</a:t>
            </a:r>
            <a:r>
              <a:rPr sz="1100" spc="-25" dirty="0">
                <a:solidFill>
                  <a:srgbClr val="1D2C4F"/>
                </a:solidFill>
                <a:latin typeface="Urbane Medium" pitchFamily="2" charset="77"/>
                <a:cs typeface="Judson"/>
              </a:rPr>
              <a:t>r</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r</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o</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s</a:t>
            </a:r>
            <a:r>
              <a:rPr sz="1100" spc="-20" dirty="0">
                <a:solidFill>
                  <a:srgbClr val="1D2C4F"/>
                </a:solidFill>
                <a:latin typeface="Urbane Medium" pitchFamily="2" charset="77"/>
                <a:cs typeface="Judson"/>
              </a:rPr>
              <a:t>ta</a:t>
            </a:r>
            <a:r>
              <a:rPr sz="1100" spc="-30" dirty="0">
                <a:solidFill>
                  <a:srgbClr val="1D2C4F"/>
                </a:solidFill>
                <a:latin typeface="Urbane Medium" pitchFamily="2" charset="77"/>
                <a:cs typeface="Judson"/>
              </a:rPr>
              <a:t>b</a:t>
            </a:r>
            <a:r>
              <a:rPr sz="1100" spc="-10" dirty="0">
                <a:solidFill>
                  <a:srgbClr val="1D2C4F"/>
                </a:solidFill>
                <a:latin typeface="Urbane Medium" pitchFamily="2" charset="77"/>
                <a:cs typeface="Judson"/>
              </a:rPr>
              <a:t>li</a:t>
            </a:r>
            <a:r>
              <a:rPr sz="1100" spc="-25"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h</a:t>
            </a:r>
            <a:r>
              <a:rPr sz="1100" spc="-45" dirty="0">
                <a:solidFill>
                  <a:srgbClr val="1D2C4F"/>
                </a:solidFill>
                <a:latin typeface="Urbane Medium" pitchFamily="2" charset="77"/>
                <a:cs typeface="Judson"/>
              </a:rPr>
              <a:t>m</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spc="-35" dirty="0">
                <a:solidFill>
                  <a:srgbClr val="1D2C4F"/>
                </a:solidFill>
                <a:latin typeface="Urbane Medium" pitchFamily="2" charset="77"/>
                <a:cs typeface="Judson"/>
              </a:rPr>
              <a:t>u</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35" dirty="0">
                <a:solidFill>
                  <a:srgbClr val="1D2C4F"/>
                </a:solidFill>
                <a:latin typeface="Urbane Medium" pitchFamily="2" charset="77"/>
                <a:cs typeface="Judson"/>
              </a:rPr>
              <a:t>e</a:t>
            </a:r>
            <a:r>
              <a:rPr sz="1100" spc="-10" dirty="0">
                <a:solidFill>
                  <a:srgbClr val="1D2C4F"/>
                </a:solidFill>
                <a:latin typeface="Urbane Medium" pitchFamily="2" charset="77"/>
                <a:cs typeface="Judson"/>
              </a:rPr>
              <a:t>l</a:t>
            </a:r>
            <a:r>
              <a:rPr sz="1100" spc="-20" dirty="0">
                <a:solidFill>
                  <a:srgbClr val="1D2C4F"/>
                </a:solidFill>
                <a:latin typeface="Urbane Medium" pitchFamily="2" charset="77"/>
                <a:cs typeface="Judson"/>
              </a:rPr>
              <a:t>at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h</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p</a:t>
            </a:r>
            <a:r>
              <a:rPr sz="1100" spc="-45" dirty="0">
                <a:solidFill>
                  <a:srgbClr val="1D2C4F"/>
                </a:solidFill>
                <a:latin typeface="Urbane Medium" pitchFamily="2" charset="77"/>
                <a:cs typeface="Judson"/>
              </a:rPr>
              <a:t> </a:t>
            </a:r>
            <a:r>
              <a:rPr sz="1100" spc="-40" dirty="0">
                <a:solidFill>
                  <a:srgbClr val="1D2C4F"/>
                </a:solidFill>
                <a:latin typeface="Urbane Medium" pitchFamily="2" charset="77"/>
                <a:cs typeface="Judson"/>
              </a:rPr>
              <a:t>w</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h</a:t>
            </a:r>
            <a:r>
              <a:rPr sz="1100" spc="-45"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30" dirty="0">
                <a:solidFill>
                  <a:srgbClr val="1D2C4F"/>
                </a:solidFill>
                <a:latin typeface="Urbane Medium" pitchFamily="2" charset="77"/>
                <a:cs typeface="Judson"/>
              </a:rPr>
              <a:t>customer</a:t>
            </a:r>
            <a:r>
              <a:rPr sz="1100" spc="-4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designated</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person</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shall</a:t>
            </a:r>
            <a:r>
              <a:rPr sz="1100" spc="-25" dirty="0">
                <a:solidFill>
                  <a:srgbClr val="1D2C4F"/>
                </a:solidFill>
                <a:latin typeface="Urbane Medium" pitchFamily="2" charset="77"/>
                <a:cs typeface="Judson"/>
              </a:rPr>
              <a:t> check</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that</a:t>
            </a:r>
            <a:r>
              <a:rPr sz="1100" spc="-3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information </a:t>
            </a:r>
            <a:r>
              <a:rPr sz="1100" spc="-2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concerning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beneficial ownership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the </a:t>
            </a:r>
            <a:r>
              <a:rPr sz="1100" spc="-30" dirty="0">
                <a:solidFill>
                  <a:srgbClr val="1D2C4F"/>
                </a:solidFill>
                <a:latin typeface="Urbane Medium" pitchFamily="2" charset="77"/>
                <a:cs typeface="Judson"/>
              </a:rPr>
              <a:t>customer </a:t>
            </a:r>
            <a:r>
              <a:rPr sz="1100" spc="-5" dirty="0">
                <a:solidFill>
                  <a:srgbClr val="1D2C4F"/>
                </a:solidFill>
                <a:latin typeface="Urbane Medium" pitchFamily="2" charset="77"/>
                <a:cs typeface="Judson"/>
              </a:rPr>
              <a:t>is </a:t>
            </a:r>
            <a:r>
              <a:rPr sz="110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entered</a:t>
            </a:r>
            <a:r>
              <a:rPr sz="1100" spc="-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relevant</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central Register;</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450" dirty="0">
              <a:latin typeface="Urbane Medium" pitchFamily="2" charset="77"/>
              <a:cs typeface="Judson"/>
            </a:endParaRPr>
          </a:p>
          <a:p>
            <a:pPr marL="264795" marR="5080" indent="-252729">
              <a:lnSpc>
                <a:spcPct val="142600"/>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Where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beneficial owner recorded </a:t>
            </a:r>
            <a:r>
              <a:rPr sz="1100" spc="-5" dirty="0">
                <a:solidFill>
                  <a:srgbClr val="1D2C4F"/>
                </a:solidFill>
                <a:latin typeface="Urbane Medium" pitchFamily="2" charset="77"/>
                <a:cs typeface="Judson"/>
              </a:rPr>
              <a:t>in </a:t>
            </a:r>
            <a:r>
              <a:rPr sz="1100" spc="-20" dirty="0">
                <a:solidFill>
                  <a:srgbClr val="1D2C4F"/>
                </a:solidFill>
                <a:latin typeface="Urbane Medium" pitchFamily="2" charset="77"/>
                <a:cs typeface="Judson"/>
              </a:rPr>
              <a:t>the RBO </a:t>
            </a:r>
            <a:r>
              <a:rPr sz="1100" spc="-5" dirty="0">
                <a:solidFill>
                  <a:srgbClr val="1D2C4F"/>
                </a:solidFill>
                <a:latin typeface="Urbane Medium" pitchFamily="2" charset="77"/>
                <a:cs typeface="Judson"/>
              </a:rPr>
              <a:t>is </a:t>
            </a:r>
            <a:r>
              <a:rPr sz="1100" spc="-20" dirty="0">
                <a:solidFill>
                  <a:srgbClr val="1D2C4F"/>
                </a:solidFill>
                <a:latin typeface="Urbane Medium" pitchFamily="2" charset="77"/>
                <a:cs typeface="Judson"/>
              </a:rPr>
              <a:t>the </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senior managing </a:t>
            </a:r>
            <a:r>
              <a:rPr sz="1100" spc="-15" dirty="0">
                <a:solidFill>
                  <a:srgbClr val="1D2C4F"/>
                </a:solidFill>
                <a:latin typeface="Urbane Medium" pitchFamily="2" charset="77"/>
                <a:cs typeface="Judson"/>
              </a:rPr>
              <a:t>official, </a:t>
            </a:r>
            <a:r>
              <a:rPr sz="1100" dirty="0">
                <a:solidFill>
                  <a:srgbClr val="1D2C4F"/>
                </a:solidFill>
                <a:latin typeface="Urbane Medium" pitchFamily="2" charset="77"/>
                <a:cs typeface="Judson"/>
              </a:rPr>
              <a:t>a </a:t>
            </a:r>
            <a:r>
              <a:rPr sz="1100" spc="-25" dirty="0">
                <a:solidFill>
                  <a:srgbClr val="1D2C4F"/>
                </a:solidFill>
                <a:latin typeface="Urbane Medium" pitchFamily="2" charset="77"/>
                <a:cs typeface="Judson"/>
              </a:rPr>
              <a:t>designated person </a:t>
            </a:r>
            <a:r>
              <a:rPr sz="1100" spc="-20" dirty="0">
                <a:solidFill>
                  <a:srgbClr val="1D2C4F"/>
                </a:solidFill>
                <a:latin typeface="Urbane Medium" pitchFamily="2" charset="77"/>
                <a:cs typeface="Judson"/>
              </a:rPr>
              <a:t>shall take the </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necessary </a:t>
            </a:r>
            <a:r>
              <a:rPr sz="1100" spc="-30" dirty="0">
                <a:solidFill>
                  <a:srgbClr val="1D2C4F"/>
                </a:solidFill>
                <a:latin typeface="Urbane Medium" pitchFamily="2" charset="77"/>
                <a:cs typeface="Judson"/>
              </a:rPr>
              <a:t>measures </a:t>
            </a:r>
            <a:r>
              <a:rPr sz="1100" spc="-10" dirty="0">
                <a:solidFill>
                  <a:srgbClr val="1D2C4F"/>
                </a:solidFill>
                <a:latin typeface="Urbane Medium" pitchFamily="2" charset="77"/>
                <a:cs typeface="Judson"/>
              </a:rPr>
              <a:t>to </a:t>
            </a:r>
            <a:r>
              <a:rPr sz="1100" spc="-20" dirty="0">
                <a:solidFill>
                  <a:srgbClr val="1D2C4F"/>
                </a:solidFill>
                <a:latin typeface="Urbane Medium" pitchFamily="2" charset="77"/>
                <a:cs typeface="Judson"/>
              </a:rPr>
              <a:t>verify the identity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that </a:t>
            </a:r>
            <a:r>
              <a:rPr sz="1100" spc="-25" dirty="0">
                <a:solidFill>
                  <a:srgbClr val="1D2C4F"/>
                </a:solidFill>
                <a:latin typeface="Urbane Medium" pitchFamily="2" charset="77"/>
                <a:cs typeface="Judson"/>
              </a:rPr>
              <a:t>person </a:t>
            </a:r>
            <a:r>
              <a:rPr sz="1100" spc="-30" dirty="0">
                <a:solidFill>
                  <a:srgbClr val="1D2C4F"/>
                </a:solidFill>
                <a:latin typeface="Urbane Medium" pitchFamily="2" charset="77"/>
                <a:cs typeface="Judson"/>
              </a:rPr>
              <a:t>and </a:t>
            </a:r>
            <a:r>
              <a:rPr sz="1100" spc="-25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shall</a:t>
            </a:r>
            <a:r>
              <a:rPr sz="1100" spc="-25" dirty="0">
                <a:solidFill>
                  <a:srgbClr val="1D2C4F"/>
                </a:solidFill>
                <a:latin typeface="Urbane Medium" pitchFamily="2" charset="77"/>
                <a:cs typeface="Judson"/>
              </a:rPr>
              <a:t> keep</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records</a:t>
            </a:r>
            <a:r>
              <a:rPr sz="1100" spc="-3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actions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taken</a:t>
            </a:r>
            <a:r>
              <a:rPr sz="1100" spc="-4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to</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verify</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person’s </a:t>
            </a:r>
            <a:r>
              <a:rPr sz="1100" spc="-25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identity (including any difficulties </a:t>
            </a:r>
            <a:r>
              <a:rPr sz="1100" spc="-30" dirty="0">
                <a:solidFill>
                  <a:srgbClr val="1D2C4F"/>
                </a:solidFill>
                <a:latin typeface="Urbane Medium" pitchFamily="2" charset="77"/>
                <a:cs typeface="Judson"/>
              </a:rPr>
              <a:t>encountered </a:t>
            </a:r>
            <a:r>
              <a:rPr sz="1100" spc="-5" dirty="0">
                <a:solidFill>
                  <a:srgbClr val="1D2C4F"/>
                </a:solidFill>
                <a:latin typeface="Urbane Medium" pitchFamily="2" charset="77"/>
                <a:cs typeface="Judson"/>
              </a:rPr>
              <a:t>in </a:t>
            </a:r>
            <a:r>
              <a:rPr sz="1100" spc="-20" dirty="0">
                <a:solidFill>
                  <a:srgbClr val="1D2C4F"/>
                </a:solidFill>
                <a:latin typeface="Urbane Medium" pitchFamily="2" charset="77"/>
                <a:cs typeface="Judson"/>
              </a:rPr>
              <a:t>the </a:t>
            </a:r>
            <a:r>
              <a:rPr sz="1100" spc="-1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verification</a:t>
            </a:r>
            <a:r>
              <a:rPr sz="1100" spc="-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process).</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50" dirty="0">
              <a:latin typeface="Urbane Medium" pitchFamily="2" charset="77"/>
              <a:cs typeface="Judson"/>
            </a:endParaRPr>
          </a:p>
          <a:p>
            <a:pPr marL="264795" marR="40640" indent="-252729">
              <a:lnSpc>
                <a:spcPct val="143700"/>
              </a:lnSpc>
              <a:buClr>
                <a:srgbClr val="E87825"/>
              </a:buClr>
              <a:buFont typeface="Wingdings" pitchFamily="2" charset="2"/>
              <a:buChar char="§"/>
              <a:tabLst>
                <a:tab pos="264795" algn="l"/>
                <a:tab pos="265430" algn="l"/>
              </a:tabLst>
            </a:pPr>
            <a:r>
              <a:rPr sz="1100" spc="-10" dirty="0">
                <a:solidFill>
                  <a:srgbClr val="1D2C4F"/>
                </a:solidFill>
                <a:latin typeface="Urbane Medium" pitchFamily="2" charset="77"/>
                <a:cs typeface="Judson"/>
              </a:rPr>
              <a:t>If </a:t>
            </a:r>
            <a:r>
              <a:rPr sz="1100" dirty="0">
                <a:solidFill>
                  <a:srgbClr val="1D2C4F"/>
                </a:solidFill>
                <a:latin typeface="Urbane Medium" pitchFamily="2" charset="77"/>
                <a:cs typeface="Judson"/>
              </a:rPr>
              <a:t>a </a:t>
            </a:r>
            <a:r>
              <a:rPr sz="1100" spc="-25" dirty="0">
                <a:solidFill>
                  <a:srgbClr val="1D2C4F"/>
                </a:solidFill>
                <a:latin typeface="Urbane Medium" pitchFamily="2" charset="77"/>
                <a:cs typeface="Judson"/>
              </a:rPr>
              <a:t>designated person </a:t>
            </a:r>
            <a:r>
              <a:rPr sz="1100" spc="-20" dirty="0">
                <a:solidFill>
                  <a:srgbClr val="1D2C4F"/>
                </a:solidFill>
                <a:latin typeface="Urbane Medium" pitchFamily="2" charset="77"/>
                <a:cs typeface="Judson"/>
              </a:rPr>
              <a:t>the opinion that </a:t>
            </a:r>
            <a:r>
              <a:rPr sz="1100" spc="-25" dirty="0">
                <a:solidFill>
                  <a:srgbClr val="1D2C4F"/>
                </a:solidFill>
                <a:latin typeface="Urbane Medium" pitchFamily="2" charset="77"/>
                <a:cs typeface="Judson"/>
              </a:rPr>
              <a:t>there </a:t>
            </a:r>
            <a:r>
              <a:rPr sz="1100" spc="-5" dirty="0">
                <a:solidFill>
                  <a:srgbClr val="1D2C4F"/>
                </a:solidFill>
                <a:latin typeface="Urbane Medium" pitchFamily="2" charset="77"/>
                <a:cs typeface="Judson"/>
              </a:rPr>
              <a:t>is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d</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s</a:t>
            </a:r>
            <a:r>
              <a:rPr sz="1100" spc="-30" dirty="0">
                <a:solidFill>
                  <a:srgbClr val="1D2C4F"/>
                </a:solidFill>
                <a:latin typeface="Urbane Medium" pitchFamily="2" charset="77"/>
                <a:cs typeface="Judson"/>
              </a:rPr>
              <a:t>c</a:t>
            </a:r>
            <a:r>
              <a:rPr sz="1100" spc="-25" dirty="0">
                <a:solidFill>
                  <a:srgbClr val="1D2C4F"/>
                </a:solidFill>
                <a:latin typeface="Urbane Medium" pitchFamily="2" charset="77"/>
                <a:cs typeface="Judson"/>
              </a:rPr>
              <a:t>r</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p</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nc</a:t>
            </a:r>
            <a:r>
              <a:rPr sz="1100" dirty="0">
                <a:solidFill>
                  <a:srgbClr val="1D2C4F"/>
                </a:solidFill>
                <a:latin typeface="Urbane Medium" pitchFamily="2" charset="77"/>
                <a:cs typeface="Judson"/>
              </a:rPr>
              <a:t>y</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spc="-35" dirty="0">
                <a:solidFill>
                  <a:srgbClr val="1D2C4F"/>
                </a:solidFill>
                <a:latin typeface="Urbane Medium" pitchFamily="2" charset="77"/>
                <a:cs typeface="Judson"/>
              </a:rPr>
              <a:t>e</a:t>
            </a:r>
            <a:r>
              <a:rPr sz="1100" spc="-20" dirty="0">
                <a:solidFill>
                  <a:srgbClr val="1D2C4F"/>
                </a:solidFill>
                <a:latin typeface="Urbane Medium" pitchFamily="2" charset="77"/>
                <a:cs typeface="Judson"/>
              </a:rPr>
              <a:t>t</a:t>
            </a:r>
            <a:r>
              <a:rPr sz="1100" spc="-40" dirty="0">
                <a:solidFill>
                  <a:srgbClr val="1D2C4F"/>
                </a:solidFill>
                <a:latin typeface="Urbane Medium" pitchFamily="2" charset="77"/>
                <a:cs typeface="Judson"/>
              </a:rPr>
              <a:t>w</a:t>
            </a:r>
            <a:r>
              <a:rPr sz="1100" spc="-35" dirty="0">
                <a:solidFill>
                  <a:srgbClr val="1D2C4F"/>
                </a:solidFill>
                <a:latin typeface="Urbane Medium" pitchFamily="2" charset="77"/>
                <a:cs typeface="Judson"/>
              </a:rPr>
              <a:t>ee</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spc="-15"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or</a:t>
            </a:r>
            <a:r>
              <a:rPr sz="1100" spc="-45" dirty="0">
                <a:solidFill>
                  <a:srgbClr val="1D2C4F"/>
                </a:solidFill>
                <a:latin typeface="Urbane Medium" pitchFamily="2" charset="77"/>
                <a:cs typeface="Judson"/>
              </a:rPr>
              <a:t>m</a:t>
            </a:r>
            <a:r>
              <a:rPr sz="1100" spc="-20" dirty="0">
                <a:solidFill>
                  <a:srgbClr val="1D2C4F"/>
                </a:solidFill>
                <a:latin typeface="Urbane Medium" pitchFamily="2" charset="77"/>
                <a:cs typeface="Judson"/>
              </a:rPr>
              <a:t>at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RB</a:t>
            </a:r>
            <a:r>
              <a:rPr sz="1100" dirty="0">
                <a:solidFill>
                  <a:srgbClr val="1D2C4F"/>
                </a:solidFill>
                <a:latin typeface="Urbane Medium" pitchFamily="2" charset="77"/>
                <a:cs typeface="Judson"/>
              </a:rPr>
              <a:t>O</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  </a:t>
            </a:r>
            <a:r>
              <a:rPr sz="1100" spc="-20" dirty="0">
                <a:solidFill>
                  <a:srgbClr val="1D2C4F"/>
                </a:solidFill>
                <a:latin typeface="Urbane Medium" pitchFamily="2" charset="77"/>
                <a:cs typeface="Judson"/>
              </a:rPr>
              <a:t>information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that</a:t>
            </a:r>
            <a:r>
              <a:rPr sz="1100" spc="-2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comes </a:t>
            </a:r>
            <a:r>
              <a:rPr sz="1100" spc="-10" dirty="0">
                <a:solidFill>
                  <a:srgbClr val="1D2C4F"/>
                </a:solidFill>
                <a:latin typeface="Urbane Medium" pitchFamily="2" charset="77"/>
                <a:cs typeface="Judson"/>
              </a:rPr>
              <a:t>to</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knowledge</a:t>
            </a:r>
            <a:r>
              <a:rPr sz="1100" spc="-4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a:t>
            </a:r>
            <a:r>
              <a:rPr sz="1100" spc="-20" dirty="0">
                <a:solidFill>
                  <a:srgbClr val="1D2C4F"/>
                </a:solidFill>
                <a:latin typeface="Urbane Medium" pitchFamily="2" charset="77"/>
                <a:cs typeface="Judson"/>
              </a:rPr>
              <a:t> the</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designated </a:t>
            </a:r>
            <a:r>
              <a:rPr sz="1100" spc="-2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person, then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designated person </a:t>
            </a:r>
            <a:r>
              <a:rPr sz="1100" spc="-5" dirty="0">
                <a:solidFill>
                  <a:srgbClr val="1D2C4F"/>
                </a:solidFill>
                <a:latin typeface="Urbane Medium" pitchFamily="2" charset="77"/>
                <a:cs typeface="Judson"/>
              </a:rPr>
              <a:t>is </a:t>
            </a:r>
            <a:r>
              <a:rPr sz="1100" spc="-20" dirty="0">
                <a:solidFill>
                  <a:srgbClr val="1D2C4F"/>
                </a:solidFill>
                <a:latin typeface="Urbane Medium" pitchFamily="2" charset="77"/>
                <a:cs typeface="Judson"/>
              </a:rPr>
              <a:t>legally obliged </a:t>
            </a:r>
            <a:r>
              <a:rPr sz="1100" spc="-1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deliver </a:t>
            </a:r>
            <a:r>
              <a:rPr sz="1100" spc="-10" dirty="0">
                <a:solidFill>
                  <a:srgbClr val="1D2C4F"/>
                </a:solidFill>
                <a:latin typeface="Urbane Medium" pitchFamily="2" charset="77"/>
                <a:cs typeface="Judson"/>
              </a:rPr>
              <a:t>to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Registrar </a:t>
            </a:r>
            <a:r>
              <a:rPr sz="1100" dirty="0">
                <a:solidFill>
                  <a:srgbClr val="1D2C4F"/>
                </a:solidFill>
                <a:latin typeface="Urbane Medium" pitchFamily="2" charset="77"/>
                <a:cs typeface="Judson"/>
              </a:rPr>
              <a:t>a </a:t>
            </a:r>
            <a:r>
              <a:rPr sz="1100" spc="-20" dirty="0">
                <a:solidFill>
                  <a:srgbClr val="1D2C4F"/>
                </a:solidFill>
                <a:latin typeface="Urbane Medium" pitchFamily="2" charset="77"/>
                <a:cs typeface="Judson"/>
              </a:rPr>
              <a:t>notice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that opinion, specifying </a:t>
            </a:r>
            <a:r>
              <a:rPr sz="1100" spc="-1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a:t>
            </a:r>
            <a:r>
              <a:rPr sz="1100" spc="-5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particulars</a:t>
            </a:r>
            <a:r>
              <a:rPr sz="1100" spc="-3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discrepancy.</a:t>
            </a:r>
            <a:endParaRPr sz="1100" dirty="0">
              <a:latin typeface="Urbane Medium" pitchFamily="2" charset="77"/>
              <a:cs typeface="Judso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078560" cy="391160"/>
          </a:xfrm>
          <a:prstGeom prst="rect">
            <a:avLst/>
          </a:prstGeom>
        </p:spPr>
        <p:txBody>
          <a:bodyPr vert="horz" wrap="square" lIns="0" tIns="12700" rIns="0" bIns="0" rtlCol="0">
            <a:spAutoFit/>
          </a:bodyPr>
          <a:lstStyle/>
          <a:p>
            <a:pPr marL="12700">
              <a:lnSpc>
                <a:spcPct val="100000"/>
              </a:lnSpc>
              <a:spcBef>
                <a:spcPts val="100"/>
              </a:spcBef>
            </a:pPr>
            <a:r>
              <a:rPr spc="5" dirty="0"/>
              <a:t>Regulatory</a:t>
            </a:r>
            <a:r>
              <a:rPr dirty="0"/>
              <a:t> </a:t>
            </a:r>
            <a:r>
              <a:rPr spc="-5" dirty="0"/>
              <a:t>Environment:</a:t>
            </a:r>
            <a:r>
              <a:rPr spc="5" dirty="0"/>
              <a:t> </a:t>
            </a:r>
            <a:r>
              <a:rPr dirty="0"/>
              <a:t>Current Legislation</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13</a:t>
            </a:fld>
            <a:endParaRPr dirty="0"/>
          </a:p>
        </p:txBody>
      </p:sp>
      <p:sp>
        <p:nvSpPr>
          <p:cNvPr id="3" name="object 3"/>
          <p:cNvSpPr txBox="1">
            <a:spLocks noGrp="1"/>
          </p:cNvSpPr>
          <p:nvPr>
            <p:ph sz="half" idx="2"/>
          </p:nvPr>
        </p:nvSpPr>
        <p:spPr>
          <a:xfrm>
            <a:off x="401740" y="1557020"/>
            <a:ext cx="3665220" cy="5690597"/>
          </a:xfrm>
          <a:prstGeom prst="rect">
            <a:avLst/>
          </a:prstGeom>
        </p:spPr>
        <p:txBody>
          <a:bodyPr vert="horz" wrap="square" lIns="0" tIns="12700" rIns="0" bIns="0" rtlCol="0">
            <a:spAutoFit/>
          </a:bodyPr>
          <a:lstStyle/>
          <a:p>
            <a:pPr marL="12700" marR="5080">
              <a:lnSpc>
                <a:spcPct val="138300"/>
              </a:lnSpc>
              <a:spcBef>
                <a:spcPts val="100"/>
              </a:spcBef>
              <a:buClr>
                <a:srgbClr val="E87825"/>
              </a:buClr>
            </a:pPr>
            <a:r>
              <a:rPr b="0" spc="-5" dirty="0"/>
              <a:t>The</a:t>
            </a:r>
            <a:r>
              <a:rPr b="0" dirty="0"/>
              <a:t> </a:t>
            </a:r>
            <a:r>
              <a:rPr b="0" spc="-5" dirty="0"/>
              <a:t>Criminal</a:t>
            </a:r>
            <a:r>
              <a:rPr b="0" spc="10" dirty="0"/>
              <a:t> </a:t>
            </a:r>
            <a:r>
              <a:rPr b="0" spc="-5" dirty="0"/>
              <a:t>Justice</a:t>
            </a:r>
            <a:r>
              <a:rPr b="0" dirty="0"/>
              <a:t> </a:t>
            </a:r>
            <a:r>
              <a:rPr b="0" spc="-5" dirty="0"/>
              <a:t>(Money Laundering</a:t>
            </a:r>
            <a:r>
              <a:rPr b="0" spc="15" dirty="0"/>
              <a:t> </a:t>
            </a:r>
            <a:r>
              <a:rPr b="0" spc="-5" dirty="0"/>
              <a:t>and</a:t>
            </a:r>
            <a:r>
              <a:rPr b="0" dirty="0"/>
              <a:t> </a:t>
            </a:r>
            <a:r>
              <a:rPr b="0" spc="-5" dirty="0"/>
              <a:t>Terrorist </a:t>
            </a:r>
            <a:r>
              <a:rPr b="0" spc="-275" dirty="0"/>
              <a:t> </a:t>
            </a:r>
            <a:r>
              <a:rPr b="0" spc="-5" dirty="0"/>
              <a:t>Financing</a:t>
            </a:r>
            <a:r>
              <a:rPr b="0" dirty="0"/>
              <a:t> </a:t>
            </a:r>
            <a:r>
              <a:rPr b="0" spc="-5" dirty="0"/>
              <a:t>(Amendment)</a:t>
            </a:r>
            <a:r>
              <a:rPr b="0" dirty="0"/>
              <a:t> </a:t>
            </a:r>
            <a:r>
              <a:rPr b="0" spc="-5" dirty="0"/>
              <a:t>Act</a:t>
            </a:r>
            <a:r>
              <a:rPr b="0" dirty="0"/>
              <a:t> 2021</a:t>
            </a:r>
            <a:r>
              <a:rPr b="0" spc="-5" dirty="0"/>
              <a:t> </a:t>
            </a:r>
            <a:r>
              <a:rPr b="0" dirty="0"/>
              <a:t>–</a:t>
            </a:r>
            <a:r>
              <a:rPr b="0" spc="-5" dirty="0"/>
              <a:t> Continued:</a:t>
            </a:r>
          </a:p>
          <a:p>
            <a:pPr marL="285750" indent="-285750">
              <a:lnSpc>
                <a:spcPct val="100000"/>
              </a:lnSpc>
              <a:spcBef>
                <a:spcPts val="15"/>
              </a:spcBef>
              <a:buClr>
                <a:srgbClr val="E87825"/>
              </a:buClr>
              <a:buFont typeface="Wingdings" pitchFamily="2" charset="2"/>
              <a:buChar char="§"/>
            </a:pPr>
            <a:endParaRPr sz="1550" dirty="0"/>
          </a:p>
          <a:p>
            <a:pPr marL="264795" marR="9525" indent="-252729">
              <a:lnSpc>
                <a:spcPct val="133400"/>
              </a:lnSpc>
              <a:buClr>
                <a:srgbClr val="E87825"/>
              </a:buClr>
              <a:buFont typeface="Wingdings" pitchFamily="2" charset="2"/>
              <a:buChar char="§"/>
              <a:tabLst>
                <a:tab pos="264795" algn="l"/>
                <a:tab pos="265430" algn="l"/>
              </a:tabLst>
            </a:pPr>
            <a:r>
              <a:rPr sz="1100" b="0" spc="-25" dirty="0">
                <a:solidFill>
                  <a:srgbClr val="1D2C4F"/>
                </a:solidFill>
                <a:cs typeface="Judson"/>
              </a:rPr>
              <a:t>The</a:t>
            </a:r>
            <a:r>
              <a:rPr sz="1100" b="0" spc="-40" dirty="0">
                <a:solidFill>
                  <a:srgbClr val="1D2C4F"/>
                </a:solidFill>
                <a:cs typeface="Judson"/>
              </a:rPr>
              <a:t> </a:t>
            </a:r>
            <a:r>
              <a:rPr sz="1100" b="0" spc="-30" dirty="0">
                <a:solidFill>
                  <a:srgbClr val="1D2C4F"/>
                </a:solidFill>
                <a:cs typeface="Judson"/>
              </a:rPr>
              <a:t>requirement</a:t>
            </a:r>
            <a:r>
              <a:rPr sz="1100" b="0" spc="-25" dirty="0">
                <a:solidFill>
                  <a:srgbClr val="1D2C4F"/>
                </a:solidFill>
                <a:cs typeface="Judson"/>
              </a:rPr>
              <a:t> </a:t>
            </a:r>
            <a:r>
              <a:rPr sz="1100" b="0" spc="-10" dirty="0">
                <a:solidFill>
                  <a:srgbClr val="1D2C4F"/>
                </a:solidFill>
                <a:cs typeface="Judson"/>
              </a:rPr>
              <a:t>to</a:t>
            </a:r>
            <a:r>
              <a:rPr sz="1100" b="0" spc="-35" dirty="0">
                <a:solidFill>
                  <a:srgbClr val="1D2C4F"/>
                </a:solidFill>
                <a:cs typeface="Judson"/>
              </a:rPr>
              <a:t> </a:t>
            </a:r>
            <a:r>
              <a:rPr sz="1100" b="0" spc="-25" dirty="0">
                <a:solidFill>
                  <a:srgbClr val="1D2C4F"/>
                </a:solidFill>
                <a:cs typeface="Judson"/>
              </a:rPr>
              <a:t>ascertain, </a:t>
            </a:r>
            <a:r>
              <a:rPr sz="1100" b="0" spc="-10" dirty="0">
                <a:solidFill>
                  <a:srgbClr val="1D2C4F"/>
                </a:solidFill>
                <a:cs typeface="Judson"/>
              </a:rPr>
              <a:t>as</a:t>
            </a:r>
            <a:r>
              <a:rPr sz="1100" b="0" spc="-30" dirty="0">
                <a:solidFill>
                  <a:srgbClr val="1D2C4F"/>
                </a:solidFill>
                <a:cs typeface="Judson"/>
              </a:rPr>
              <a:t> </a:t>
            </a:r>
            <a:r>
              <a:rPr sz="1100" b="0" spc="-20" dirty="0">
                <a:solidFill>
                  <a:srgbClr val="1D2C4F"/>
                </a:solidFill>
                <a:cs typeface="Judson"/>
              </a:rPr>
              <a:t>part</a:t>
            </a:r>
            <a:r>
              <a:rPr sz="1100" b="0" spc="-25" dirty="0">
                <a:solidFill>
                  <a:srgbClr val="1D2C4F"/>
                </a:solidFill>
                <a:cs typeface="Judson"/>
              </a:rPr>
              <a:t> </a:t>
            </a:r>
            <a:r>
              <a:rPr sz="1100" b="0" spc="-15" dirty="0">
                <a:solidFill>
                  <a:srgbClr val="1D2C4F"/>
                </a:solidFill>
                <a:cs typeface="Judson"/>
              </a:rPr>
              <a:t>of</a:t>
            </a:r>
            <a:r>
              <a:rPr sz="1100" b="0" spc="-20" dirty="0">
                <a:solidFill>
                  <a:srgbClr val="1D2C4F"/>
                </a:solidFill>
                <a:cs typeface="Judson"/>
              </a:rPr>
              <a:t> the</a:t>
            </a:r>
            <a:r>
              <a:rPr sz="1100" b="0" spc="-40" dirty="0">
                <a:solidFill>
                  <a:srgbClr val="1D2C4F"/>
                </a:solidFill>
                <a:cs typeface="Judson"/>
              </a:rPr>
              <a:t> </a:t>
            </a:r>
            <a:r>
              <a:rPr sz="1100" b="0" spc="-25" dirty="0">
                <a:solidFill>
                  <a:srgbClr val="1D2C4F"/>
                </a:solidFill>
                <a:cs typeface="Judson"/>
              </a:rPr>
              <a:t>CDD</a:t>
            </a:r>
            <a:r>
              <a:rPr sz="1100" b="0" spc="-45" dirty="0">
                <a:solidFill>
                  <a:srgbClr val="1D2C4F"/>
                </a:solidFill>
                <a:cs typeface="Judson"/>
              </a:rPr>
              <a:t> </a:t>
            </a:r>
            <a:r>
              <a:rPr sz="1100" b="0" spc="-25" dirty="0">
                <a:solidFill>
                  <a:srgbClr val="1D2C4F"/>
                </a:solidFill>
                <a:cs typeface="Judson"/>
              </a:rPr>
              <a:t>process</a:t>
            </a:r>
            <a:r>
              <a:rPr sz="1100" b="0" spc="-30" dirty="0">
                <a:solidFill>
                  <a:srgbClr val="1D2C4F"/>
                </a:solidFill>
                <a:cs typeface="Judson"/>
              </a:rPr>
              <a:t> </a:t>
            </a:r>
            <a:r>
              <a:rPr sz="1100" b="0" spc="-15" dirty="0">
                <a:solidFill>
                  <a:srgbClr val="1D2C4F"/>
                </a:solidFill>
                <a:cs typeface="Judson"/>
              </a:rPr>
              <a:t>for </a:t>
            </a:r>
            <a:r>
              <a:rPr sz="1100" b="0" spc="-250" dirty="0">
                <a:solidFill>
                  <a:srgbClr val="1D2C4F"/>
                </a:solidFill>
                <a:cs typeface="Judson"/>
              </a:rPr>
              <a:t> </a:t>
            </a:r>
            <a:r>
              <a:rPr sz="1100" b="0" dirty="0">
                <a:solidFill>
                  <a:srgbClr val="1D2C4F"/>
                </a:solidFill>
                <a:cs typeface="Judson"/>
              </a:rPr>
              <a:t>a</a:t>
            </a:r>
            <a:r>
              <a:rPr sz="1100" b="0" spc="-35" dirty="0">
                <a:solidFill>
                  <a:srgbClr val="1D2C4F"/>
                </a:solidFill>
                <a:cs typeface="Judson"/>
              </a:rPr>
              <a:t> </a:t>
            </a:r>
            <a:r>
              <a:rPr sz="1100" b="0" spc="-30" dirty="0">
                <a:solidFill>
                  <a:srgbClr val="1D2C4F"/>
                </a:solidFill>
                <a:cs typeface="Judson"/>
              </a:rPr>
              <a:t>cu</a:t>
            </a:r>
            <a:r>
              <a:rPr sz="1100" b="0" spc="-25" dirty="0">
                <a:solidFill>
                  <a:srgbClr val="1D2C4F"/>
                </a:solidFill>
                <a:cs typeface="Judson"/>
              </a:rPr>
              <a:t>s</a:t>
            </a:r>
            <a:r>
              <a:rPr sz="1100" b="0" spc="-20" dirty="0">
                <a:solidFill>
                  <a:srgbClr val="1D2C4F"/>
                </a:solidFill>
                <a:cs typeface="Judson"/>
              </a:rPr>
              <a:t>t</a:t>
            </a:r>
            <a:r>
              <a:rPr sz="1100" b="0" spc="-25" dirty="0">
                <a:solidFill>
                  <a:srgbClr val="1D2C4F"/>
                </a:solidFill>
                <a:cs typeface="Judson"/>
              </a:rPr>
              <a:t>o</a:t>
            </a:r>
            <a:r>
              <a:rPr sz="1100" b="0" spc="-45" dirty="0">
                <a:solidFill>
                  <a:srgbClr val="1D2C4F"/>
                </a:solidFill>
                <a:cs typeface="Judson"/>
              </a:rPr>
              <a:t>m</a:t>
            </a:r>
            <a:r>
              <a:rPr sz="1100" b="0" spc="-30" dirty="0">
                <a:solidFill>
                  <a:srgbClr val="1D2C4F"/>
                </a:solidFill>
                <a:cs typeface="Judson"/>
              </a:rPr>
              <a:t>e</a:t>
            </a:r>
            <a:r>
              <a:rPr sz="1100" b="0" dirty="0">
                <a:solidFill>
                  <a:srgbClr val="1D2C4F"/>
                </a:solidFill>
                <a:cs typeface="Judson"/>
              </a:rPr>
              <a:t>r</a:t>
            </a:r>
            <a:r>
              <a:rPr sz="1100" b="0" spc="-40" dirty="0">
                <a:solidFill>
                  <a:srgbClr val="1D2C4F"/>
                </a:solidFill>
                <a:cs typeface="Judson"/>
              </a:rPr>
              <a:t> w</a:t>
            </a:r>
            <a:r>
              <a:rPr sz="1100" b="0" spc="-30" dirty="0">
                <a:solidFill>
                  <a:srgbClr val="1D2C4F"/>
                </a:solidFill>
                <a:cs typeface="Judson"/>
              </a:rPr>
              <a:t>h</a:t>
            </a:r>
            <a:r>
              <a:rPr sz="1100" b="0" dirty="0">
                <a:solidFill>
                  <a:srgbClr val="1D2C4F"/>
                </a:solidFill>
                <a:cs typeface="Judson"/>
              </a:rPr>
              <a:t>o</a:t>
            </a:r>
            <a:r>
              <a:rPr sz="1100" b="0" spc="-40" dirty="0">
                <a:solidFill>
                  <a:srgbClr val="1D2C4F"/>
                </a:solidFill>
                <a:cs typeface="Judson"/>
              </a:rPr>
              <a:t> </a:t>
            </a:r>
            <a:r>
              <a:rPr sz="1100" b="0" spc="-10" dirty="0">
                <a:solidFill>
                  <a:srgbClr val="1D2C4F"/>
                </a:solidFill>
                <a:cs typeface="Judson"/>
              </a:rPr>
              <a:t>i</a:t>
            </a:r>
            <a:r>
              <a:rPr sz="1100" b="0" dirty="0">
                <a:solidFill>
                  <a:srgbClr val="1D2C4F"/>
                </a:solidFill>
                <a:cs typeface="Judson"/>
              </a:rPr>
              <a:t>s</a:t>
            </a:r>
            <a:r>
              <a:rPr sz="1100" b="0" spc="-40" dirty="0">
                <a:solidFill>
                  <a:srgbClr val="1D2C4F"/>
                </a:solidFill>
                <a:cs typeface="Judson"/>
              </a:rPr>
              <a:t> </a:t>
            </a:r>
            <a:r>
              <a:rPr sz="1100" b="0" spc="-25" dirty="0">
                <a:solidFill>
                  <a:srgbClr val="1D2C4F"/>
                </a:solidFill>
                <a:cs typeface="Judson"/>
              </a:rPr>
              <a:t>o</a:t>
            </a:r>
            <a:r>
              <a:rPr sz="1100" b="0" spc="-30" dirty="0">
                <a:solidFill>
                  <a:srgbClr val="1D2C4F"/>
                </a:solidFill>
                <a:cs typeface="Judson"/>
              </a:rPr>
              <a:t>b</a:t>
            </a:r>
            <a:r>
              <a:rPr sz="1100" b="0" spc="-10" dirty="0">
                <a:solidFill>
                  <a:srgbClr val="1D2C4F"/>
                </a:solidFill>
                <a:cs typeface="Judson"/>
              </a:rPr>
              <a:t>li</a:t>
            </a:r>
            <a:r>
              <a:rPr sz="1100" b="0" spc="-25" dirty="0">
                <a:solidFill>
                  <a:srgbClr val="1D2C4F"/>
                </a:solidFill>
                <a:cs typeface="Judson"/>
              </a:rPr>
              <a:t>g</a:t>
            </a:r>
            <a:r>
              <a:rPr sz="1100" b="0" spc="-30" dirty="0">
                <a:solidFill>
                  <a:srgbClr val="1D2C4F"/>
                </a:solidFill>
                <a:cs typeface="Judson"/>
              </a:rPr>
              <a:t>e</a:t>
            </a:r>
            <a:r>
              <a:rPr sz="1100" b="0" dirty="0">
                <a:solidFill>
                  <a:srgbClr val="1D2C4F"/>
                </a:solidFill>
                <a:cs typeface="Judson"/>
              </a:rPr>
              <a:t>d</a:t>
            </a:r>
            <a:r>
              <a:rPr sz="1100" b="0" spc="-45" dirty="0">
                <a:solidFill>
                  <a:srgbClr val="1D2C4F"/>
                </a:solidFill>
                <a:cs typeface="Judson"/>
              </a:rPr>
              <a:t> </a:t>
            </a:r>
            <a:r>
              <a:rPr sz="1100" b="0" spc="-20" dirty="0">
                <a:solidFill>
                  <a:srgbClr val="1D2C4F"/>
                </a:solidFill>
                <a:cs typeface="Judson"/>
              </a:rPr>
              <a:t>t</a:t>
            </a:r>
            <a:r>
              <a:rPr sz="1100" b="0" dirty="0">
                <a:solidFill>
                  <a:srgbClr val="1D2C4F"/>
                </a:solidFill>
                <a:cs typeface="Judson"/>
              </a:rPr>
              <a:t>o</a:t>
            </a:r>
            <a:r>
              <a:rPr sz="1100" b="0" spc="-40" dirty="0">
                <a:solidFill>
                  <a:srgbClr val="1D2C4F"/>
                </a:solidFill>
                <a:cs typeface="Judson"/>
              </a:rPr>
              <a:t> </a:t>
            </a:r>
            <a:r>
              <a:rPr sz="1100" b="0" spc="-25" dirty="0">
                <a:solidFill>
                  <a:srgbClr val="1D2C4F"/>
                </a:solidFill>
                <a:cs typeface="Judson"/>
              </a:rPr>
              <a:t>r</a:t>
            </a:r>
            <a:r>
              <a:rPr sz="1100" b="0" spc="-30" dirty="0">
                <a:solidFill>
                  <a:srgbClr val="1D2C4F"/>
                </a:solidFill>
                <a:cs typeface="Judson"/>
              </a:rPr>
              <a:t>e</a:t>
            </a:r>
            <a:r>
              <a:rPr sz="1100" b="0" spc="-25" dirty="0">
                <a:solidFill>
                  <a:srgbClr val="1D2C4F"/>
                </a:solidFill>
                <a:cs typeface="Judson"/>
              </a:rPr>
              <a:t>g</a:t>
            </a:r>
            <a:r>
              <a:rPr sz="1100" b="0" spc="-10" dirty="0">
                <a:solidFill>
                  <a:srgbClr val="1D2C4F"/>
                </a:solidFill>
                <a:cs typeface="Judson"/>
              </a:rPr>
              <a:t>i</a:t>
            </a:r>
            <a:r>
              <a:rPr sz="1100" b="0" spc="-25" dirty="0">
                <a:solidFill>
                  <a:srgbClr val="1D2C4F"/>
                </a:solidFill>
                <a:cs typeface="Judson"/>
              </a:rPr>
              <a:t>s</a:t>
            </a:r>
            <a:r>
              <a:rPr sz="1100" b="0" spc="-20" dirty="0">
                <a:solidFill>
                  <a:srgbClr val="1D2C4F"/>
                </a:solidFill>
                <a:cs typeface="Judson"/>
              </a:rPr>
              <a:t>t</a:t>
            </a:r>
            <a:r>
              <a:rPr sz="1100" b="0" spc="-30" dirty="0">
                <a:solidFill>
                  <a:srgbClr val="1D2C4F"/>
                </a:solidFill>
                <a:cs typeface="Judson"/>
              </a:rPr>
              <a:t>e</a:t>
            </a:r>
            <a:r>
              <a:rPr sz="1100" b="0" dirty="0">
                <a:solidFill>
                  <a:srgbClr val="1D2C4F"/>
                </a:solidFill>
                <a:cs typeface="Judson"/>
              </a:rPr>
              <a:t>r</a:t>
            </a:r>
            <a:r>
              <a:rPr sz="1100" b="0" spc="-40" dirty="0">
                <a:solidFill>
                  <a:srgbClr val="1D2C4F"/>
                </a:solidFill>
                <a:cs typeface="Judson"/>
              </a:rPr>
              <a:t> </a:t>
            </a:r>
            <a:r>
              <a:rPr sz="1100" b="0" spc="-30" dirty="0">
                <a:solidFill>
                  <a:srgbClr val="1D2C4F"/>
                </a:solidFill>
                <a:cs typeface="Judson"/>
              </a:rPr>
              <a:t>bene</a:t>
            </a:r>
            <a:r>
              <a:rPr sz="1100" b="0" spc="-10" dirty="0">
                <a:solidFill>
                  <a:srgbClr val="1D2C4F"/>
                </a:solidFill>
                <a:cs typeface="Judson"/>
              </a:rPr>
              <a:t>fi</a:t>
            </a:r>
            <a:r>
              <a:rPr sz="1100" b="0" spc="-30" dirty="0">
                <a:solidFill>
                  <a:srgbClr val="1D2C4F"/>
                </a:solidFill>
                <a:cs typeface="Judson"/>
              </a:rPr>
              <a:t>c</a:t>
            </a:r>
            <a:r>
              <a:rPr sz="1100" b="0" spc="-10" dirty="0">
                <a:solidFill>
                  <a:srgbClr val="1D2C4F"/>
                </a:solidFill>
                <a:cs typeface="Judson"/>
              </a:rPr>
              <a:t>i</a:t>
            </a:r>
            <a:r>
              <a:rPr sz="1100" b="0" spc="-20" dirty="0">
                <a:solidFill>
                  <a:srgbClr val="1D2C4F"/>
                </a:solidFill>
                <a:cs typeface="Judson"/>
              </a:rPr>
              <a:t>a</a:t>
            </a:r>
            <a:r>
              <a:rPr sz="1100" b="0" dirty="0">
                <a:solidFill>
                  <a:srgbClr val="1D2C4F"/>
                </a:solidFill>
                <a:cs typeface="Judson"/>
              </a:rPr>
              <a:t>l</a:t>
            </a:r>
            <a:r>
              <a:rPr sz="1100" b="0" spc="-25" dirty="0">
                <a:solidFill>
                  <a:srgbClr val="1D2C4F"/>
                </a:solidFill>
                <a:cs typeface="Judson"/>
              </a:rPr>
              <a:t> o</a:t>
            </a:r>
            <a:r>
              <a:rPr sz="1100" b="0" spc="-40" dirty="0">
                <a:solidFill>
                  <a:srgbClr val="1D2C4F"/>
                </a:solidFill>
                <a:cs typeface="Judson"/>
              </a:rPr>
              <a:t>w</a:t>
            </a:r>
            <a:r>
              <a:rPr sz="1100" b="0" spc="-30" dirty="0">
                <a:solidFill>
                  <a:srgbClr val="1D2C4F"/>
                </a:solidFill>
                <a:cs typeface="Judson"/>
              </a:rPr>
              <a:t>ne</a:t>
            </a:r>
            <a:r>
              <a:rPr sz="1100" b="0" spc="-25" dirty="0">
                <a:solidFill>
                  <a:srgbClr val="1D2C4F"/>
                </a:solidFill>
                <a:cs typeface="Judson"/>
              </a:rPr>
              <a:t>rs</a:t>
            </a:r>
            <a:r>
              <a:rPr sz="1100" b="0" spc="-30" dirty="0">
                <a:solidFill>
                  <a:srgbClr val="1D2C4F"/>
                </a:solidFill>
                <a:cs typeface="Judson"/>
              </a:rPr>
              <a:t>h</a:t>
            </a:r>
            <a:r>
              <a:rPr sz="1100" b="0" spc="-10" dirty="0">
                <a:solidFill>
                  <a:srgbClr val="1D2C4F"/>
                </a:solidFill>
                <a:cs typeface="Judson"/>
              </a:rPr>
              <a:t>i</a:t>
            </a:r>
            <a:r>
              <a:rPr sz="1100" b="0" dirty="0">
                <a:solidFill>
                  <a:srgbClr val="1D2C4F"/>
                </a:solidFill>
                <a:cs typeface="Judson"/>
              </a:rPr>
              <a:t>p  </a:t>
            </a:r>
            <a:r>
              <a:rPr sz="1100" b="0" spc="-20" dirty="0">
                <a:solidFill>
                  <a:srgbClr val="1D2C4F"/>
                </a:solidFill>
                <a:cs typeface="Judson"/>
              </a:rPr>
              <a:t>information </a:t>
            </a:r>
            <a:r>
              <a:rPr sz="1100" b="0" spc="-15" dirty="0">
                <a:solidFill>
                  <a:srgbClr val="1D2C4F"/>
                </a:solidFill>
                <a:cs typeface="Judson"/>
              </a:rPr>
              <a:t>on </a:t>
            </a:r>
            <a:r>
              <a:rPr sz="1100" b="0" dirty="0">
                <a:solidFill>
                  <a:srgbClr val="1D2C4F"/>
                </a:solidFill>
                <a:cs typeface="Judson"/>
              </a:rPr>
              <a:t>a </a:t>
            </a:r>
            <a:r>
              <a:rPr sz="1100" b="0" spc="-25" dirty="0">
                <a:solidFill>
                  <a:srgbClr val="1D2C4F"/>
                </a:solidFill>
                <a:cs typeface="Judson"/>
              </a:rPr>
              <a:t>central register, </a:t>
            </a:r>
            <a:r>
              <a:rPr sz="1100" b="0" spc="-20" dirty="0">
                <a:solidFill>
                  <a:srgbClr val="1D2C4F"/>
                </a:solidFill>
                <a:cs typeface="Judson"/>
              </a:rPr>
              <a:t>that the information </a:t>
            </a:r>
            <a:r>
              <a:rPr sz="1100" b="0" spc="-15" dirty="0">
                <a:solidFill>
                  <a:srgbClr val="1D2C4F"/>
                </a:solidFill>
                <a:cs typeface="Judson"/>
              </a:rPr>
              <a:t> </a:t>
            </a:r>
            <a:r>
              <a:rPr sz="1100" b="0" spc="-25" dirty="0">
                <a:solidFill>
                  <a:srgbClr val="1D2C4F"/>
                </a:solidFill>
                <a:cs typeface="Judson"/>
              </a:rPr>
              <a:t>concerning </a:t>
            </a:r>
            <a:r>
              <a:rPr sz="1100" b="0" spc="-20" dirty="0">
                <a:solidFill>
                  <a:srgbClr val="1D2C4F"/>
                </a:solidFill>
                <a:cs typeface="Judson"/>
              </a:rPr>
              <a:t>the </a:t>
            </a:r>
            <a:r>
              <a:rPr sz="1100" b="0" spc="-25" dirty="0">
                <a:solidFill>
                  <a:srgbClr val="1D2C4F"/>
                </a:solidFill>
                <a:cs typeface="Judson"/>
              </a:rPr>
              <a:t>beneficial ownership </a:t>
            </a:r>
            <a:r>
              <a:rPr sz="1100" b="0" spc="-15" dirty="0">
                <a:solidFill>
                  <a:srgbClr val="1D2C4F"/>
                </a:solidFill>
                <a:cs typeface="Judson"/>
              </a:rPr>
              <a:t>of </a:t>
            </a:r>
            <a:r>
              <a:rPr sz="1100" b="0" spc="-20" dirty="0">
                <a:solidFill>
                  <a:srgbClr val="1D2C4F"/>
                </a:solidFill>
                <a:cs typeface="Judson"/>
              </a:rPr>
              <a:t>the </a:t>
            </a:r>
            <a:r>
              <a:rPr sz="1100" b="0" spc="-30" dirty="0">
                <a:solidFill>
                  <a:srgbClr val="1D2C4F"/>
                </a:solidFill>
                <a:cs typeface="Judson"/>
              </a:rPr>
              <a:t>customer </a:t>
            </a:r>
            <a:r>
              <a:rPr sz="1100" b="0" spc="-5" dirty="0">
                <a:solidFill>
                  <a:srgbClr val="1D2C4F"/>
                </a:solidFill>
                <a:cs typeface="Judson"/>
              </a:rPr>
              <a:t>is </a:t>
            </a:r>
            <a:r>
              <a:rPr sz="1100" b="0" dirty="0">
                <a:solidFill>
                  <a:srgbClr val="1D2C4F"/>
                </a:solidFill>
                <a:cs typeface="Judson"/>
              </a:rPr>
              <a:t> </a:t>
            </a:r>
            <a:r>
              <a:rPr sz="1100" b="0" spc="-25" dirty="0">
                <a:solidFill>
                  <a:srgbClr val="1D2C4F"/>
                </a:solidFill>
                <a:cs typeface="Judson"/>
              </a:rPr>
              <a:t>entered </a:t>
            </a:r>
            <a:r>
              <a:rPr sz="1100" b="0" spc="-15" dirty="0">
                <a:solidFill>
                  <a:srgbClr val="1D2C4F"/>
                </a:solidFill>
                <a:cs typeface="Judson"/>
              </a:rPr>
              <a:t>on </a:t>
            </a:r>
            <a:r>
              <a:rPr sz="1100" b="0" spc="-20" dirty="0">
                <a:solidFill>
                  <a:srgbClr val="1D2C4F"/>
                </a:solidFill>
                <a:cs typeface="Judson"/>
              </a:rPr>
              <a:t>the </a:t>
            </a:r>
            <a:r>
              <a:rPr sz="1100" b="0" spc="-25" dirty="0">
                <a:solidFill>
                  <a:srgbClr val="1D2C4F"/>
                </a:solidFill>
                <a:cs typeface="Judson"/>
              </a:rPr>
              <a:t>central </a:t>
            </a:r>
            <a:r>
              <a:rPr sz="1100" b="0" spc="-20" dirty="0">
                <a:solidFill>
                  <a:srgbClr val="1D2C4F"/>
                </a:solidFill>
                <a:cs typeface="Judson"/>
              </a:rPr>
              <a:t>register prior </a:t>
            </a:r>
            <a:r>
              <a:rPr sz="1100" b="0" spc="-10" dirty="0">
                <a:solidFill>
                  <a:srgbClr val="1D2C4F"/>
                </a:solidFill>
                <a:cs typeface="Judson"/>
              </a:rPr>
              <a:t>to </a:t>
            </a:r>
            <a:r>
              <a:rPr sz="1100" b="0" spc="-20" dirty="0">
                <a:solidFill>
                  <a:srgbClr val="1D2C4F"/>
                </a:solidFill>
                <a:cs typeface="Judson"/>
              </a:rPr>
              <a:t>the carrying out </a:t>
            </a:r>
            <a:r>
              <a:rPr sz="1100" b="0" spc="-15" dirty="0">
                <a:solidFill>
                  <a:srgbClr val="1D2C4F"/>
                </a:solidFill>
                <a:cs typeface="Judson"/>
              </a:rPr>
              <a:t>of </a:t>
            </a:r>
            <a:r>
              <a:rPr sz="1100" b="0" spc="-10" dirty="0">
                <a:solidFill>
                  <a:srgbClr val="1D2C4F"/>
                </a:solidFill>
                <a:cs typeface="Judson"/>
              </a:rPr>
              <a:t> </a:t>
            </a:r>
            <a:r>
              <a:rPr sz="1100" b="0" spc="-25" dirty="0">
                <a:solidFill>
                  <a:srgbClr val="1D2C4F"/>
                </a:solidFill>
                <a:cs typeface="Judson"/>
              </a:rPr>
              <a:t>transactions</a:t>
            </a:r>
            <a:r>
              <a:rPr sz="1100" b="0" spc="-35" dirty="0">
                <a:solidFill>
                  <a:srgbClr val="1D2C4F"/>
                </a:solidFill>
                <a:cs typeface="Judson"/>
              </a:rPr>
              <a:t> </a:t>
            </a:r>
            <a:r>
              <a:rPr sz="1100" b="0" spc="-15" dirty="0">
                <a:solidFill>
                  <a:srgbClr val="1D2C4F"/>
                </a:solidFill>
                <a:cs typeface="Judson"/>
              </a:rPr>
              <a:t>on</a:t>
            </a:r>
            <a:r>
              <a:rPr sz="1100" b="0" spc="-45" dirty="0">
                <a:solidFill>
                  <a:srgbClr val="1D2C4F"/>
                </a:solidFill>
                <a:cs typeface="Judson"/>
              </a:rPr>
              <a:t> </a:t>
            </a:r>
            <a:r>
              <a:rPr sz="1100" b="0" spc="-25" dirty="0">
                <a:solidFill>
                  <a:srgbClr val="1D2C4F"/>
                </a:solidFill>
                <a:cs typeface="Judson"/>
              </a:rPr>
              <a:t>behalf </a:t>
            </a:r>
            <a:r>
              <a:rPr sz="1100" b="0" spc="-15" dirty="0">
                <a:solidFill>
                  <a:srgbClr val="1D2C4F"/>
                </a:solidFill>
                <a:cs typeface="Judson"/>
              </a:rPr>
              <a:t>of</a:t>
            </a:r>
            <a:r>
              <a:rPr sz="1100" b="0" spc="-25" dirty="0">
                <a:solidFill>
                  <a:srgbClr val="1D2C4F"/>
                </a:solidFill>
                <a:cs typeface="Judson"/>
              </a:rPr>
              <a:t> </a:t>
            </a:r>
            <a:r>
              <a:rPr sz="1100" b="0" spc="-15" dirty="0">
                <a:solidFill>
                  <a:srgbClr val="1D2C4F"/>
                </a:solidFill>
                <a:cs typeface="Judson"/>
              </a:rPr>
              <a:t>said</a:t>
            </a:r>
            <a:r>
              <a:rPr sz="1100" b="0" spc="-45" dirty="0">
                <a:solidFill>
                  <a:srgbClr val="1D2C4F"/>
                </a:solidFill>
                <a:cs typeface="Judson"/>
              </a:rPr>
              <a:t> </a:t>
            </a:r>
            <a:r>
              <a:rPr sz="1100" b="0" spc="-30" dirty="0">
                <a:solidFill>
                  <a:srgbClr val="1D2C4F"/>
                </a:solidFill>
                <a:cs typeface="Judson"/>
              </a:rPr>
              <a:t>customer.</a:t>
            </a:r>
            <a:endParaRPr sz="1100" b="0" dirty="0">
              <a:cs typeface="Judson"/>
            </a:endParaRPr>
          </a:p>
          <a:p>
            <a:pPr marL="285750" indent="-285750">
              <a:lnSpc>
                <a:spcPct val="100000"/>
              </a:lnSpc>
              <a:spcBef>
                <a:spcPts val="50"/>
              </a:spcBef>
              <a:buClr>
                <a:srgbClr val="E87825"/>
              </a:buClr>
              <a:buFont typeface="Wingdings" pitchFamily="2" charset="2"/>
              <a:buChar char="§"/>
            </a:pPr>
            <a:endParaRPr sz="1750" b="0" dirty="0">
              <a:cs typeface="Judson"/>
            </a:endParaRPr>
          </a:p>
          <a:p>
            <a:pPr marL="264795" indent="-252729">
              <a:lnSpc>
                <a:spcPct val="100000"/>
              </a:lnSpc>
              <a:buClr>
                <a:srgbClr val="E87825"/>
              </a:buClr>
              <a:buFont typeface="Wingdings" pitchFamily="2" charset="2"/>
              <a:buChar char="§"/>
              <a:tabLst>
                <a:tab pos="264795" algn="l"/>
                <a:tab pos="265430" algn="l"/>
              </a:tabLst>
            </a:pPr>
            <a:r>
              <a:rPr sz="1100" b="0" spc="-30" dirty="0">
                <a:solidFill>
                  <a:srgbClr val="1D2C4F"/>
                </a:solidFill>
                <a:cs typeface="Judson"/>
              </a:rPr>
              <a:t>Amendments</a:t>
            </a:r>
            <a:r>
              <a:rPr sz="1100" b="0" spc="-35" dirty="0">
                <a:solidFill>
                  <a:srgbClr val="1D2C4F"/>
                </a:solidFill>
                <a:cs typeface="Judson"/>
              </a:rPr>
              <a:t> </a:t>
            </a:r>
            <a:r>
              <a:rPr sz="1100" b="0" spc="-10" dirty="0">
                <a:solidFill>
                  <a:srgbClr val="1D2C4F"/>
                </a:solidFill>
                <a:cs typeface="Judson"/>
              </a:rPr>
              <a:t>to</a:t>
            </a:r>
            <a:r>
              <a:rPr sz="1100" b="0" spc="-35" dirty="0">
                <a:solidFill>
                  <a:srgbClr val="1D2C4F"/>
                </a:solidFill>
                <a:cs typeface="Judson"/>
              </a:rPr>
              <a:t> </a:t>
            </a:r>
            <a:r>
              <a:rPr sz="1100" b="0" spc="-30" dirty="0">
                <a:solidFill>
                  <a:srgbClr val="1D2C4F"/>
                </a:solidFill>
                <a:cs typeface="Judson"/>
              </a:rPr>
              <a:t>e-money </a:t>
            </a:r>
            <a:r>
              <a:rPr sz="1100" b="0" spc="-25" dirty="0">
                <a:solidFill>
                  <a:srgbClr val="1D2C4F"/>
                </a:solidFill>
                <a:cs typeface="Judson"/>
              </a:rPr>
              <a:t>instrument</a:t>
            </a:r>
            <a:r>
              <a:rPr sz="1100" b="0" spc="-30" dirty="0">
                <a:solidFill>
                  <a:srgbClr val="1D2C4F"/>
                </a:solidFill>
                <a:cs typeface="Judson"/>
              </a:rPr>
              <a:t> </a:t>
            </a:r>
            <a:r>
              <a:rPr sz="1100" b="0" spc="-25" dirty="0">
                <a:solidFill>
                  <a:srgbClr val="1D2C4F"/>
                </a:solidFill>
                <a:cs typeface="Judson"/>
              </a:rPr>
              <a:t>CDD</a:t>
            </a:r>
            <a:r>
              <a:rPr sz="1100" b="0" spc="-45" dirty="0">
                <a:solidFill>
                  <a:srgbClr val="1D2C4F"/>
                </a:solidFill>
                <a:cs typeface="Judson"/>
              </a:rPr>
              <a:t> </a:t>
            </a:r>
            <a:r>
              <a:rPr sz="1100" b="0" spc="-20" dirty="0">
                <a:solidFill>
                  <a:srgbClr val="1D2C4F"/>
                </a:solidFill>
                <a:cs typeface="Judson"/>
              </a:rPr>
              <a:t>value</a:t>
            </a:r>
            <a:r>
              <a:rPr sz="1100" b="0" spc="-40" dirty="0">
                <a:solidFill>
                  <a:srgbClr val="1D2C4F"/>
                </a:solidFill>
                <a:cs typeface="Judson"/>
              </a:rPr>
              <a:t> </a:t>
            </a:r>
            <a:r>
              <a:rPr sz="1100" b="0" spc="-25" dirty="0">
                <a:solidFill>
                  <a:srgbClr val="1D2C4F"/>
                </a:solidFill>
                <a:cs typeface="Judson"/>
              </a:rPr>
              <a:t>thresholds.</a:t>
            </a:r>
            <a:endParaRPr sz="1100" b="0" dirty="0">
              <a:cs typeface="Judson"/>
            </a:endParaRPr>
          </a:p>
          <a:p>
            <a:pPr marL="285750" indent="-285750">
              <a:lnSpc>
                <a:spcPct val="100000"/>
              </a:lnSpc>
              <a:spcBef>
                <a:spcPts val="10"/>
              </a:spcBef>
              <a:buClr>
                <a:srgbClr val="E87825"/>
              </a:buClr>
              <a:buFont typeface="Wingdings" pitchFamily="2" charset="2"/>
              <a:buChar char="§"/>
            </a:pPr>
            <a:endParaRPr sz="1500" b="0" dirty="0">
              <a:cs typeface="Judson"/>
            </a:endParaRPr>
          </a:p>
          <a:p>
            <a:pPr marL="264795" marR="26034" indent="-252729">
              <a:lnSpc>
                <a:spcPct val="133900"/>
              </a:lnSpc>
              <a:spcBef>
                <a:spcPts val="5"/>
              </a:spcBef>
              <a:buClr>
                <a:srgbClr val="E87825"/>
              </a:buClr>
              <a:buFont typeface="Wingdings" pitchFamily="2" charset="2"/>
              <a:buChar char="§"/>
              <a:tabLst>
                <a:tab pos="264795" algn="l"/>
                <a:tab pos="265430" algn="l"/>
              </a:tabLst>
            </a:pPr>
            <a:r>
              <a:rPr sz="1100" b="0" spc="-25" dirty="0">
                <a:solidFill>
                  <a:srgbClr val="1D2C4F"/>
                </a:solidFill>
                <a:cs typeface="Judson"/>
              </a:rPr>
              <a:t>Prescribed </a:t>
            </a:r>
            <a:r>
              <a:rPr sz="1100" b="0" spc="-20" dirty="0">
                <a:solidFill>
                  <a:srgbClr val="1D2C4F"/>
                </a:solidFill>
                <a:cs typeface="Judson"/>
              </a:rPr>
              <a:t>actions </a:t>
            </a:r>
            <a:r>
              <a:rPr sz="1100" b="0" spc="-15" dirty="0">
                <a:solidFill>
                  <a:srgbClr val="1D2C4F"/>
                </a:solidFill>
                <a:cs typeface="Judson"/>
              </a:rPr>
              <a:t>for </a:t>
            </a:r>
            <a:r>
              <a:rPr sz="1100" b="0" spc="-20" dirty="0">
                <a:solidFill>
                  <a:srgbClr val="1D2C4F"/>
                </a:solidFill>
                <a:cs typeface="Judson"/>
              </a:rPr>
              <a:t>EDD </a:t>
            </a:r>
            <a:r>
              <a:rPr sz="1100" b="0" spc="-15" dirty="0">
                <a:solidFill>
                  <a:srgbClr val="1D2C4F"/>
                </a:solidFill>
                <a:cs typeface="Judson"/>
              </a:rPr>
              <a:t>for </a:t>
            </a:r>
            <a:r>
              <a:rPr sz="1100" b="0" spc="-30" dirty="0">
                <a:solidFill>
                  <a:srgbClr val="1D2C4F"/>
                </a:solidFill>
                <a:cs typeface="Judson"/>
              </a:rPr>
              <a:t>customers </a:t>
            </a:r>
            <a:r>
              <a:rPr sz="1100" b="0" spc="-5" dirty="0">
                <a:solidFill>
                  <a:srgbClr val="1D2C4F"/>
                </a:solidFill>
                <a:cs typeface="Judson"/>
              </a:rPr>
              <a:t>in </a:t>
            </a:r>
            <a:r>
              <a:rPr sz="1100" b="0" spc="-20" dirty="0">
                <a:solidFill>
                  <a:srgbClr val="1D2C4F"/>
                </a:solidFill>
                <a:cs typeface="Judson"/>
              </a:rPr>
              <a:t>high-risk </a:t>
            </a:r>
            <a:r>
              <a:rPr sz="1100" b="0" spc="-25" dirty="0">
                <a:solidFill>
                  <a:srgbClr val="1D2C4F"/>
                </a:solidFill>
                <a:cs typeface="Judson"/>
              </a:rPr>
              <a:t>third </a:t>
            </a:r>
            <a:r>
              <a:rPr sz="1100" b="0" spc="-20" dirty="0">
                <a:solidFill>
                  <a:srgbClr val="1D2C4F"/>
                </a:solidFill>
                <a:cs typeface="Judson"/>
              </a:rPr>
              <a:t> </a:t>
            </a:r>
            <a:r>
              <a:rPr sz="1100" b="0" spc="-25" dirty="0">
                <a:solidFill>
                  <a:srgbClr val="1D2C4F"/>
                </a:solidFill>
                <a:cs typeface="Judson"/>
              </a:rPr>
              <a:t>countries, </a:t>
            </a:r>
            <a:r>
              <a:rPr sz="1100" b="0" spc="-20" dirty="0">
                <a:solidFill>
                  <a:srgbClr val="1D2C4F"/>
                </a:solidFill>
                <a:cs typeface="Judson"/>
              </a:rPr>
              <a:t>including </a:t>
            </a:r>
            <a:r>
              <a:rPr sz="1100" b="0" dirty="0">
                <a:solidFill>
                  <a:srgbClr val="1D2C4F"/>
                </a:solidFill>
                <a:cs typeface="Judson"/>
              </a:rPr>
              <a:t>a </a:t>
            </a:r>
            <a:r>
              <a:rPr sz="1100" b="0" spc="-30" dirty="0">
                <a:solidFill>
                  <a:srgbClr val="1D2C4F"/>
                </a:solidFill>
                <a:cs typeface="Judson"/>
              </a:rPr>
              <a:t>requirement </a:t>
            </a:r>
            <a:r>
              <a:rPr sz="1100" b="0" spc="-10" dirty="0">
                <a:solidFill>
                  <a:srgbClr val="1D2C4F"/>
                </a:solidFill>
                <a:cs typeface="Judson"/>
              </a:rPr>
              <a:t>to </a:t>
            </a:r>
            <a:r>
              <a:rPr sz="1100" b="0" spc="-20" dirty="0">
                <a:solidFill>
                  <a:srgbClr val="1D2C4F"/>
                </a:solidFill>
                <a:cs typeface="Judson"/>
              </a:rPr>
              <a:t>obtain additional </a:t>
            </a:r>
            <a:r>
              <a:rPr sz="1100" b="0" spc="-15" dirty="0">
                <a:solidFill>
                  <a:srgbClr val="1D2C4F"/>
                </a:solidFill>
                <a:cs typeface="Judson"/>
              </a:rPr>
              <a:t> </a:t>
            </a:r>
            <a:r>
              <a:rPr sz="1100" b="0" spc="-20" dirty="0">
                <a:solidFill>
                  <a:srgbClr val="1D2C4F"/>
                </a:solidFill>
                <a:cs typeface="Judson"/>
              </a:rPr>
              <a:t>information </a:t>
            </a:r>
            <a:r>
              <a:rPr sz="1100" b="0" spc="-15" dirty="0">
                <a:solidFill>
                  <a:srgbClr val="1D2C4F"/>
                </a:solidFill>
                <a:cs typeface="Judson"/>
              </a:rPr>
              <a:t>on </a:t>
            </a:r>
            <a:r>
              <a:rPr sz="1100" b="0" spc="-20" dirty="0">
                <a:solidFill>
                  <a:srgbClr val="1D2C4F"/>
                </a:solidFill>
                <a:cs typeface="Judson"/>
              </a:rPr>
              <a:t>the </a:t>
            </a:r>
            <a:r>
              <a:rPr sz="1100" b="0" spc="-30" dirty="0">
                <a:solidFill>
                  <a:srgbClr val="1D2C4F"/>
                </a:solidFill>
                <a:cs typeface="Judson"/>
              </a:rPr>
              <a:t>customer </a:t>
            </a:r>
            <a:r>
              <a:rPr sz="1100" b="0" spc="-20" dirty="0">
                <a:solidFill>
                  <a:srgbClr val="1D2C4F"/>
                </a:solidFill>
                <a:cs typeface="Judson"/>
              </a:rPr>
              <a:t>and </a:t>
            </a:r>
            <a:r>
              <a:rPr sz="1100" b="0" spc="-25" dirty="0">
                <a:solidFill>
                  <a:srgbClr val="1D2C4F"/>
                </a:solidFill>
                <a:cs typeface="Judson"/>
              </a:rPr>
              <a:t>beneficial </a:t>
            </a:r>
            <a:r>
              <a:rPr sz="1100" b="0" spc="-30" dirty="0">
                <a:solidFill>
                  <a:srgbClr val="1D2C4F"/>
                </a:solidFill>
                <a:cs typeface="Judson"/>
              </a:rPr>
              <a:t>owner, </a:t>
            </a:r>
            <a:r>
              <a:rPr sz="1100" b="0" spc="-20" dirty="0">
                <a:solidFill>
                  <a:srgbClr val="1D2C4F"/>
                </a:solidFill>
                <a:cs typeface="Judson"/>
              </a:rPr>
              <a:t>the </a:t>
            </a:r>
            <a:r>
              <a:rPr sz="1100" b="0" spc="-15" dirty="0">
                <a:solidFill>
                  <a:srgbClr val="1D2C4F"/>
                </a:solidFill>
                <a:cs typeface="Judson"/>
              </a:rPr>
              <a:t> </a:t>
            </a:r>
            <a:r>
              <a:rPr sz="1100" b="0" spc="-25" dirty="0">
                <a:solidFill>
                  <a:srgbClr val="1D2C4F"/>
                </a:solidFill>
                <a:cs typeface="Judson"/>
              </a:rPr>
              <a:t>intended</a:t>
            </a:r>
            <a:r>
              <a:rPr sz="1100" b="0" spc="-45" dirty="0">
                <a:solidFill>
                  <a:srgbClr val="1D2C4F"/>
                </a:solidFill>
                <a:cs typeface="Judson"/>
              </a:rPr>
              <a:t> </a:t>
            </a:r>
            <a:r>
              <a:rPr sz="1100" b="0" spc="-25" dirty="0">
                <a:solidFill>
                  <a:srgbClr val="1D2C4F"/>
                </a:solidFill>
                <a:cs typeface="Judson"/>
              </a:rPr>
              <a:t>nature</a:t>
            </a:r>
            <a:r>
              <a:rPr sz="1100" b="0" spc="-45" dirty="0">
                <a:solidFill>
                  <a:srgbClr val="1D2C4F"/>
                </a:solidFill>
                <a:cs typeface="Judson"/>
              </a:rPr>
              <a:t> </a:t>
            </a:r>
            <a:r>
              <a:rPr sz="1100" b="0" spc="-15" dirty="0">
                <a:solidFill>
                  <a:srgbClr val="1D2C4F"/>
                </a:solidFill>
                <a:cs typeface="Judson"/>
              </a:rPr>
              <a:t>of</a:t>
            </a:r>
            <a:r>
              <a:rPr sz="1100" b="0" spc="-20" dirty="0">
                <a:solidFill>
                  <a:srgbClr val="1D2C4F"/>
                </a:solidFill>
                <a:cs typeface="Judson"/>
              </a:rPr>
              <a:t> the</a:t>
            </a:r>
            <a:r>
              <a:rPr sz="1100" b="0" spc="-45" dirty="0">
                <a:solidFill>
                  <a:srgbClr val="1D2C4F"/>
                </a:solidFill>
                <a:cs typeface="Judson"/>
              </a:rPr>
              <a:t> </a:t>
            </a:r>
            <a:r>
              <a:rPr sz="1100" b="0" spc="-25" dirty="0">
                <a:solidFill>
                  <a:srgbClr val="1D2C4F"/>
                </a:solidFill>
                <a:cs typeface="Judson"/>
              </a:rPr>
              <a:t>business</a:t>
            </a:r>
            <a:r>
              <a:rPr sz="1100" b="0" spc="-30" dirty="0">
                <a:solidFill>
                  <a:srgbClr val="1D2C4F"/>
                </a:solidFill>
                <a:cs typeface="Judson"/>
              </a:rPr>
              <a:t> </a:t>
            </a:r>
            <a:r>
              <a:rPr sz="1100" b="0" spc="-20" dirty="0">
                <a:solidFill>
                  <a:srgbClr val="1D2C4F"/>
                </a:solidFill>
                <a:cs typeface="Judson"/>
              </a:rPr>
              <a:t>relationship</a:t>
            </a:r>
            <a:r>
              <a:rPr sz="1100" b="0" spc="-45" dirty="0">
                <a:solidFill>
                  <a:srgbClr val="1D2C4F"/>
                </a:solidFill>
                <a:cs typeface="Judson"/>
              </a:rPr>
              <a:t> </a:t>
            </a:r>
            <a:r>
              <a:rPr sz="1100" b="0" spc="-20" dirty="0">
                <a:solidFill>
                  <a:srgbClr val="1D2C4F"/>
                </a:solidFill>
                <a:cs typeface="Judson"/>
              </a:rPr>
              <a:t>and</a:t>
            </a:r>
            <a:r>
              <a:rPr sz="1100" b="0" spc="-40" dirty="0">
                <a:solidFill>
                  <a:srgbClr val="1D2C4F"/>
                </a:solidFill>
                <a:cs typeface="Judson"/>
              </a:rPr>
              <a:t> </a:t>
            </a:r>
            <a:r>
              <a:rPr sz="1100" b="0" spc="-20" dirty="0">
                <a:solidFill>
                  <a:srgbClr val="1D2C4F"/>
                </a:solidFill>
                <a:cs typeface="Judson"/>
              </a:rPr>
              <a:t>the</a:t>
            </a:r>
            <a:r>
              <a:rPr sz="1100" b="0" spc="-45" dirty="0">
                <a:solidFill>
                  <a:srgbClr val="1D2C4F"/>
                </a:solidFill>
                <a:cs typeface="Judson"/>
              </a:rPr>
              <a:t> </a:t>
            </a:r>
            <a:r>
              <a:rPr sz="1100" b="0" spc="-25" dirty="0">
                <a:solidFill>
                  <a:srgbClr val="1D2C4F"/>
                </a:solidFill>
                <a:cs typeface="Judson"/>
              </a:rPr>
              <a:t>source </a:t>
            </a:r>
            <a:r>
              <a:rPr sz="1100" b="0" spc="-250" dirty="0">
                <a:solidFill>
                  <a:srgbClr val="1D2C4F"/>
                </a:solidFill>
                <a:cs typeface="Judson"/>
              </a:rPr>
              <a:t> </a:t>
            </a:r>
            <a:r>
              <a:rPr sz="1100" b="0" spc="-15" dirty="0">
                <a:solidFill>
                  <a:srgbClr val="1D2C4F"/>
                </a:solidFill>
                <a:cs typeface="Judson"/>
              </a:rPr>
              <a:t>of </a:t>
            </a:r>
            <a:r>
              <a:rPr sz="1100" b="0" spc="-20" dirty="0">
                <a:solidFill>
                  <a:srgbClr val="1D2C4F"/>
                </a:solidFill>
                <a:cs typeface="Judson"/>
              </a:rPr>
              <a:t>wealth </a:t>
            </a:r>
            <a:r>
              <a:rPr sz="1100" b="0" dirty="0">
                <a:solidFill>
                  <a:srgbClr val="1D2C4F"/>
                </a:solidFill>
                <a:cs typeface="Judson"/>
              </a:rPr>
              <a:t>/ </a:t>
            </a:r>
            <a:r>
              <a:rPr sz="1100" b="0" spc="-25" dirty="0">
                <a:solidFill>
                  <a:srgbClr val="1D2C4F"/>
                </a:solidFill>
                <a:cs typeface="Judson"/>
              </a:rPr>
              <a:t>source </a:t>
            </a:r>
            <a:r>
              <a:rPr sz="1100" b="0" spc="-15" dirty="0">
                <a:solidFill>
                  <a:srgbClr val="1D2C4F"/>
                </a:solidFill>
                <a:cs typeface="Judson"/>
              </a:rPr>
              <a:t>of </a:t>
            </a:r>
            <a:r>
              <a:rPr sz="1100" b="0" spc="-25" dirty="0">
                <a:solidFill>
                  <a:srgbClr val="1D2C4F"/>
                </a:solidFill>
                <a:cs typeface="Judson"/>
              </a:rPr>
              <a:t>funds; </a:t>
            </a:r>
            <a:r>
              <a:rPr sz="1100" b="0" spc="-10" dirty="0">
                <a:solidFill>
                  <a:srgbClr val="1D2C4F"/>
                </a:solidFill>
                <a:cs typeface="Judson"/>
              </a:rPr>
              <a:t>as </a:t>
            </a:r>
            <a:r>
              <a:rPr sz="1100" b="0" spc="-20" dirty="0">
                <a:solidFill>
                  <a:srgbClr val="1D2C4F"/>
                </a:solidFill>
                <a:cs typeface="Judson"/>
              </a:rPr>
              <a:t>well </a:t>
            </a:r>
            <a:r>
              <a:rPr sz="1100" b="0" spc="-10" dirty="0">
                <a:solidFill>
                  <a:srgbClr val="1D2C4F"/>
                </a:solidFill>
                <a:cs typeface="Judson"/>
              </a:rPr>
              <a:t>as </a:t>
            </a:r>
            <a:r>
              <a:rPr sz="1100" b="0" spc="-20" dirty="0">
                <a:solidFill>
                  <a:srgbClr val="1D2C4F"/>
                </a:solidFill>
                <a:cs typeface="Judson"/>
              </a:rPr>
              <a:t>obtaining the </a:t>
            </a:r>
            <a:r>
              <a:rPr sz="1100" b="0" spc="-15" dirty="0">
                <a:solidFill>
                  <a:srgbClr val="1D2C4F"/>
                </a:solidFill>
                <a:cs typeface="Judson"/>
              </a:rPr>
              <a:t> </a:t>
            </a:r>
            <a:r>
              <a:rPr sz="1100" b="0" spc="-25" dirty="0">
                <a:solidFill>
                  <a:srgbClr val="1D2C4F"/>
                </a:solidFill>
                <a:cs typeface="Judson"/>
              </a:rPr>
              <a:t>approval </a:t>
            </a:r>
            <a:r>
              <a:rPr sz="1100" b="0" spc="-15" dirty="0">
                <a:solidFill>
                  <a:srgbClr val="1D2C4F"/>
                </a:solidFill>
                <a:cs typeface="Judson"/>
              </a:rPr>
              <a:t>of </a:t>
            </a:r>
            <a:r>
              <a:rPr sz="1100" b="0" spc="-20" dirty="0">
                <a:solidFill>
                  <a:srgbClr val="1D2C4F"/>
                </a:solidFill>
                <a:cs typeface="Judson"/>
              </a:rPr>
              <a:t>senior </a:t>
            </a:r>
            <a:r>
              <a:rPr sz="1100" b="0" spc="-30" dirty="0">
                <a:solidFill>
                  <a:srgbClr val="1D2C4F"/>
                </a:solidFill>
                <a:cs typeface="Judson"/>
              </a:rPr>
              <a:t>management </a:t>
            </a:r>
            <a:r>
              <a:rPr sz="1100" b="0" spc="-20" dirty="0">
                <a:solidFill>
                  <a:srgbClr val="1D2C4F"/>
                </a:solidFill>
                <a:cs typeface="Judson"/>
              </a:rPr>
              <a:t>and </a:t>
            </a:r>
            <a:r>
              <a:rPr sz="1100" b="0" spc="-25" dirty="0">
                <a:solidFill>
                  <a:srgbClr val="1D2C4F"/>
                </a:solidFill>
                <a:cs typeface="Judson"/>
              </a:rPr>
              <a:t>conducting enhanced </a:t>
            </a:r>
            <a:r>
              <a:rPr sz="1100" b="0" spc="-20" dirty="0">
                <a:solidFill>
                  <a:srgbClr val="1D2C4F"/>
                </a:solidFill>
                <a:cs typeface="Judson"/>
              </a:rPr>
              <a:t> </a:t>
            </a:r>
            <a:r>
              <a:rPr sz="1100" b="0" spc="-25" dirty="0">
                <a:solidFill>
                  <a:srgbClr val="1D2C4F"/>
                </a:solidFill>
                <a:cs typeface="Judson"/>
              </a:rPr>
              <a:t>monitoring</a:t>
            </a:r>
            <a:r>
              <a:rPr sz="1100" b="0" spc="-45" dirty="0">
                <a:solidFill>
                  <a:srgbClr val="1D2C4F"/>
                </a:solidFill>
                <a:cs typeface="Judson"/>
              </a:rPr>
              <a:t> </a:t>
            </a:r>
            <a:r>
              <a:rPr sz="1100" b="0" spc="-15" dirty="0">
                <a:solidFill>
                  <a:srgbClr val="1D2C4F"/>
                </a:solidFill>
                <a:cs typeface="Judson"/>
              </a:rPr>
              <a:t>on</a:t>
            </a:r>
            <a:r>
              <a:rPr sz="1100" b="0" spc="-45" dirty="0">
                <a:solidFill>
                  <a:srgbClr val="1D2C4F"/>
                </a:solidFill>
                <a:cs typeface="Judson"/>
              </a:rPr>
              <a:t> </a:t>
            </a:r>
            <a:r>
              <a:rPr sz="1100" b="0" spc="-20" dirty="0">
                <a:solidFill>
                  <a:srgbClr val="1D2C4F"/>
                </a:solidFill>
                <a:cs typeface="Judson"/>
              </a:rPr>
              <a:t>the</a:t>
            </a:r>
            <a:r>
              <a:rPr sz="1100" b="0" spc="-45" dirty="0">
                <a:solidFill>
                  <a:srgbClr val="1D2C4F"/>
                </a:solidFill>
                <a:cs typeface="Judson"/>
              </a:rPr>
              <a:t> </a:t>
            </a:r>
            <a:r>
              <a:rPr sz="1100" b="0" spc="-25" dirty="0">
                <a:solidFill>
                  <a:srgbClr val="1D2C4F"/>
                </a:solidFill>
                <a:cs typeface="Judson"/>
              </a:rPr>
              <a:t>customer</a:t>
            </a:r>
            <a:r>
              <a:rPr sz="1100" b="0" spc="-40" dirty="0">
                <a:solidFill>
                  <a:srgbClr val="1D2C4F"/>
                </a:solidFill>
                <a:cs typeface="Judson"/>
              </a:rPr>
              <a:t> </a:t>
            </a:r>
            <a:r>
              <a:rPr sz="1100" b="0" spc="-20" dirty="0">
                <a:solidFill>
                  <a:srgbClr val="1D2C4F"/>
                </a:solidFill>
                <a:cs typeface="Judson"/>
              </a:rPr>
              <a:t>relationship.</a:t>
            </a:r>
            <a:endParaRPr sz="1100" b="0" dirty="0">
              <a:cs typeface="Judson"/>
            </a:endParaRPr>
          </a:p>
        </p:txBody>
      </p:sp>
      <p:sp>
        <p:nvSpPr>
          <p:cNvPr id="4" name="object 4"/>
          <p:cNvSpPr txBox="1"/>
          <p:nvPr/>
        </p:nvSpPr>
        <p:spPr>
          <a:xfrm>
            <a:off x="4630878" y="1563116"/>
            <a:ext cx="3706495" cy="5637121"/>
          </a:xfrm>
          <a:prstGeom prst="rect">
            <a:avLst/>
          </a:prstGeom>
        </p:spPr>
        <p:txBody>
          <a:bodyPr vert="horz" wrap="square" lIns="0" tIns="16510" rIns="0" bIns="0" rtlCol="0">
            <a:spAutoFit/>
          </a:bodyPr>
          <a:lstStyle/>
          <a:p>
            <a:pPr marL="264795" marR="137795" indent="-252729">
              <a:lnSpc>
                <a:spcPct val="133900"/>
              </a:lnSpc>
              <a:spcBef>
                <a:spcPts val="130"/>
              </a:spcBef>
              <a:buClr>
                <a:srgbClr val="E87825"/>
              </a:buClr>
              <a:buFont typeface="Wingdings" pitchFamily="2" charset="2"/>
              <a:buChar char="§"/>
              <a:tabLst>
                <a:tab pos="264795" algn="l"/>
                <a:tab pos="265430" algn="l"/>
              </a:tabLst>
            </a:pPr>
            <a:r>
              <a:rPr lang="en-IE" sz="1100" spc="-30" dirty="0">
                <a:solidFill>
                  <a:srgbClr val="1D2C4F"/>
                </a:solidFill>
                <a:latin typeface="Urbane Medium" pitchFamily="2" charset="77"/>
                <a:cs typeface="Judson"/>
              </a:rPr>
              <a:t>A</a:t>
            </a:r>
            <a:r>
              <a:rPr lang="en-IE" sz="1100" spc="-45" dirty="0">
                <a:solidFill>
                  <a:srgbClr val="1D2C4F"/>
                </a:solidFill>
                <a:latin typeface="Urbane Medium" pitchFamily="2" charset="77"/>
                <a:cs typeface="Judson"/>
              </a:rPr>
              <a:t>m</a:t>
            </a:r>
            <a:r>
              <a:rPr lang="en-IE" sz="1100" spc="-30" dirty="0">
                <a:solidFill>
                  <a:srgbClr val="1D2C4F"/>
                </a:solidFill>
                <a:latin typeface="Urbane Medium" pitchFamily="2" charset="77"/>
                <a:cs typeface="Judson"/>
              </a:rPr>
              <a:t>end</a:t>
            </a:r>
            <a:r>
              <a:rPr lang="en-IE" sz="1100" spc="-45" dirty="0">
                <a:solidFill>
                  <a:srgbClr val="1D2C4F"/>
                </a:solidFill>
                <a:latin typeface="Urbane Medium" pitchFamily="2" charset="77"/>
                <a:cs typeface="Judson"/>
              </a:rPr>
              <a:t>m</a:t>
            </a:r>
            <a:r>
              <a:rPr lang="en-IE" sz="1100" spc="-30" dirty="0">
                <a:solidFill>
                  <a:srgbClr val="1D2C4F"/>
                </a:solidFill>
                <a:latin typeface="Urbane Medium" pitchFamily="2" charset="77"/>
                <a:cs typeface="Judson"/>
              </a:rPr>
              <a:t>en</a:t>
            </a:r>
            <a:r>
              <a:rPr lang="en-IE" sz="1100" spc="-20" dirty="0">
                <a:solidFill>
                  <a:srgbClr val="1D2C4F"/>
                </a:solidFill>
                <a:latin typeface="Urbane Medium" pitchFamily="2" charset="77"/>
                <a:cs typeface="Judson"/>
              </a:rPr>
              <a:t>t</a:t>
            </a:r>
            <a:r>
              <a:rPr lang="en-IE" sz="1100" dirty="0">
                <a:solidFill>
                  <a:srgbClr val="1D2C4F"/>
                </a:solidFill>
                <a:latin typeface="Urbane Medium" pitchFamily="2" charset="77"/>
                <a:cs typeface="Judson"/>
              </a:rPr>
              <a:t>s</a:t>
            </a:r>
            <a:r>
              <a:rPr lang="en-IE" sz="1100" spc="-35"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t</a:t>
            </a:r>
            <a:r>
              <a:rPr lang="en-IE" sz="1100" dirty="0">
                <a:solidFill>
                  <a:srgbClr val="1D2C4F"/>
                </a:solidFill>
                <a:latin typeface="Urbane Medium" pitchFamily="2" charset="77"/>
                <a:cs typeface="Judson"/>
              </a:rPr>
              <a:t>o</a:t>
            </a:r>
            <a:r>
              <a:rPr lang="en-IE" sz="1100" spc="-40" dirty="0">
                <a:solidFill>
                  <a:srgbClr val="1D2C4F"/>
                </a:solidFill>
                <a:latin typeface="Urbane Medium" pitchFamily="2" charset="77"/>
                <a:cs typeface="Judson"/>
              </a:rPr>
              <a:t> </a:t>
            </a:r>
            <a:r>
              <a:rPr lang="en-IE" sz="1100" spc="-30" dirty="0">
                <a:solidFill>
                  <a:srgbClr val="1D2C4F"/>
                </a:solidFill>
                <a:latin typeface="Urbane Medium" pitchFamily="2" charset="77"/>
                <a:cs typeface="Judson"/>
              </a:rPr>
              <a:t>P</a:t>
            </a:r>
            <a:r>
              <a:rPr lang="en-IE" sz="1100" spc="-25" dirty="0">
                <a:solidFill>
                  <a:srgbClr val="1D2C4F"/>
                </a:solidFill>
                <a:latin typeface="Urbane Medium" pitchFamily="2" charset="77"/>
                <a:cs typeface="Judson"/>
              </a:rPr>
              <a:t>E</a:t>
            </a:r>
            <a:r>
              <a:rPr lang="en-IE" sz="1100" dirty="0">
                <a:solidFill>
                  <a:srgbClr val="1D2C4F"/>
                </a:solidFill>
                <a:latin typeface="Urbane Medium" pitchFamily="2" charset="77"/>
                <a:cs typeface="Judson"/>
              </a:rPr>
              <a:t>P</a:t>
            </a:r>
            <a:r>
              <a:rPr lang="en-IE" sz="1100" spc="-45"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r</a:t>
            </a:r>
            <a:r>
              <a:rPr lang="en-IE" sz="1100" spc="-30" dirty="0">
                <a:solidFill>
                  <a:srgbClr val="1D2C4F"/>
                </a:solidFill>
                <a:latin typeface="Urbane Medium" pitchFamily="2" charset="77"/>
                <a:cs typeface="Judson"/>
              </a:rPr>
              <a:t>equ</a:t>
            </a:r>
            <a:r>
              <a:rPr lang="en-IE" sz="1100" spc="-10" dirty="0">
                <a:solidFill>
                  <a:srgbClr val="1D2C4F"/>
                </a:solidFill>
                <a:latin typeface="Urbane Medium" pitchFamily="2" charset="77"/>
                <a:cs typeface="Judson"/>
              </a:rPr>
              <a:t>i</a:t>
            </a:r>
            <a:r>
              <a:rPr lang="en-IE" sz="1100" spc="-25" dirty="0">
                <a:solidFill>
                  <a:srgbClr val="1D2C4F"/>
                </a:solidFill>
                <a:latin typeface="Urbane Medium" pitchFamily="2" charset="77"/>
                <a:cs typeface="Judson"/>
              </a:rPr>
              <a:t>r</a:t>
            </a:r>
            <a:r>
              <a:rPr lang="en-IE" sz="1100" spc="-30" dirty="0">
                <a:solidFill>
                  <a:srgbClr val="1D2C4F"/>
                </a:solidFill>
                <a:latin typeface="Urbane Medium" pitchFamily="2" charset="77"/>
                <a:cs typeface="Judson"/>
              </a:rPr>
              <a:t>e</a:t>
            </a:r>
            <a:r>
              <a:rPr lang="en-IE" sz="1100" spc="-45" dirty="0">
                <a:solidFill>
                  <a:srgbClr val="1D2C4F"/>
                </a:solidFill>
                <a:latin typeface="Urbane Medium" pitchFamily="2" charset="77"/>
                <a:cs typeface="Judson"/>
              </a:rPr>
              <a:t>m</a:t>
            </a:r>
            <a:r>
              <a:rPr lang="en-IE" sz="1100" spc="-30" dirty="0">
                <a:solidFill>
                  <a:srgbClr val="1D2C4F"/>
                </a:solidFill>
                <a:latin typeface="Urbane Medium" pitchFamily="2" charset="77"/>
                <a:cs typeface="Judson"/>
              </a:rPr>
              <a:t>en</a:t>
            </a:r>
            <a:r>
              <a:rPr lang="en-IE" sz="1100" spc="-20" dirty="0">
                <a:solidFill>
                  <a:srgbClr val="1D2C4F"/>
                </a:solidFill>
                <a:latin typeface="Urbane Medium" pitchFamily="2" charset="77"/>
                <a:cs typeface="Judson"/>
              </a:rPr>
              <a:t>t</a:t>
            </a:r>
            <a:r>
              <a:rPr lang="en-IE" sz="1100" spc="-25" dirty="0">
                <a:solidFill>
                  <a:srgbClr val="1D2C4F"/>
                </a:solidFill>
                <a:latin typeface="Urbane Medium" pitchFamily="2" charset="77"/>
                <a:cs typeface="Judson"/>
              </a:rPr>
              <a:t>s</a:t>
            </a:r>
            <a:r>
              <a:rPr lang="en-IE" sz="1100" dirty="0">
                <a:solidFill>
                  <a:srgbClr val="1D2C4F"/>
                </a:solidFill>
                <a:latin typeface="Urbane Medium" pitchFamily="2" charset="77"/>
                <a:cs typeface="Judson"/>
              </a:rPr>
              <a:t>;</a:t>
            </a:r>
            <a:r>
              <a:rPr lang="en-IE" sz="1100" spc="-30" dirty="0">
                <a:solidFill>
                  <a:srgbClr val="1D2C4F"/>
                </a:solidFill>
                <a:latin typeface="Urbane Medium" pitchFamily="2" charset="77"/>
                <a:cs typeface="Judson"/>
              </a:rPr>
              <a:t> </a:t>
            </a:r>
            <a:r>
              <a:rPr lang="en-IE" sz="1100" spc="-45" dirty="0">
                <a:solidFill>
                  <a:srgbClr val="1D2C4F"/>
                </a:solidFill>
                <a:latin typeface="Urbane Medium" pitchFamily="2" charset="77"/>
                <a:cs typeface="Judson"/>
              </a:rPr>
              <a:t>m</a:t>
            </a:r>
            <a:r>
              <a:rPr lang="en-IE" sz="1100" spc="-25" dirty="0">
                <a:solidFill>
                  <a:srgbClr val="1D2C4F"/>
                </a:solidFill>
                <a:latin typeface="Urbane Medium" pitchFamily="2" charset="77"/>
                <a:cs typeface="Judson"/>
              </a:rPr>
              <a:t>os</a:t>
            </a:r>
            <a:r>
              <a:rPr lang="en-IE" sz="1100" dirty="0">
                <a:solidFill>
                  <a:srgbClr val="1D2C4F"/>
                </a:solidFill>
                <a:latin typeface="Urbane Medium" pitchFamily="2" charset="77"/>
                <a:cs typeface="Judson"/>
              </a:rPr>
              <a:t>t</a:t>
            </a:r>
            <a:r>
              <a:rPr lang="en-IE" sz="1100" spc="-30" dirty="0">
                <a:solidFill>
                  <a:srgbClr val="1D2C4F"/>
                </a:solidFill>
                <a:latin typeface="Urbane Medium" pitchFamily="2" charset="77"/>
                <a:cs typeface="Judson"/>
              </a:rPr>
              <a:t> n</a:t>
            </a:r>
            <a:r>
              <a:rPr lang="en-IE" sz="1100" spc="-25" dirty="0">
                <a:solidFill>
                  <a:srgbClr val="1D2C4F"/>
                </a:solidFill>
                <a:latin typeface="Urbane Medium" pitchFamily="2" charset="77"/>
                <a:cs typeface="Judson"/>
              </a:rPr>
              <a:t>o</a:t>
            </a:r>
            <a:r>
              <a:rPr lang="en-IE" sz="1100" spc="-20" dirty="0">
                <a:solidFill>
                  <a:srgbClr val="1D2C4F"/>
                </a:solidFill>
                <a:latin typeface="Urbane Medium" pitchFamily="2" charset="77"/>
                <a:cs typeface="Judson"/>
              </a:rPr>
              <a:t>ta</a:t>
            </a:r>
            <a:r>
              <a:rPr lang="en-IE" sz="1100" spc="-30" dirty="0">
                <a:solidFill>
                  <a:srgbClr val="1D2C4F"/>
                </a:solidFill>
                <a:latin typeface="Urbane Medium" pitchFamily="2" charset="77"/>
                <a:cs typeface="Judson"/>
              </a:rPr>
              <a:t>b</a:t>
            </a:r>
            <a:r>
              <a:rPr lang="en-IE" sz="1100" spc="-10" dirty="0">
                <a:solidFill>
                  <a:srgbClr val="1D2C4F"/>
                </a:solidFill>
                <a:latin typeface="Urbane Medium" pitchFamily="2" charset="77"/>
                <a:cs typeface="Judson"/>
              </a:rPr>
              <a:t>l</a:t>
            </a:r>
            <a:r>
              <a:rPr lang="en-IE" sz="1100" dirty="0">
                <a:solidFill>
                  <a:srgbClr val="1D2C4F"/>
                </a:solidFill>
                <a:latin typeface="Urbane Medium" pitchFamily="2" charset="77"/>
                <a:cs typeface="Judson"/>
              </a:rPr>
              <a:t>y</a:t>
            </a:r>
            <a:r>
              <a:rPr lang="en-IE" sz="1100" spc="-35" dirty="0">
                <a:solidFill>
                  <a:srgbClr val="1D2C4F"/>
                </a:solidFill>
                <a:latin typeface="Urbane Medium" pitchFamily="2" charset="77"/>
                <a:cs typeface="Judson"/>
              </a:rPr>
              <a:t> </a:t>
            </a:r>
            <a:r>
              <a:rPr lang="en-IE" sz="1100" spc="-15" dirty="0">
                <a:solidFill>
                  <a:srgbClr val="1D2C4F"/>
                </a:solidFill>
                <a:latin typeface="Urbane Medium" pitchFamily="2" charset="77"/>
                <a:cs typeface="Judson"/>
              </a:rPr>
              <a:t>f</a:t>
            </a:r>
            <a:r>
              <a:rPr lang="en-IE" sz="1100" spc="-25" dirty="0">
                <a:solidFill>
                  <a:srgbClr val="1D2C4F"/>
                </a:solidFill>
                <a:latin typeface="Urbane Medium" pitchFamily="2" charset="77"/>
                <a:cs typeface="Judson"/>
              </a:rPr>
              <a:t>o</a:t>
            </a:r>
            <a:r>
              <a:rPr lang="en-IE" sz="1100" dirty="0">
                <a:solidFill>
                  <a:srgbClr val="1D2C4F"/>
                </a:solidFill>
                <a:latin typeface="Urbane Medium" pitchFamily="2" charset="77"/>
                <a:cs typeface="Judson"/>
              </a:rPr>
              <a:t>r</a:t>
            </a:r>
            <a:r>
              <a:rPr lang="en-IE" sz="1100" spc="-4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  </a:t>
            </a:r>
            <a:r>
              <a:rPr lang="en-IE" sz="1100" spc="-25" dirty="0">
                <a:solidFill>
                  <a:srgbClr val="1D2C4F"/>
                </a:solidFill>
                <a:latin typeface="Urbane Medium" pitchFamily="2" charset="77"/>
                <a:cs typeface="Judson"/>
              </a:rPr>
              <a:t>designated</a:t>
            </a:r>
            <a:r>
              <a:rPr lang="en-IE" sz="1100" spc="-45"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person</a:t>
            </a:r>
            <a:r>
              <a:rPr lang="en-IE" sz="1100" spc="-40" dirty="0">
                <a:solidFill>
                  <a:srgbClr val="1D2C4F"/>
                </a:solidFill>
                <a:latin typeface="Urbane Medium" pitchFamily="2" charset="77"/>
                <a:cs typeface="Judson"/>
              </a:rPr>
              <a:t> </a:t>
            </a:r>
            <a:r>
              <a:rPr lang="en-IE" sz="1100" spc="-10" dirty="0">
                <a:solidFill>
                  <a:srgbClr val="1D2C4F"/>
                </a:solidFill>
                <a:latin typeface="Urbane Medium" pitchFamily="2" charset="77"/>
                <a:cs typeface="Judson"/>
              </a:rPr>
              <a:t>to</a:t>
            </a:r>
            <a:r>
              <a:rPr lang="en-IE" sz="1100" spc="-35"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continue</a:t>
            </a:r>
            <a:r>
              <a:rPr lang="en-IE" sz="1100" spc="-40" dirty="0">
                <a:solidFill>
                  <a:srgbClr val="1D2C4F"/>
                </a:solidFill>
                <a:latin typeface="Urbane Medium" pitchFamily="2" charset="77"/>
                <a:cs typeface="Judson"/>
              </a:rPr>
              <a:t> </a:t>
            </a:r>
            <a:r>
              <a:rPr lang="en-IE" sz="1100" spc="-10" dirty="0">
                <a:solidFill>
                  <a:srgbClr val="1D2C4F"/>
                </a:solidFill>
                <a:latin typeface="Urbane Medium" pitchFamily="2" charset="77"/>
                <a:cs typeface="Judson"/>
              </a:rPr>
              <a:t>to</a:t>
            </a:r>
            <a:r>
              <a:rPr lang="en-IE" sz="1100" spc="-40"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apply</a:t>
            </a:r>
            <a:r>
              <a:rPr lang="en-IE" sz="1100" spc="-30"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EDD</a:t>
            </a:r>
            <a:r>
              <a:rPr lang="en-IE" sz="1100" spc="-45" dirty="0">
                <a:solidFill>
                  <a:srgbClr val="1D2C4F"/>
                </a:solidFill>
                <a:latin typeface="Urbane Medium" pitchFamily="2" charset="77"/>
                <a:cs typeface="Judson"/>
              </a:rPr>
              <a:t> </a:t>
            </a:r>
            <a:r>
              <a:rPr lang="en-IE" sz="1100" spc="-30" dirty="0">
                <a:solidFill>
                  <a:srgbClr val="1D2C4F"/>
                </a:solidFill>
                <a:latin typeface="Urbane Medium" pitchFamily="2" charset="77"/>
                <a:cs typeface="Judson"/>
              </a:rPr>
              <a:t>measures </a:t>
            </a:r>
            <a:r>
              <a:rPr lang="en-IE" sz="1100" spc="-10" dirty="0">
                <a:solidFill>
                  <a:srgbClr val="1D2C4F"/>
                </a:solidFill>
                <a:latin typeface="Urbane Medium" pitchFamily="2" charset="77"/>
                <a:cs typeface="Judson"/>
              </a:rPr>
              <a:t>to</a:t>
            </a:r>
            <a:r>
              <a:rPr lang="en-IE" sz="1100" spc="-3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 </a:t>
            </a:r>
            <a:r>
              <a:rPr lang="en-IE" sz="1100" spc="-250"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PEP </a:t>
            </a:r>
            <a:r>
              <a:rPr lang="en-IE" sz="1100" spc="-15" dirty="0">
                <a:solidFill>
                  <a:srgbClr val="1D2C4F"/>
                </a:solidFill>
                <a:latin typeface="Urbane Medium" pitchFamily="2" charset="77"/>
                <a:cs typeface="Judson"/>
              </a:rPr>
              <a:t>for </a:t>
            </a:r>
            <a:r>
              <a:rPr lang="en-IE" sz="1100" spc="-10" dirty="0">
                <a:solidFill>
                  <a:srgbClr val="1D2C4F"/>
                </a:solidFill>
                <a:latin typeface="Urbane Medium" pitchFamily="2" charset="77"/>
                <a:cs typeface="Judson"/>
              </a:rPr>
              <a:t>as </a:t>
            </a:r>
            <a:r>
              <a:rPr lang="en-IE" sz="1100" spc="-15" dirty="0">
                <a:solidFill>
                  <a:srgbClr val="1D2C4F"/>
                </a:solidFill>
                <a:latin typeface="Urbane Medium" pitchFamily="2" charset="77"/>
                <a:cs typeface="Judson"/>
              </a:rPr>
              <a:t>long </a:t>
            </a:r>
            <a:r>
              <a:rPr lang="en-IE" sz="1100" spc="-10" dirty="0">
                <a:solidFill>
                  <a:srgbClr val="1D2C4F"/>
                </a:solidFill>
                <a:latin typeface="Urbane Medium" pitchFamily="2" charset="77"/>
                <a:cs typeface="Judson"/>
              </a:rPr>
              <a:t>as </a:t>
            </a:r>
            <a:r>
              <a:rPr lang="en-IE" sz="1100" spc="-5" dirty="0">
                <a:solidFill>
                  <a:srgbClr val="1D2C4F"/>
                </a:solidFill>
                <a:latin typeface="Urbane Medium" pitchFamily="2" charset="77"/>
                <a:cs typeface="Judson"/>
              </a:rPr>
              <a:t>is </a:t>
            </a:r>
            <a:r>
              <a:rPr lang="en-IE" sz="1100" spc="-25" dirty="0">
                <a:solidFill>
                  <a:srgbClr val="1D2C4F"/>
                </a:solidFill>
                <a:latin typeface="Urbane Medium" pitchFamily="2" charset="77"/>
                <a:cs typeface="Judson"/>
              </a:rPr>
              <a:t>reasonably required </a:t>
            </a:r>
            <a:r>
              <a:rPr lang="en-IE" sz="1100" spc="-10" dirty="0">
                <a:solidFill>
                  <a:srgbClr val="1D2C4F"/>
                </a:solidFill>
                <a:latin typeface="Urbane Medium" pitchFamily="2" charset="77"/>
                <a:cs typeface="Judson"/>
              </a:rPr>
              <a:t>to </a:t>
            </a:r>
            <a:r>
              <a:rPr lang="en-IE" sz="1100" spc="-20" dirty="0">
                <a:solidFill>
                  <a:srgbClr val="1D2C4F"/>
                </a:solidFill>
                <a:latin typeface="Urbane Medium" pitchFamily="2" charset="77"/>
                <a:cs typeface="Judson"/>
              </a:rPr>
              <a:t>take </a:t>
            </a:r>
            <a:r>
              <a:rPr lang="en-IE" sz="1100" spc="-15" dirty="0">
                <a:solidFill>
                  <a:srgbClr val="1D2C4F"/>
                </a:solidFill>
                <a:latin typeface="Urbane Medium" pitchFamily="2" charset="77"/>
                <a:cs typeface="Judson"/>
              </a:rPr>
              <a:t>into </a:t>
            </a:r>
            <a:r>
              <a:rPr lang="en-IE" sz="1100" spc="-10"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account</a:t>
            </a:r>
            <a:r>
              <a:rPr lang="en-IE" sz="1100" spc="-40"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the</a:t>
            </a:r>
            <a:r>
              <a:rPr lang="en-IE" sz="1100" spc="-45" dirty="0">
                <a:solidFill>
                  <a:srgbClr val="1D2C4F"/>
                </a:solidFill>
                <a:latin typeface="Urbane Medium" pitchFamily="2" charset="77"/>
                <a:cs typeface="Judson"/>
              </a:rPr>
              <a:t> </a:t>
            </a:r>
            <a:r>
              <a:rPr lang="en-IE" sz="1100" spc="-15" dirty="0">
                <a:solidFill>
                  <a:srgbClr val="1D2C4F"/>
                </a:solidFill>
                <a:latin typeface="Urbane Medium" pitchFamily="2" charset="77"/>
                <a:cs typeface="Judson"/>
              </a:rPr>
              <a:t>risk</a:t>
            </a:r>
            <a:r>
              <a:rPr lang="en-IE" sz="1100" spc="-45"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posed.</a:t>
            </a:r>
            <a:endParaRPr lang="en-IE"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lang="en-IE" sz="1550" dirty="0">
              <a:latin typeface="Urbane Medium" pitchFamily="2" charset="77"/>
              <a:cs typeface="Judson"/>
            </a:endParaRPr>
          </a:p>
          <a:p>
            <a:pPr marL="264795" marR="542925" indent="-252729">
              <a:lnSpc>
                <a:spcPct val="129099"/>
              </a:lnSpc>
              <a:buClr>
                <a:srgbClr val="E87825"/>
              </a:buClr>
              <a:buFont typeface="Wingdings" pitchFamily="2" charset="2"/>
              <a:buChar char="§"/>
              <a:tabLst>
                <a:tab pos="264795" algn="l"/>
                <a:tab pos="265430" algn="l"/>
              </a:tabLst>
            </a:pPr>
            <a:r>
              <a:rPr lang="en-IE" sz="1100" spc="-25" dirty="0">
                <a:solidFill>
                  <a:srgbClr val="1D2C4F"/>
                </a:solidFill>
                <a:latin typeface="Urbane Medium" pitchFamily="2" charset="77"/>
                <a:cs typeface="Judson"/>
              </a:rPr>
              <a:t>Expansion</a:t>
            </a:r>
            <a:r>
              <a:rPr lang="en-IE" sz="1100" spc="-45" dirty="0">
                <a:solidFill>
                  <a:srgbClr val="1D2C4F"/>
                </a:solidFill>
                <a:latin typeface="Urbane Medium" pitchFamily="2" charset="77"/>
                <a:cs typeface="Judson"/>
              </a:rPr>
              <a:t> </a:t>
            </a:r>
            <a:r>
              <a:rPr lang="en-IE" sz="1100" spc="-15" dirty="0">
                <a:solidFill>
                  <a:srgbClr val="1D2C4F"/>
                </a:solidFill>
                <a:latin typeface="Urbane Medium" pitchFamily="2" charset="77"/>
                <a:cs typeface="Judson"/>
              </a:rPr>
              <a:t>of</a:t>
            </a:r>
            <a:r>
              <a:rPr lang="en-IE" sz="1100" spc="-25"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the</a:t>
            </a:r>
            <a:r>
              <a:rPr lang="en-IE" sz="1100" spc="-40"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definition</a:t>
            </a:r>
            <a:r>
              <a:rPr lang="en-IE" sz="1100" spc="-45" dirty="0">
                <a:solidFill>
                  <a:srgbClr val="1D2C4F"/>
                </a:solidFill>
                <a:latin typeface="Urbane Medium" pitchFamily="2" charset="77"/>
                <a:cs typeface="Judson"/>
              </a:rPr>
              <a:t> </a:t>
            </a:r>
            <a:r>
              <a:rPr lang="en-IE" sz="1100" spc="-15" dirty="0">
                <a:solidFill>
                  <a:srgbClr val="1D2C4F"/>
                </a:solidFill>
                <a:latin typeface="Urbane Medium" pitchFamily="2" charset="77"/>
                <a:cs typeface="Judson"/>
              </a:rPr>
              <a:t>of</a:t>
            </a:r>
            <a:r>
              <a:rPr lang="en-IE" sz="1100" spc="-2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a:t>
            </a:r>
            <a:r>
              <a:rPr lang="en-IE" sz="1100" spc="-30"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PEP</a:t>
            </a:r>
            <a:r>
              <a:rPr lang="en-IE" sz="1100" spc="-45" dirty="0">
                <a:solidFill>
                  <a:srgbClr val="1D2C4F"/>
                </a:solidFill>
                <a:latin typeface="Urbane Medium" pitchFamily="2" charset="77"/>
                <a:cs typeface="Judson"/>
              </a:rPr>
              <a:t> </a:t>
            </a:r>
            <a:r>
              <a:rPr lang="en-IE" sz="1100" spc="-10" dirty="0">
                <a:solidFill>
                  <a:srgbClr val="1D2C4F"/>
                </a:solidFill>
                <a:latin typeface="Urbane Medium" pitchFamily="2" charset="77"/>
                <a:cs typeface="Judson"/>
              </a:rPr>
              <a:t>to</a:t>
            </a:r>
            <a:r>
              <a:rPr lang="en-IE" sz="1100" spc="-40"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include</a:t>
            </a:r>
            <a:r>
              <a:rPr lang="en-IE" sz="1100" spc="-45"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“any </a:t>
            </a:r>
            <a:r>
              <a:rPr lang="en-IE" sz="1100" spc="-245" dirty="0">
                <a:solidFill>
                  <a:srgbClr val="1D2C4F"/>
                </a:solidFill>
                <a:latin typeface="Urbane Medium" pitchFamily="2" charset="77"/>
                <a:cs typeface="Judson"/>
              </a:rPr>
              <a:t> </a:t>
            </a:r>
            <a:r>
              <a:rPr lang="en-IE" sz="1100" spc="-10" dirty="0">
                <a:solidFill>
                  <a:srgbClr val="1D2C4F"/>
                </a:solidFill>
                <a:latin typeface="Urbane Medium" pitchFamily="2" charset="77"/>
                <a:cs typeface="Judson"/>
              </a:rPr>
              <a:t>i</a:t>
            </a:r>
            <a:r>
              <a:rPr lang="en-IE" sz="1100" spc="-30" dirty="0">
                <a:solidFill>
                  <a:srgbClr val="1D2C4F"/>
                </a:solidFill>
                <a:latin typeface="Urbane Medium" pitchFamily="2" charset="77"/>
                <a:cs typeface="Judson"/>
              </a:rPr>
              <a:t>nd</a:t>
            </a:r>
            <a:r>
              <a:rPr lang="en-IE" sz="1100" spc="-10" dirty="0">
                <a:solidFill>
                  <a:srgbClr val="1D2C4F"/>
                </a:solidFill>
                <a:latin typeface="Urbane Medium" pitchFamily="2" charset="77"/>
                <a:cs typeface="Judson"/>
              </a:rPr>
              <a:t>i</a:t>
            </a:r>
            <a:r>
              <a:rPr lang="en-IE" sz="1100" spc="-20" dirty="0">
                <a:solidFill>
                  <a:srgbClr val="1D2C4F"/>
                </a:solidFill>
                <a:latin typeface="Urbane Medium" pitchFamily="2" charset="77"/>
                <a:cs typeface="Judson"/>
              </a:rPr>
              <a:t>v</a:t>
            </a:r>
            <a:r>
              <a:rPr lang="en-IE" sz="1100" spc="-10" dirty="0">
                <a:solidFill>
                  <a:srgbClr val="1D2C4F"/>
                </a:solidFill>
                <a:latin typeface="Urbane Medium" pitchFamily="2" charset="77"/>
                <a:cs typeface="Judson"/>
              </a:rPr>
              <a:t>i</a:t>
            </a:r>
            <a:r>
              <a:rPr lang="en-IE" sz="1100" spc="-30" dirty="0">
                <a:solidFill>
                  <a:srgbClr val="1D2C4F"/>
                </a:solidFill>
                <a:latin typeface="Urbane Medium" pitchFamily="2" charset="77"/>
                <a:cs typeface="Judson"/>
              </a:rPr>
              <a:t>d</a:t>
            </a:r>
            <a:r>
              <a:rPr lang="en-IE" sz="1100" spc="-35" dirty="0">
                <a:solidFill>
                  <a:srgbClr val="1D2C4F"/>
                </a:solidFill>
                <a:latin typeface="Urbane Medium" pitchFamily="2" charset="77"/>
                <a:cs typeface="Judson"/>
              </a:rPr>
              <a:t>u</a:t>
            </a:r>
            <a:r>
              <a:rPr lang="en-IE" sz="1100" spc="-20" dirty="0">
                <a:solidFill>
                  <a:srgbClr val="1D2C4F"/>
                </a:solidFill>
                <a:latin typeface="Urbane Medium" pitchFamily="2" charset="77"/>
                <a:cs typeface="Judson"/>
              </a:rPr>
              <a:t>a</a:t>
            </a:r>
            <a:r>
              <a:rPr lang="en-IE" sz="1100" dirty="0">
                <a:solidFill>
                  <a:srgbClr val="1D2C4F"/>
                </a:solidFill>
                <a:latin typeface="Urbane Medium" pitchFamily="2" charset="77"/>
                <a:cs typeface="Judson"/>
              </a:rPr>
              <a:t>l</a:t>
            </a:r>
            <a:r>
              <a:rPr lang="en-IE" sz="1100" spc="-25" dirty="0">
                <a:solidFill>
                  <a:srgbClr val="1D2C4F"/>
                </a:solidFill>
                <a:latin typeface="Urbane Medium" pitchFamily="2" charset="77"/>
                <a:cs typeface="Judson"/>
              </a:rPr>
              <a:t> </a:t>
            </a:r>
            <a:r>
              <a:rPr lang="en-IE" sz="1100" spc="-30" dirty="0">
                <a:solidFill>
                  <a:srgbClr val="1D2C4F"/>
                </a:solidFill>
                <a:latin typeface="Urbane Medium" pitchFamily="2" charset="77"/>
                <a:cs typeface="Judson"/>
              </a:rPr>
              <a:t>p</a:t>
            </a:r>
            <a:r>
              <a:rPr lang="en-IE" sz="1100" spc="-35" dirty="0">
                <a:solidFill>
                  <a:srgbClr val="1D2C4F"/>
                </a:solidFill>
                <a:latin typeface="Urbane Medium" pitchFamily="2" charset="77"/>
                <a:cs typeface="Judson"/>
              </a:rPr>
              <a:t>e</a:t>
            </a:r>
            <a:r>
              <a:rPr lang="en-IE" sz="1100" spc="-25" dirty="0">
                <a:solidFill>
                  <a:srgbClr val="1D2C4F"/>
                </a:solidFill>
                <a:latin typeface="Urbane Medium" pitchFamily="2" charset="77"/>
                <a:cs typeface="Judson"/>
              </a:rPr>
              <a:t>r</a:t>
            </a:r>
            <a:r>
              <a:rPr lang="en-IE" sz="1100" spc="-15" dirty="0">
                <a:solidFill>
                  <a:srgbClr val="1D2C4F"/>
                </a:solidFill>
                <a:latin typeface="Urbane Medium" pitchFamily="2" charset="77"/>
                <a:cs typeface="Judson"/>
              </a:rPr>
              <a:t>f</a:t>
            </a:r>
            <a:r>
              <a:rPr lang="en-IE" sz="1100" spc="-25" dirty="0">
                <a:solidFill>
                  <a:srgbClr val="1D2C4F"/>
                </a:solidFill>
                <a:latin typeface="Urbane Medium" pitchFamily="2" charset="77"/>
                <a:cs typeface="Judson"/>
              </a:rPr>
              <a:t>or</a:t>
            </a:r>
            <a:r>
              <a:rPr lang="en-IE" sz="1100" spc="-45" dirty="0">
                <a:solidFill>
                  <a:srgbClr val="1D2C4F"/>
                </a:solidFill>
                <a:latin typeface="Urbane Medium" pitchFamily="2" charset="77"/>
                <a:cs typeface="Judson"/>
              </a:rPr>
              <a:t>m</a:t>
            </a:r>
            <a:r>
              <a:rPr lang="en-IE" sz="1100" spc="-10" dirty="0">
                <a:solidFill>
                  <a:srgbClr val="1D2C4F"/>
                </a:solidFill>
                <a:latin typeface="Urbane Medium" pitchFamily="2" charset="77"/>
                <a:cs typeface="Judson"/>
              </a:rPr>
              <a:t>i</a:t>
            </a:r>
            <a:r>
              <a:rPr lang="en-IE" sz="1100" spc="-30" dirty="0">
                <a:solidFill>
                  <a:srgbClr val="1D2C4F"/>
                </a:solidFill>
                <a:latin typeface="Urbane Medium" pitchFamily="2" charset="77"/>
                <a:cs typeface="Judson"/>
              </a:rPr>
              <a:t>n</a:t>
            </a:r>
            <a:r>
              <a:rPr lang="en-IE" sz="1100" dirty="0">
                <a:solidFill>
                  <a:srgbClr val="1D2C4F"/>
                </a:solidFill>
                <a:latin typeface="Urbane Medium" pitchFamily="2" charset="77"/>
                <a:cs typeface="Judson"/>
              </a:rPr>
              <a:t>g</a:t>
            </a:r>
            <a:r>
              <a:rPr lang="en-IE" sz="1100" spc="-4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a:t>
            </a:r>
            <a:r>
              <a:rPr lang="en-IE" sz="1100" spc="-35" dirty="0">
                <a:solidFill>
                  <a:srgbClr val="1D2C4F"/>
                </a:solidFill>
                <a:latin typeface="Urbane Medium" pitchFamily="2" charset="77"/>
                <a:cs typeface="Judson"/>
              </a:rPr>
              <a:t> </a:t>
            </a:r>
            <a:r>
              <a:rPr lang="en-IE" sz="1100" spc="-30" dirty="0">
                <a:solidFill>
                  <a:srgbClr val="1D2C4F"/>
                </a:solidFill>
                <a:latin typeface="Urbane Medium" pitchFamily="2" charset="77"/>
                <a:cs typeface="Judson"/>
              </a:rPr>
              <a:t>p</a:t>
            </a:r>
            <a:r>
              <a:rPr lang="en-IE" sz="1100" spc="-25" dirty="0">
                <a:solidFill>
                  <a:srgbClr val="1D2C4F"/>
                </a:solidFill>
                <a:latin typeface="Urbane Medium" pitchFamily="2" charset="77"/>
                <a:cs typeface="Judson"/>
              </a:rPr>
              <a:t>r</a:t>
            </a:r>
            <a:r>
              <a:rPr lang="en-IE" sz="1100" spc="-35" dirty="0">
                <a:solidFill>
                  <a:srgbClr val="1D2C4F"/>
                </a:solidFill>
                <a:latin typeface="Urbane Medium" pitchFamily="2" charset="77"/>
                <a:cs typeface="Judson"/>
              </a:rPr>
              <a:t>e</a:t>
            </a:r>
            <a:r>
              <a:rPr lang="en-IE" sz="1100" spc="-25" dirty="0">
                <a:solidFill>
                  <a:srgbClr val="1D2C4F"/>
                </a:solidFill>
                <a:latin typeface="Urbane Medium" pitchFamily="2" charset="77"/>
                <a:cs typeface="Judson"/>
              </a:rPr>
              <a:t>s</a:t>
            </a:r>
            <a:r>
              <a:rPr lang="en-IE" sz="1100" spc="-30" dirty="0">
                <a:solidFill>
                  <a:srgbClr val="1D2C4F"/>
                </a:solidFill>
                <a:latin typeface="Urbane Medium" pitchFamily="2" charset="77"/>
                <a:cs typeface="Judson"/>
              </a:rPr>
              <a:t>c</a:t>
            </a:r>
            <a:r>
              <a:rPr lang="en-IE" sz="1100" spc="-25" dirty="0">
                <a:solidFill>
                  <a:srgbClr val="1D2C4F"/>
                </a:solidFill>
                <a:latin typeface="Urbane Medium" pitchFamily="2" charset="77"/>
                <a:cs typeface="Judson"/>
              </a:rPr>
              <a:t>r</a:t>
            </a:r>
            <a:r>
              <a:rPr lang="en-IE" sz="1100" spc="-10" dirty="0">
                <a:solidFill>
                  <a:srgbClr val="1D2C4F"/>
                </a:solidFill>
                <a:latin typeface="Urbane Medium" pitchFamily="2" charset="77"/>
                <a:cs typeface="Judson"/>
              </a:rPr>
              <a:t>i</a:t>
            </a:r>
            <a:r>
              <a:rPr lang="en-IE" sz="1100" spc="-30" dirty="0">
                <a:solidFill>
                  <a:srgbClr val="1D2C4F"/>
                </a:solidFill>
                <a:latin typeface="Urbane Medium" pitchFamily="2" charset="77"/>
                <a:cs typeface="Judson"/>
              </a:rPr>
              <a:t>b</a:t>
            </a:r>
            <a:r>
              <a:rPr lang="en-IE" sz="1100" spc="-35" dirty="0">
                <a:solidFill>
                  <a:srgbClr val="1D2C4F"/>
                </a:solidFill>
                <a:latin typeface="Urbane Medium" pitchFamily="2" charset="77"/>
                <a:cs typeface="Judson"/>
              </a:rPr>
              <a:t>e</a:t>
            </a:r>
            <a:r>
              <a:rPr lang="en-IE" sz="1100" dirty="0">
                <a:solidFill>
                  <a:srgbClr val="1D2C4F"/>
                </a:solidFill>
                <a:latin typeface="Urbane Medium" pitchFamily="2" charset="77"/>
                <a:cs typeface="Judson"/>
              </a:rPr>
              <a:t>d</a:t>
            </a:r>
            <a:r>
              <a:rPr lang="en-IE" sz="1100" spc="-45" dirty="0">
                <a:solidFill>
                  <a:srgbClr val="1D2C4F"/>
                </a:solidFill>
                <a:latin typeface="Urbane Medium" pitchFamily="2" charset="77"/>
                <a:cs typeface="Judson"/>
              </a:rPr>
              <a:t> </a:t>
            </a:r>
            <a:r>
              <a:rPr lang="en-IE" sz="1100" spc="-15" dirty="0">
                <a:solidFill>
                  <a:srgbClr val="1D2C4F"/>
                </a:solidFill>
                <a:latin typeface="Urbane Medium" pitchFamily="2" charset="77"/>
                <a:cs typeface="Judson"/>
              </a:rPr>
              <a:t>f</a:t>
            </a:r>
            <a:r>
              <a:rPr lang="en-IE" sz="1100" spc="-35" dirty="0">
                <a:solidFill>
                  <a:srgbClr val="1D2C4F"/>
                </a:solidFill>
                <a:latin typeface="Urbane Medium" pitchFamily="2" charset="77"/>
                <a:cs typeface="Judson"/>
              </a:rPr>
              <a:t>u</a:t>
            </a:r>
            <a:r>
              <a:rPr lang="en-IE" sz="1100" spc="-30" dirty="0">
                <a:solidFill>
                  <a:srgbClr val="1D2C4F"/>
                </a:solidFill>
                <a:latin typeface="Urbane Medium" pitchFamily="2" charset="77"/>
                <a:cs typeface="Judson"/>
              </a:rPr>
              <a:t>nc</a:t>
            </a:r>
            <a:r>
              <a:rPr lang="en-IE" sz="1100" spc="-20" dirty="0">
                <a:solidFill>
                  <a:srgbClr val="1D2C4F"/>
                </a:solidFill>
                <a:latin typeface="Urbane Medium" pitchFamily="2" charset="77"/>
                <a:cs typeface="Judson"/>
              </a:rPr>
              <a:t>t</a:t>
            </a:r>
            <a:r>
              <a:rPr lang="en-IE" sz="1100" spc="-10" dirty="0">
                <a:solidFill>
                  <a:srgbClr val="1D2C4F"/>
                </a:solidFill>
                <a:latin typeface="Urbane Medium" pitchFamily="2" charset="77"/>
                <a:cs typeface="Judson"/>
              </a:rPr>
              <a:t>i</a:t>
            </a:r>
            <a:r>
              <a:rPr lang="en-IE" sz="1100" spc="-25" dirty="0">
                <a:solidFill>
                  <a:srgbClr val="1D2C4F"/>
                </a:solidFill>
                <a:latin typeface="Urbane Medium" pitchFamily="2" charset="77"/>
                <a:cs typeface="Judson"/>
              </a:rPr>
              <a:t>o</a:t>
            </a:r>
            <a:r>
              <a:rPr lang="en-IE" sz="1100" spc="-30" dirty="0">
                <a:solidFill>
                  <a:srgbClr val="1D2C4F"/>
                </a:solidFill>
                <a:latin typeface="Urbane Medium" pitchFamily="2" charset="77"/>
                <a:cs typeface="Judson"/>
              </a:rPr>
              <a:t>n</a:t>
            </a:r>
            <a:r>
              <a:rPr lang="en-IE" sz="1100" spc="-15" dirty="0">
                <a:solidFill>
                  <a:srgbClr val="1D2C4F"/>
                </a:solidFill>
                <a:latin typeface="Urbane Medium" pitchFamily="2" charset="77"/>
                <a:cs typeface="Judson"/>
              </a:rPr>
              <a:t>”</a:t>
            </a:r>
            <a:r>
              <a:rPr lang="en-IE" sz="1100" dirty="0">
                <a:solidFill>
                  <a:srgbClr val="1D2C4F"/>
                </a:solidFill>
                <a:latin typeface="Urbane Medium" pitchFamily="2" charset="77"/>
                <a:cs typeface="Judson"/>
              </a:rPr>
              <a:t>.</a:t>
            </a:r>
            <a:endParaRPr lang="en-IE" sz="1100" dirty="0">
              <a:latin typeface="Urbane Medium" pitchFamily="2" charset="77"/>
              <a:cs typeface="Judson"/>
            </a:endParaRPr>
          </a:p>
          <a:p>
            <a:pPr marL="285750" indent="-285750">
              <a:lnSpc>
                <a:spcPct val="100000"/>
              </a:lnSpc>
              <a:spcBef>
                <a:spcPts val="40"/>
              </a:spcBef>
              <a:buClr>
                <a:srgbClr val="E87825"/>
              </a:buClr>
              <a:buFont typeface="Wingdings" pitchFamily="2" charset="2"/>
              <a:buChar char="§"/>
            </a:pPr>
            <a:endParaRPr lang="en-IE" sz="1500" dirty="0">
              <a:latin typeface="Urbane Medium" pitchFamily="2" charset="77"/>
              <a:cs typeface="Judson"/>
            </a:endParaRPr>
          </a:p>
          <a:p>
            <a:pPr marL="264795" marR="83820" indent="-252729">
              <a:lnSpc>
                <a:spcPct val="131800"/>
              </a:lnSpc>
              <a:buClr>
                <a:srgbClr val="E87825"/>
              </a:buClr>
              <a:buFont typeface="Wingdings" pitchFamily="2" charset="2"/>
              <a:buChar char="§"/>
              <a:tabLst>
                <a:tab pos="264795" algn="l"/>
                <a:tab pos="265430" algn="l"/>
              </a:tabLst>
            </a:pPr>
            <a:r>
              <a:rPr lang="en-IE" sz="1100" dirty="0">
                <a:solidFill>
                  <a:srgbClr val="1D2C4F"/>
                </a:solidFill>
                <a:latin typeface="Urbane Medium" pitchFamily="2" charset="77"/>
                <a:cs typeface="Judson"/>
              </a:rPr>
              <a:t>A </a:t>
            </a:r>
            <a:r>
              <a:rPr lang="en-IE" sz="1100" spc="-30" dirty="0">
                <a:solidFill>
                  <a:srgbClr val="1D2C4F"/>
                </a:solidFill>
                <a:latin typeface="Urbane Medium" pitchFamily="2" charset="77"/>
                <a:cs typeface="Judson"/>
              </a:rPr>
              <a:t>requirement </a:t>
            </a:r>
            <a:r>
              <a:rPr lang="en-IE" sz="1100" spc="-15" dirty="0">
                <a:solidFill>
                  <a:srgbClr val="1D2C4F"/>
                </a:solidFill>
                <a:latin typeface="Urbane Medium" pitchFamily="2" charset="77"/>
                <a:cs typeface="Judson"/>
              </a:rPr>
              <a:t>for </a:t>
            </a:r>
            <a:r>
              <a:rPr lang="en-IE" sz="1100" spc="-20" dirty="0">
                <a:solidFill>
                  <a:srgbClr val="1D2C4F"/>
                </a:solidFill>
                <a:latin typeface="Urbane Medium" pitchFamily="2" charset="77"/>
                <a:cs typeface="Judson"/>
              </a:rPr>
              <a:t>FIU Ireland </a:t>
            </a:r>
            <a:r>
              <a:rPr lang="en-IE" sz="1100" spc="-10" dirty="0">
                <a:solidFill>
                  <a:srgbClr val="1D2C4F"/>
                </a:solidFill>
                <a:latin typeface="Urbane Medium" pitchFamily="2" charset="77"/>
                <a:cs typeface="Judson"/>
              </a:rPr>
              <a:t>to </a:t>
            </a:r>
            <a:r>
              <a:rPr lang="en-IE" sz="1100" spc="-20" dirty="0">
                <a:solidFill>
                  <a:srgbClr val="1D2C4F"/>
                </a:solidFill>
                <a:latin typeface="Urbane Medium" pitchFamily="2" charset="77"/>
                <a:cs typeface="Judson"/>
              </a:rPr>
              <a:t>provide timely </a:t>
            </a:r>
            <a:r>
              <a:rPr lang="en-IE" sz="1100" spc="-25" dirty="0">
                <a:solidFill>
                  <a:srgbClr val="1D2C4F"/>
                </a:solidFill>
                <a:latin typeface="Urbane Medium" pitchFamily="2" charset="77"/>
                <a:cs typeface="Judson"/>
              </a:rPr>
              <a:t>feedback </a:t>
            </a:r>
            <a:r>
              <a:rPr lang="en-IE" sz="1100" spc="-20"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(where</a:t>
            </a:r>
            <a:r>
              <a:rPr lang="en-IE" sz="1100" spc="-45"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practicable)</a:t>
            </a:r>
            <a:r>
              <a:rPr lang="en-IE" sz="1100" spc="-30" dirty="0">
                <a:solidFill>
                  <a:srgbClr val="1D2C4F"/>
                </a:solidFill>
                <a:latin typeface="Urbane Medium" pitchFamily="2" charset="77"/>
                <a:cs typeface="Judson"/>
              </a:rPr>
              <a:t> </a:t>
            </a:r>
            <a:r>
              <a:rPr lang="en-IE" sz="1100" spc="-10" dirty="0">
                <a:solidFill>
                  <a:srgbClr val="1D2C4F"/>
                </a:solidFill>
                <a:latin typeface="Urbane Medium" pitchFamily="2" charset="77"/>
                <a:cs typeface="Judson"/>
              </a:rPr>
              <a:t>to</a:t>
            </a:r>
            <a:r>
              <a:rPr lang="en-IE" sz="1100" spc="-3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a:t>
            </a:r>
            <a:r>
              <a:rPr lang="en-IE" sz="1100" spc="-30"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designated</a:t>
            </a:r>
            <a:r>
              <a:rPr lang="en-IE" sz="1100" spc="-40"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person</a:t>
            </a:r>
            <a:r>
              <a:rPr lang="en-IE" sz="1100" spc="-40"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who</a:t>
            </a:r>
            <a:r>
              <a:rPr lang="en-IE" sz="1100" spc="-35"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has</a:t>
            </a:r>
            <a:r>
              <a:rPr lang="en-IE" sz="1100" spc="-30"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made</a:t>
            </a:r>
            <a:r>
              <a:rPr lang="en-IE" sz="1100" spc="-4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 </a:t>
            </a:r>
            <a:r>
              <a:rPr lang="en-IE" sz="1100" spc="-245"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suspicious</a:t>
            </a:r>
            <a:r>
              <a:rPr lang="en-IE" sz="1100" spc="-35" dirty="0">
                <a:solidFill>
                  <a:srgbClr val="1D2C4F"/>
                </a:solidFill>
                <a:latin typeface="Urbane Medium" pitchFamily="2" charset="77"/>
                <a:cs typeface="Judson"/>
              </a:rPr>
              <a:t> </a:t>
            </a:r>
            <a:r>
              <a:rPr lang="en-IE" sz="1100" spc="-15" dirty="0">
                <a:solidFill>
                  <a:srgbClr val="1D2C4F"/>
                </a:solidFill>
                <a:latin typeface="Urbane Medium" pitchFamily="2" charset="77"/>
                <a:cs typeface="Judson"/>
              </a:rPr>
              <a:t>activity</a:t>
            </a:r>
            <a:r>
              <a:rPr lang="en-IE" sz="1100" spc="-35"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report</a:t>
            </a:r>
            <a:r>
              <a:rPr lang="en-IE" sz="1100" spc="-30" dirty="0">
                <a:solidFill>
                  <a:srgbClr val="1D2C4F"/>
                </a:solidFill>
                <a:latin typeface="Urbane Medium" pitchFamily="2" charset="77"/>
                <a:cs typeface="Judson"/>
              </a:rPr>
              <a:t> under</a:t>
            </a:r>
            <a:r>
              <a:rPr lang="en-IE" sz="1100" spc="-40" dirty="0">
                <a:solidFill>
                  <a:srgbClr val="1D2C4F"/>
                </a:solidFill>
                <a:latin typeface="Urbane Medium" pitchFamily="2" charset="77"/>
                <a:cs typeface="Judson"/>
              </a:rPr>
              <a:t> </a:t>
            </a:r>
            <a:r>
              <a:rPr lang="en-IE" sz="1100" spc="-15" dirty="0">
                <a:solidFill>
                  <a:srgbClr val="1D2C4F"/>
                </a:solidFill>
                <a:latin typeface="Urbane Medium" pitchFamily="2" charset="77"/>
                <a:cs typeface="Judson"/>
              </a:rPr>
              <a:t>s.</a:t>
            </a:r>
            <a:r>
              <a:rPr lang="en-IE" sz="1100" spc="-35" dirty="0">
                <a:solidFill>
                  <a:srgbClr val="1D2C4F"/>
                </a:solidFill>
                <a:latin typeface="Urbane Medium" pitchFamily="2" charset="77"/>
                <a:cs typeface="Judson"/>
              </a:rPr>
              <a:t> </a:t>
            </a:r>
            <a:r>
              <a:rPr lang="en-IE" sz="1100" spc="-15" dirty="0">
                <a:solidFill>
                  <a:srgbClr val="1D2C4F"/>
                </a:solidFill>
                <a:latin typeface="Urbane Medium" pitchFamily="2" charset="77"/>
                <a:cs typeface="Judson"/>
              </a:rPr>
              <a:t>42</a:t>
            </a:r>
            <a:r>
              <a:rPr lang="en-IE" sz="1100" spc="-45" dirty="0">
                <a:solidFill>
                  <a:srgbClr val="1D2C4F"/>
                </a:solidFill>
                <a:latin typeface="Urbane Medium" pitchFamily="2" charset="77"/>
                <a:cs typeface="Judson"/>
              </a:rPr>
              <a:t> </a:t>
            </a:r>
            <a:r>
              <a:rPr lang="en-IE" sz="1100" spc="-15" dirty="0">
                <a:solidFill>
                  <a:srgbClr val="1D2C4F"/>
                </a:solidFill>
                <a:latin typeface="Urbane Medium" pitchFamily="2" charset="77"/>
                <a:cs typeface="Judson"/>
              </a:rPr>
              <a:t>of</a:t>
            </a:r>
            <a:r>
              <a:rPr lang="en-IE" sz="1100" spc="-25"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the</a:t>
            </a:r>
            <a:r>
              <a:rPr lang="en-IE" sz="1100" spc="-45"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Act.</a:t>
            </a:r>
            <a:endParaRPr lang="en-IE"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lang="en-IE" sz="1500" dirty="0">
              <a:latin typeface="Urbane Medium" pitchFamily="2" charset="77"/>
              <a:cs typeface="Judson"/>
            </a:endParaRPr>
          </a:p>
          <a:p>
            <a:pPr marL="264795" marR="60325" indent="-252729">
              <a:lnSpc>
                <a:spcPct val="133900"/>
              </a:lnSpc>
              <a:buClr>
                <a:srgbClr val="E87825"/>
              </a:buClr>
              <a:buFont typeface="Wingdings" pitchFamily="2" charset="2"/>
              <a:buChar char="§"/>
              <a:tabLst>
                <a:tab pos="264795" algn="l"/>
                <a:tab pos="265430" algn="l"/>
              </a:tabLst>
            </a:pPr>
            <a:r>
              <a:rPr lang="en-IE" sz="1100" spc="-30" dirty="0">
                <a:solidFill>
                  <a:srgbClr val="1D2C4F"/>
                </a:solidFill>
                <a:latin typeface="Urbane Medium" pitchFamily="2" charset="77"/>
                <a:cs typeface="Judson"/>
              </a:rPr>
              <a:t>Amendment </a:t>
            </a:r>
            <a:r>
              <a:rPr lang="en-IE" sz="1100" spc="-15" dirty="0">
                <a:solidFill>
                  <a:srgbClr val="1D2C4F"/>
                </a:solidFill>
                <a:latin typeface="Urbane Medium" pitchFamily="2" charset="77"/>
                <a:cs typeface="Judson"/>
              </a:rPr>
              <a:t>of </a:t>
            </a:r>
            <a:r>
              <a:rPr lang="en-IE" sz="1100" spc="-30" dirty="0">
                <a:solidFill>
                  <a:srgbClr val="1D2C4F"/>
                </a:solidFill>
                <a:latin typeface="Urbane Medium" pitchFamily="2" charset="77"/>
                <a:cs typeface="Judson"/>
              </a:rPr>
              <a:t>defences </a:t>
            </a:r>
            <a:r>
              <a:rPr lang="en-IE" sz="1100" spc="-15" dirty="0">
                <a:solidFill>
                  <a:srgbClr val="1D2C4F"/>
                </a:solidFill>
                <a:latin typeface="Urbane Medium" pitchFamily="2" charset="77"/>
                <a:cs typeface="Judson"/>
              </a:rPr>
              <a:t>for </a:t>
            </a:r>
            <a:r>
              <a:rPr lang="en-IE" sz="1100" spc="-10" dirty="0">
                <a:solidFill>
                  <a:srgbClr val="1D2C4F"/>
                </a:solidFill>
                <a:latin typeface="Urbane Medium" pitchFamily="2" charset="77"/>
                <a:cs typeface="Judson"/>
              </a:rPr>
              <a:t>an </a:t>
            </a:r>
            <a:r>
              <a:rPr lang="en-IE" sz="1100" spc="-20" dirty="0">
                <a:solidFill>
                  <a:srgbClr val="1D2C4F"/>
                </a:solidFill>
                <a:latin typeface="Urbane Medium" pitchFamily="2" charset="77"/>
                <a:cs typeface="Judson"/>
              </a:rPr>
              <a:t>individual </a:t>
            </a:r>
            <a:r>
              <a:rPr lang="en-IE" sz="1100" spc="-5" dirty="0">
                <a:solidFill>
                  <a:srgbClr val="1D2C4F"/>
                </a:solidFill>
                <a:latin typeface="Urbane Medium" pitchFamily="2" charset="77"/>
                <a:cs typeface="Judson"/>
              </a:rPr>
              <a:t>in </a:t>
            </a:r>
            <a:r>
              <a:rPr lang="en-IE" sz="1100" spc="-25" dirty="0">
                <a:solidFill>
                  <a:srgbClr val="1D2C4F"/>
                </a:solidFill>
                <a:latin typeface="Urbane Medium" pitchFamily="2" charset="77"/>
                <a:cs typeface="Judson"/>
              </a:rPr>
              <a:t>respect </a:t>
            </a:r>
            <a:r>
              <a:rPr lang="en-IE" sz="1100" spc="-15" dirty="0">
                <a:solidFill>
                  <a:srgbClr val="1D2C4F"/>
                </a:solidFill>
                <a:latin typeface="Urbane Medium" pitchFamily="2" charset="77"/>
                <a:cs typeface="Judson"/>
              </a:rPr>
              <a:t>of </a:t>
            </a:r>
            <a:r>
              <a:rPr lang="en-IE" sz="1100" spc="-10"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tipping </a:t>
            </a:r>
            <a:r>
              <a:rPr lang="en-IE" sz="1100" spc="-15" dirty="0">
                <a:solidFill>
                  <a:srgbClr val="1D2C4F"/>
                </a:solidFill>
                <a:latin typeface="Urbane Medium" pitchFamily="2" charset="77"/>
                <a:cs typeface="Judson"/>
              </a:rPr>
              <a:t>off </a:t>
            </a:r>
            <a:r>
              <a:rPr lang="en-IE" sz="1100" spc="-25" dirty="0">
                <a:solidFill>
                  <a:srgbClr val="1D2C4F"/>
                </a:solidFill>
                <a:latin typeface="Urbane Medium" pitchFamily="2" charset="77"/>
                <a:cs typeface="Judson"/>
              </a:rPr>
              <a:t>proceedings </a:t>
            </a:r>
            <a:r>
              <a:rPr lang="en-IE" sz="1100" spc="-10" dirty="0">
                <a:solidFill>
                  <a:srgbClr val="1D2C4F"/>
                </a:solidFill>
                <a:latin typeface="Urbane Medium" pitchFamily="2" charset="77"/>
                <a:cs typeface="Judson"/>
              </a:rPr>
              <a:t>to </a:t>
            </a:r>
            <a:r>
              <a:rPr lang="en-IE" sz="1100" spc="-20" dirty="0">
                <a:solidFill>
                  <a:srgbClr val="1D2C4F"/>
                </a:solidFill>
                <a:latin typeface="Urbane Medium" pitchFamily="2" charset="77"/>
                <a:cs typeface="Judson"/>
              </a:rPr>
              <a:t>include </a:t>
            </a:r>
            <a:r>
              <a:rPr lang="en-IE" sz="1100" spc="-25" dirty="0">
                <a:solidFill>
                  <a:srgbClr val="1D2C4F"/>
                </a:solidFill>
                <a:latin typeface="Urbane Medium" pitchFamily="2" charset="77"/>
                <a:cs typeface="Judson"/>
              </a:rPr>
              <a:t>disclosures made </a:t>
            </a:r>
            <a:r>
              <a:rPr lang="en-IE" sz="1100" spc="-20" dirty="0">
                <a:solidFill>
                  <a:srgbClr val="1D2C4F"/>
                </a:solidFill>
                <a:latin typeface="Urbane Medium" pitchFamily="2" charset="77"/>
                <a:cs typeface="Judson"/>
              </a:rPr>
              <a:t> </a:t>
            </a:r>
            <a:r>
              <a:rPr lang="en-IE" sz="1100" spc="-30" dirty="0">
                <a:solidFill>
                  <a:srgbClr val="1D2C4F"/>
                </a:solidFill>
                <a:latin typeface="Urbane Medium" pitchFamily="2" charset="77"/>
                <a:cs typeface="Judson"/>
              </a:rPr>
              <a:t>between </a:t>
            </a:r>
            <a:r>
              <a:rPr lang="en-IE" sz="1100" spc="-25" dirty="0">
                <a:solidFill>
                  <a:srgbClr val="1D2C4F"/>
                </a:solidFill>
                <a:latin typeface="Urbane Medium" pitchFamily="2" charset="77"/>
                <a:cs typeface="Judson"/>
              </a:rPr>
              <a:t>credit/financial </a:t>
            </a:r>
            <a:r>
              <a:rPr lang="en-IE" sz="1100" spc="-20" dirty="0">
                <a:solidFill>
                  <a:srgbClr val="1D2C4F"/>
                </a:solidFill>
                <a:latin typeface="Urbane Medium" pitchFamily="2" charset="77"/>
                <a:cs typeface="Judson"/>
              </a:rPr>
              <a:t>institutions </a:t>
            </a:r>
            <a:r>
              <a:rPr lang="en-IE" sz="1100" spc="-25" dirty="0">
                <a:solidFill>
                  <a:srgbClr val="1D2C4F"/>
                </a:solidFill>
                <a:latin typeface="Urbane Medium" pitchFamily="2" charset="77"/>
                <a:cs typeface="Judson"/>
              </a:rPr>
              <a:t>belonging </a:t>
            </a:r>
            <a:r>
              <a:rPr lang="en-IE" sz="1100" spc="-10" dirty="0">
                <a:solidFill>
                  <a:srgbClr val="1D2C4F"/>
                </a:solidFill>
                <a:latin typeface="Urbane Medium" pitchFamily="2" charset="77"/>
                <a:cs typeface="Judson"/>
              </a:rPr>
              <a:t>to </a:t>
            </a:r>
            <a:r>
              <a:rPr lang="en-IE" sz="1100" spc="-20" dirty="0">
                <a:solidFill>
                  <a:srgbClr val="1D2C4F"/>
                </a:solidFill>
                <a:latin typeface="Urbane Medium" pitchFamily="2" charset="77"/>
                <a:cs typeface="Judson"/>
              </a:rPr>
              <a:t>the </a:t>
            </a:r>
            <a:r>
              <a:rPr lang="en-IE" sz="1100" spc="-25" dirty="0">
                <a:solidFill>
                  <a:srgbClr val="1D2C4F"/>
                </a:solidFill>
                <a:latin typeface="Urbane Medium" pitchFamily="2" charset="77"/>
                <a:cs typeface="Judson"/>
              </a:rPr>
              <a:t>same </a:t>
            </a:r>
            <a:r>
              <a:rPr lang="en-IE" sz="1100" spc="-250"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group.</a:t>
            </a:r>
            <a:endParaRPr lang="en-IE" sz="1100" dirty="0">
              <a:latin typeface="Urbane Medium" pitchFamily="2" charset="77"/>
              <a:cs typeface="Judson"/>
            </a:endParaRPr>
          </a:p>
          <a:p>
            <a:pPr marL="285750" indent="-285750">
              <a:lnSpc>
                <a:spcPct val="100000"/>
              </a:lnSpc>
              <a:spcBef>
                <a:spcPts val="45"/>
              </a:spcBef>
              <a:buClr>
                <a:srgbClr val="E87825"/>
              </a:buClr>
              <a:buFont typeface="Wingdings" pitchFamily="2" charset="2"/>
              <a:buChar char="§"/>
            </a:pPr>
            <a:endParaRPr lang="en-IE" sz="1500" dirty="0">
              <a:latin typeface="Urbane Medium" pitchFamily="2" charset="77"/>
              <a:cs typeface="Judson"/>
            </a:endParaRPr>
          </a:p>
          <a:p>
            <a:pPr marL="264795" marR="5080" indent="-252729">
              <a:lnSpc>
                <a:spcPct val="131500"/>
              </a:lnSpc>
              <a:buClr>
                <a:srgbClr val="E87825"/>
              </a:buClr>
              <a:buFont typeface="Wingdings" pitchFamily="2" charset="2"/>
              <a:buChar char="§"/>
              <a:tabLst>
                <a:tab pos="264795" algn="l"/>
                <a:tab pos="265430" algn="l"/>
              </a:tabLst>
            </a:pPr>
            <a:r>
              <a:rPr lang="en-IE" sz="1100" spc="-20" dirty="0">
                <a:solidFill>
                  <a:srgbClr val="1D2C4F"/>
                </a:solidFill>
                <a:latin typeface="Urbane Medium" pitchFamily="2" charset="77"/>
                <a:cs typeface="Judson"/>
              </a:rPr>
              <a:t>Insertion</a:t>
            </a:r>
            <a:r>
              <a:rPr lang="en-IE" sz="1100" spc="-45" dirty="0">
                <a:solidFill>
                  <a:srgbClr val="1D2C4F"/>
                </a:solidFill>
                <a:latin typeface="Urbane Medium" pitchFamily="2" charset="77"/>
                <a:cs typeface="Judson"/>
              </a:rPr>
              <a:t> </a:t>
            </a:r>
            <a:r>
              <a:rPr lang="en-IE" sz="1100" spc="-15" dirty="0">
                <a:solidFill>
                  <a:srgbClr val="1D2C4F"/>
                </a:solidFill>
                <a:latin typeface="Urbane Medium" pitchFamily="2" charset="77"/>
                <a:cs typeface="Judson"/>
              </a:rPr>
              <a:t>of</a:t>
            </a:r>
            <a:r>
              <a:rPr lang="en-IE" sz="1100" spc="-3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a:t>
            </a:r>
            <a:r>
              <a:rPr lang="en-IE" sz="1100" spc="-35"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new</a:t>
            </a:r>
            <a:r>
              <a:rPr lang="en-IE" sz="1100" spc="-55"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Chapter</a:t>
            </a:r>
            <a:r>
              <a:rPr lang="en-IE" sz="1100" spc="-40" dirty="0">
                <a:solidFill>
                  <a:srgbClr val="1D2C4F"/>
                </a:solidFill>
                <a:latin typeface="Urbane Medium" pitchFamily="2" charset="77"/>
                <a:cs typeface="Judson"/>
              </a:rPr>
              <a:t> </a:t>
            </a:r>
            <a:r>
              <a:rPr lang="en-IE" sz="1100" spc="-15" dirty="0">
                <a:solidFill>
                  <a:srgbClr val="1D2C4F"/>
                </a:solidFill>
                <a:latin typeface="Urbane Medium" pitchFamily="2" charset="77"/>
                <a:cs typeface="Judson"/>
              </a:rPr>
              <a:t>9A</a:t>
            </a:r>
            <a:r>
              <a:rPr lang="en-IE" sz="1100" spc="-40" dirty="0">
                <a:solidFill>
                  <a:srgbClr val="1D2C4F"/>
                </a:solidFill>
                <a:latin typeface="Urbane Medium" pitchFamily="2" charset="77"/>
                <a:cs typeface="Judson"/>
              </a:rPr>
              <a:t> </a:t>
            </a:r>
            <a:r>
              <a:rPr lang="en-IE" sz="1100" spc="-10" dirty="0">
                <a:solidFill>
                  <a:srgbClr val="1D2C4F"/>
                </a:solidFill>
                <a:latin typeface="Urbane Medium" pitchFamily="2" charset="77"/>
                <a:cs typeface="Judson"/>
              </a:rPr>
              <a:t>to</a:t>
            </a:r>
            <a:r>
              <a:rPr lang="en-IE" sz="1100" spc="-40"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the</a:t>
            </a:r>
            <a:r>
              <a:rPr lang="en-IE" sz="1100" spc="-45"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Criminal </a:t>
            </a:r>
            <a:r>
              <a:rPr lang="en-IE" sz="1100" spc="-20" dirty="0">
                <a:solidFill>
                  <a:srgbClr val="1D2C4F"/>
                </a:solidFill>
                <a:latin typeface="Urbane Medium" pitchFamily="2" charset="77"/>
                <a:cs typeface="Judson"/>
              </a:rPr>
              <a:t>Justice</a:t>
            </a:r>
            <a:r>
              <a:rPr lang="en-IE" sz="1100" spc="-40"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(Money </a:t>
            </a:r>
            <a:r>
              <a:rPr lang="en-IE" sz="1100" spc="-250"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Laundering </a:t>
            </a:r>
            <a:r>
              <a:rPr lang="en-IE" sz="1100" spc="-20" dirty="0">
                <a:solidFill>
                  <a:srgbClr val="1D2C4F"/>
                </a:solidFill>
                <a:latin typeface="Urbane Medium" pitchFamily="2" charset="77"/>
                <a:cs typeface="Judson"/>
              </a:rPr>
              <a:t>and </a:t>
            </a:r>
            <a:r>
              <a:rPr lang="en-IE" sz="1100" spc="-25" dirty="0">
                <a:solidFill>
                  <a:srgbClr val="1D2C4F"/>
                </a:solidFill>
                <a:latin typeface="Urbane Medium" pitchFamily="2" charset="77"/>
                <a:cs typeface="Judson"/>
              </a:rPr>
              <a:t>Terrorist Financing) </a:t>
            </a:r>
            <a:r>
              <a:rPr lang="en-IE" sz="1100" spc="-20" dirty="0">
                <a:solidFill>
                  <a:srgbClr val="1D2C4F"/>
                </a:solidFill>
                <a:latin typeface="Urbane Medium" pitchFamily="2" charset="77"/>
                <a:cs typeface="Judson"/>
              </a:rPr>
              <a:t>Act </a:t>
            </a:r>
            <a:r>
              <a:rPr lang="en-IE" sz="1100" spc="-25" dirty="0">
                <a:solidFill>
                  <a:srgbClr val="1D2C4F"/>
                </a:solidFill>
                <a:latin typeface="Urbane Medium" pitchFamily="2" charset="77"/>
                <a:cs typeface="Judson"/>
              </a:rPr>
              <a:t>2010 </a:t>
            </a:r>
            <a:r>
              <a:rPr lang="en-IE" sz="1100" spc="-20" dirty="0">
                <a:solidFill>
                  <a:srgbClr val="1D2C4F"/>
                </a:solidFill>
                <a:latin typeface="Urbane Medium" pitchFamily="2" charset="77"/>
                <a:cs typeface="Judson"/>
              </a:rPr>
              <a:t>relating </a:t>
            </a:r>
            <a:r>
              <a:rPr lang="en-IE" sz="1100" spc="-10" dirty="0">
                <a:solidFill>
                  <a:srgbClr val="1D2C4F"/>
                </a:solidFill>
                <a:latin typeface="Urbane Medium" pitchFamily="2" charset="77"/>
                <a:cs typeface="Judson"/>
              </a:rPr>
              <a:t>to </a:t>
            </a:r>
            <a:r>
              <a:rPr lang="en-IE" sz="1100" spc="-5"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Virtual </a:t>
            </a:r>
            <a:r>
              <a:rPr lang="en-IE" sz="1100" spc="-25" dirty="0">
                <a:solidFill>
                  <a:srgbClr val="1D2C4F"/>
                </a:solidFill>
                <a:latin typeface="Urbane Medium" pitchFamily="2" charset="77"/>
                <a:cs typeface="Judson"/>
              </a:rPr>
              <a:t>Asset Service Providers </a:t>
            </a:r>
            <a:r>
              <a:rPr lang="en-IE" sz="1100" spc="-20" dirty="0">
                <a:solidFill>
                  <a:srgbClr val="1D2C4F"/>
                </a:solidFill>
                <a:latin typeface="Urbane Medium" pitchFamily="2" charset="77"/>
                <a:cs typeface="Judson"/>
              </a:rPr>
              <a:t>and their obligation </a:t>
            </a:r>
            <a:r>
              <a:rPr lang="en-IE" sz="1100" spc="-10" dirty="0">
                <a:solidFill>
                  <a:srgbClr val="1D2C4F"/>
                </a:solidFill>
                <a:latin typeface="Urbane Medium" pitchFamily="2" charset="77"/>
                <a:cs typeface="Judson"/>
              </a:rPr>
              <a:t>to </a:t>
            </a:r>
            <a:r>
              <a:rPr lang="en-IE" sz="1100" spc="-5"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register</a:t>
            </a:r>
            <a:r>
              <a:rPr lang="en-IE" sz="1100" spc="-45"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with</a:t>
            </a:r>
            <a:r>
              <a:rPr lang="en-IE" sz="1100" spc="-45" dirty="0">
                <a:solidFill>
                  <a:srgbClr val="1D2C4F"/>
                </a:solidFill>
                <a:latin typeface="Urbane Medium" pitchFamily="2" charset="77"/>
                <a:cs typeface="Judson"/>
              </a:rPr>
              <a:t> </a:t>
            </a:r>
            <a:r>
              <a:rPr lang="en-IE" sz="1100" spc="-20" dirty="0">
                <a:solidFill>
                  <a:srgbClr val="1D2C4F"/>
                </a:solidFill>
                <a:latin typeface="Urbane Medium" pitchFamily="2" charset="77"/>
                <a:cs typeface="Judson"/>
              </a:rPr>
              <a:t>the</a:t>
            </a:r>
            <a:r>
              <a:rPr lang="en-IE" sz="1100" spc="-45" dirty="0">
                <a:solidFill>
                  <a:srgbClr val="1D2C4F"/>
                </a:solidFill>
                <a:latin typeface="Urbane Medium" pitchFamily="2" charset="77"/>
                <a:cs typeface="Judson"/>
              </a:rPr>
              <a:t> </a:t>
            </a:r>
            <a:r>
              <a:rPr lang="en-IE" sz="1100" spc="-25" dirty="0">
                <a:solidFill>
                  <a:srgbClr val="1D2C4F"/>
                </a:solidFill>
                <a:latin typeface="Urbane Medium" pitchFamily="2" charset="77"/>
                <a:cs typeface="Judson"/>
              </a:rPr>
              <a:t>CBI.</a:t>
            </a:r>
            <a:endParaRPr lang="en-IE" sz="1100" dirty="0">
              <a:latin typeface="Urbane Medium" pitchFamily="2" charset="77"/>
              <a:cs typeface="Judso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383360" cy="391160"/>
          </a:xfrm>
          <a:prstGeom prst="rect">
            <a:avLst/>
          </a:prstGeom>
        </p:spPr>
        <p:txBody>
          <a:bodyPr vert="horz" wrap="square" lIns="0" tIns="12700" rIns="0" bIns="0" rtlCol="0">
            <a:spAutoFit/>
          </a:bodyPr>
          <a:lstStyle/>
          <a:p>
            <a:pPr marL="12700">
              <a:lnSpc>
                <a:spcPct val="100000"/>
              </a:lnSpc>
              <a:spcBef>
                <a:spcPts val="100"/>
              </a:spcBef>
            </a:pPr>
            <a:r>
              <a:rPr spc="5" dirty="0"/>
              <a:t>Regulatory</a:t>
            </a:r>
            <a:r>
              <a:rPr dirty="0"/>
              <a:t> </a:t>
            </a:r>
            <a:r>
              <a:rPr spc="-5" dirty="0"/>
              <a:t>Environment:</a:t>
            </a:r>
            <a:r>
              <a:rPr spc="5" dirty="0"/>
              <a:t> </a:t>
            </a:r>
            <a:r>
              <a:rPr dirty="0"/>
              <a:t>Current Legislation</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14</a:t>
            </a:fld>
            <a:endParaRPr dirty="0"/>
          </a:p>
        </p:txBody>
      </p:sp>
      <p:sp>
        <p:nvSpPr>
          <p:cNvPr id="3" name="object 3"/>
          <p:cNvSpPr txBox="1"/>
          <p:nvPr/>
        </p:nvSpPr>
        <p:spPr>
          <a:xfrm>
            <a:off x="401600" y="1568334"/>
            <a:ext cx="3674745" cy="5520421"/>
          </a:xfrm>
          <a:prstGeom prst="rect">
            <a:avLst/>
          </a:prstGeom>
        </p:spPr>
        <p:txBody>
          <a:bodyPr vert="horz" wrap="square" lIns="0" tIns="107314" rIns="0" bIns="0" rtlCol="0">
            <a:spAutoFit/>
          </a:bodyPr>
          <a:lstStyle/>
          <a:p>
            <a:pPr marL="12700">
              <a:lnSpc>
                <a:spcPct val="100000"/>
              </a:lnSpc>
              <a:spcBef>
                <a:spcPts val="844"/>
              </a:spcBef>
            </a:pPr>
            <a:r>
              <a:rPr sz="1300" spc="-5" dirty="0">
                <a:solidFill>
                  <a:srgbClr val="1E4592"/>
                </a:solidFill>
                <a:latin typeface="Urbane Medium" pitchFamily="2" charset="77"/>
                <a:cs typeface="Judson"/>
              </a:rPr>
              <a:t>Categories</a:t>
            </a:r>
            <a:r>
              <a:rPr sz="1300" spc="-10" dirty="0">
                <a:solidFill>
                  <a:srgbClr val="1E4592"/>
                </a:solidFill>
                <a:latin typeface="Urbane Medium" pitchFamily="2" charset="77"/>
                <a:cs typeface="Judson"/>
              </a:rPr>
              <a:t> </a:t>
            </a:r>
            <a:r>
              <a:rPr sz="1300" dirty="0">
                <a:solidFill>
                  <a:srgbClr val="1E4592"/>
                </a:solidFill>
                <a:latin typeface="Urbane Medium" pitchFamily="2" charset="77"/>
                <a:cs typeface="Judson"/>
              </a:rPr>
              <a:t>of</a:t>
            </a:r>
            <a:r>
              <a:rPr sz="1300" spc="-5" dirty="0">
                <a:solidFill>
                  <a:srgbClr val="1E4592"/>
                </a:solidFill>
                <a:latin typeface="Urbane Medium" pitchFamily="2" charset="77"/>
                <a:cs typeface="Judson"/>
              </a:rPr>
              <a:t> Customer</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Due Diligence:</a:t>
            </a:r>
            <a:endParaRPr lang="en-GB" sz="1300" spc="-5" dirty="0">
              <a:solidFill>
                <a:srgbClr val="1E4592"/>
              </a:solidFill>
              <a:latin typeface="Urbane Medium" pitchFamily="2" charset="77"/>
              <a:cs typeface="Judson"/>
            </a:endParaRPr>
          </a:p>
          <a:p>
            <a:pPr marL="12700">
              <a:lnSpc>
                <a:spcPct val="100000"/>
              </a:lnSpc>
              <a:spcBef>
                <a:spcPts val="844"/>
              </a:spcBef>
            </a:pPr>
            <a:endParaRPr sz="1300" dirty="0">
              <a:solidFill>
                <a:srgbClr val="1E4592"/>
              </a:solidFill>
              <a:latin typeface="Urbane Medium" pitchFamily="2" charset="77"/>
              <a:cs typeface="Judson"/>
            </a:endParaRPr>
          </a:p>
          <a:p>
            <a:pPr marL="12700">
              <a:lnSpc>
                <a:spcPct val="100000"/>
              </a:lnSpc>
              <a:spcBef>
                <a:spcPts val="630"/>
              </a:spcBef>
            </a:pP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risk</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classification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investors</a:t>
            </a:r>
            <a:r>
              <a:rPr sz="1100" dirty="0">
                <a:solidFill>
                  <a:srgbClr val="1D2C4F"/>
                </a:solidFill>
                <a:latin typeface="Urbane Medium" pitchFamily="2" charset="77"/>
                <a:cs typeface="Judson"/>
              </a:rPr>
              <a:t> will </a:t>
            </a:r>
            <a:r>
              <a:rPr sz="1100" spc="-5" dirty="0">
                <a:solidFill>
                  <a:srgbClr val="1D2C4F"/>
                </a:solidFill>
                <a:latin typeface="Urbane Medium" pitchFamily="2" charset="77"/>
                <a:cs typeface="Judson"/>
              </a:rPr>
              <a:t>determine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CDD</a:t>
            </a:r>
            <a:endParaRPr sz="1100" dirty="0">
              <a:latin typeface="Urbane Medium" pitchFamily="2" charset="77"/>
              <a:cs typeface="Judson"/>
            </a:endParaRPr>
          </a:p>
          <a:p>
            <a:pPr marL="12700" marR="46355">
              <a:lnSpc>
                <a:spcPct val="149500"/>
              </a:lnSpc>
              <a:spcBef>
                <a:spcPts val="45"/>
              </a:spcBef>
            </a:pPr>
            <a:r>
              <a:rPr sz="1100" spc="-5" dirty="0">
                <a:solidFill>
                  <a:srgbClr val="1D2C4F"/>
                </a:solidFill>
                <a:latin typeface="Urbane Medium" pitchFamily="2" charset="77"/>
                <a:cs typeface="Judson"/>
              </a:rPr>
              <a:t>requirements: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CDD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refers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measures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used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comply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with the requirements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Act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respect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identifying </a:t>
            </a:r>
            <a:r>
              <a:rPr sz="1100" dirty="0">
                <a:solidFill>
                  <a:srgbClr val="1D2C4F"/>
                </a:solidFill>
                <a:latin typeface="Urbane Medium" pitchFamily="2" charset="77"/>
                <a:cs typeface="Judson"/>
              </a:rPr>
              <a:t>and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verifying investors and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beneficial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owners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implementation </a:t>
            </a:r>
            <a:r>
              <a:rPr sz="1100" dirty="0">
                <a:solidFill>
                  <a:srgbClr val="1D2C4F"/>
                </a:solidFill>
                <a:latin typeface="Urbane Medium" pitchFamily="2" charset="77"/>
                <a:cs typeface="Judson"/>
              </a:rPr>
              <a:t>of a risk </a:t>
            </a:r>
            <a:r>
              <a:rPr sz="1100" spc="-5" dirty="0">
                <a:solidFill>
                  <a:srgbClr val="1D2C4F"/>
                </a:solidFill>
                <a:latin typeface="Urbane Medium" pitchFamily="2" charset="77"/>
                <a:cs typeface="Judson"/>
              </a:rPr>
              <a:t>based </a:t>
            </a:r>
            <a:r>
              <a:rPr sz="1100" dirty="0">
                <a:solidFill>
                  <a:srgbClr val="1D2C4F"/>
                </a:solidFill>
                <a:latin typeface="Urbane Medium" pitchFamily="2" charset="77"/>
                <a:cs typeface="Judson"/>
              </a:rPr>
              <a:t>approach to categorise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investors.</a:t>
            </a:r>
            <a:endParaRPr sz="1100" dirty="0">
              <a:latin typeface="Urbane Medium" pitchFamily="2" charset="77"/>
              <a:cs typeface="Judson"/>
            </a:endParaRPr>
          </a:p>
          <a:p>
            <a:pPr>
              <a:lnSpc>
                <a:spcPct val="100000"/>
              </a:lnSpc>
            </a:pPr>
            <a:endParaRPr sz="1200" dirty="0">
              <a:latin typeface="Urbane Medium" pitchFamily="2" charset="77"/>
              <a:cs typeface="Judson"/>
            </a:endParaRPr>
          </a:p>
          <a:p>
            <a:pPr>
              <a:lnSpc>
                <a:spcPct val="100000"/>
              </a:lnSpc>
              <a:spcBef>
                <a:spcPts val="15"/>
              </a:spcBef>
            </a:pPr>
            <a:endParaRPr sz="950" dirty="0">
              <a:latin typeface="Urbane Medium" pitchFamily="2" charset="77"/>
              <a:cs typeface="Judson"/>
            </a:endParaRPr>
          </a:p>
          <a:p>
            <a:pPr marL="12700">
              <a:lnSpc>
                <a:spcPct val="100000"/>
              </a:lnSpc>
            </a:pPr>
            <a:r>
              <a:rPr sz="1300" spc="-5" dirty="0">
                <a:solidFill>
                  <a:srgbClr val="1E4592"/>
                </a:solidFill>
                <a:latin typeface="Urbane Medium" pitchFamily="2" charset="77"/>
                <a:cs typeface="Judson"/>
              </a:rPr>
              <a:t>Simplified</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Due</a:t>
            </a:r>
            <a:r>
              <a:rPr sz="1300" spc="-1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Diligence:</a:t>
            </a:r>
            <a:endParaRPr sz="1300" dirty="0">
              <a:solidFill>
                <a:srgbClr val="1E4592"/>
              </a:solidFill>
              <a:latin typeface="Urbane Medium" pitchFamily="2" charset="77"/>
              <a:cs typeface="Judson"/>
            </a:endParaRPr>
          </a:p>
          <a:p>
            <a:pPr>
              <a:lnSpc>
                <a:spcPct val="100000"/>
              </a:lnSpc>
              <a:spcBef>
                <a:spcPts val="35"/>
              </a:spcBef>
            </a:pPr>
            <a:endParaRPr sz="1400" dirty="0">
              <a:latin typeface="Urbane Medium" pitchFamily="2" charset="77"/>
              <a:cs typeface="Judson"/>
            </a:endParaRPr>
          </a:p>
          <a:p>
            <a:pPr marL="264795" marR="48895" indent="-252095">
              <a:lnSpc>
                <a:spcPct val="1509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 Act </a:t>
            </a:r>
            <a:r>
              <a:rPr sz="1100" dirty="0">
                <a:solidFill>
                  <a:srgbClr val="1D2C4F"/>
                </a:solidFill>
                <a:latin typeface="Urbane Medium" pitchFamily="2" charset="77"/>
                <a:cs typeface="Judson"/>
              </a:rPr>
              <a:t>allows for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application of </a:t>
            </a:r>
            <a:r>
              <a:rPr sz="1100" spc="-5" dirty="0">
                <a:solidFill>
                  <a:srgbClr val="1D2C4F"/>
                </a:solidFill>
                <a:latin typeface="Urbane Medium" pitchFamily="2" charset="77"/>
                <a:cs typeface="Judson"/>
              </a:rPr>
              <a:t>Simplified Due </a:t>
            </a:r>
            <a:r>
              <a:rPr sz="1100" dirty="0">
                <a:solidFill>
                  <a:srgbClr val="1D2C4F"/>
                </a:solidFill>
                <a:latin typeface="Urbane Medium" pitchFamily="2" charset="77"/>
                <a:cs typeface="Judson"/>
              </a:rPr>
              <a:t> Diligence </a:t>
            </a:r>
            <a:r>
              <a:rPr sz="1100" spc="-5" dirty="0">
                <a:solidFill>
                  <a:srgbClr val="1D2C4F"/>
                </a:solidFill>
                <a:latin typeface="Urbane Medium" pitchFamily="2" charset="77"/>
                <a:cs typeface="Judson"/>
              </a:rPr>
              <a:t>where </a:t>
            </a:r>
            <a:r>
              <a:rPr sz="1100" dirty="0">
                <a:solidFill>
                  <a:srgbClr val="1D2C4F"/>
                </a:solidFill>
                <a:latin typeface="Urbane Medium" pitchFamily="2" charset="77"/>
                <a:cs typeface="Judson"/>
              </a:rPr>
              <a:t>justified on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basis that </a:t>
            </a:r>
            <a:r>
              <a:rPr sz="1100" spc="-5" dirty="0">
                <a:solidFill>
                  <a:srgbClr val="1D2C4F"/>
                </a:solidFill>
                <a:latin typeface="Urbane Medium" pitchFamily="2" charset="77"/>
                <a:cs typeface="Judson"/>
              </a:rPr>
              <a:t>the business </a:t>
            </a:r>
            <a:r>
              <a:rPr sz="1100" dirty="0">
                <a:solidFill>
                  <a:srgbClr val="1D2C4F"/>
                </a:solidFill>
                <a:latin typeface="Urbane Medium" pitchFamily="2" charset="77"/>
                <a:cs typeface="Judson"/>
              </a:rPr>
              <a:t> relationship</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carries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lower degree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risk</a:t>
            </a:r>
            <a:endParaRPr sz="1100" dirty="0">
              <a:latin typeface="Urbane Medium" pitchFamily="2" charset="77"/>
              <a:cs typeface="Judson"/>
            </a:endParaRPr>
          </a:p>
          <a:p>
            <a:pPr marL="436245" marR="259079" indent="-171450">
              <a:lnSpc>
                <a:spcPct val="150900"/>
              </a:lnSpc>
              <a:spcBef>
                <a:spcPts val="25"/>
              </a:spcBef>
              <a:buClr>
                <a:srgbClr val="E87825"/>
              </a:buClr>
              <a:buFont typeface="Wingdings" pitchFamily="2" charset="2"/>
              <a:buChar char="§"/>
            </a:pPr>
            <a:r>
              <a:rPr sz="1100" spc="-5" dirty="0">
                <a:solidFill>
                  <a:srgbClr val="1D2C4F"/>
                </a:solidFill>
                <a:latin typeface="Urbane Medium" pitchFamily="2" charset="77"/>
                <a:cs typeface="Judson"/>
              </a:rPr>
              <a:t>e.g.</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regulated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financial institution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EU</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Member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State.</a:t>
            </a:r>
            <a:endParaRPr sz="1100" dirty="0">
              <a:latin typeface="Urbane Medium" pitchFamily="2" charset="77"/>
              <a:cs typeface="Judson"/>
            </a:endParaRPr>
          </a:p>
          <a:p>
            <a:pPr marL="285750" indent="-285750">
              <a:lnSpc>
                <a:spcPct val="100000"/>
              </a:lnSpc>
              <a:buClr>
                <a:srgbClr val="E87825"/>
              </a:buClr>
              <a:buFont typeface="Wingdings" pitchFamily="2" charset="2"/>
              <a:buChar char="§"/>
            </a:pPr>
            <a:endParaRPr sz="1400" dirty="0">
              <a:latin typeface="Urbane Medium" pitchFamily="2" charset="77"/>
              <a:cs typeface="Judson"/>
            </a:endParaRPr>
          </a:p>
          <a:p>
            <a:pPr marL="264795" marR="5080" indent="-252729">
              <a:lnSpc>
                <a:spcPct val="1509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basis and </a:t>
            </a:r>
            <a:r>
              <a:rPr sz="1100" spc="-5" dirty="0">
                <a:solidFill>
                  <a:srgbClr val="1D2C4F"/>
                </a:solidFill>
                <a:latin typeface="Urbane Medium" pitchFamily="2" charset="77"/>
                <a:cs typeface="Judson"/>
              </a:rPr>
              <a:t>reason </a:t>
            </a:r>
            <a:r>
              <a:rPr sz="1100" dirty="0">
                <a:solidFill>
                  <a:srgbClr val="1D2C4F"/>
                </a:solidFill>
                <a:latin typeface="Urbane Medium" pitchFamily="2" charset="77"/>
                <a:cs typeface="Judson"/>
              </a:rPr>
              <a:t>for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application of </a:t>
            </a:r>
            <a:r>
              <a:rPr sz="1100" spc="-5" dirty="0">
                <a:solidFill>
                  <a:srgbClr val="1D2C4F"/>
                </a:solidFill>
                <a:latin typeface="Urbane Medium" pitchFamily="2" charset="77"/>
                <a:cs typeface="Judson"/>
              </a:rPr>
              <a:t>Simplified Due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Diligence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must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recorded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evidenced.</a:t>
            </a:r>
            <a:endParaRPr sz="1100" dirty="0">
              <a:latin typeface="Urbane Medium" pitchFamily="2" charset="77"/>
              <a:cs typeface="Judson"/>
            </a:endParaRPr>
          </a:p>
        </p:txBody>
      </p:sp>
      <p:sp>
        <p:nvSpPr>
          <p:cNvPr id="4" name="object 4"/>
          <p:cNvSpPr txBox="1"/>
          <p:nvPr/>
        </p:nvSpPr>
        <p:spPr>
          <a:xfrm>
            <a:off x="4630839" y="1568334"/>
            <a:ext cx="3622675" cy="3491211"/>
          </a:xfrm>
          <a:prstGeom prst="rect">
            <a:avLst/>
          </a:prstGeom>
        </p:spPr>
        <p:txBody>
          <a:bodyPr vert="horz" wrap="square" lIns="0" tIns="107314" rIns="0" bIns="0" rtlCol="0">
            <a:spAutoFit/>
          </a:bodyPr>
          <a:lstStyle/>
          <a:p>
            <a:pPr marL="12700">
              <a:lnSpc>
                <a:spcPct val="100000"/>
              </a:lnSpc>
              <a:spcBef>
                <a:spcPts val="844"/>
              </a:spcBef>
            </a:pPr>
            <a:r>
              <a:rPr sz="1300" spc="-5" dirty="0">
                <a:solidFill>
                  <a:srgbClr val="1E4592"/>
                </a:solidFill>
                <a:latin typeface="Urbane Medium" pitchFamily="2" charset="77"/>
                <a:cs typeface="Judson"/>
              </a:rPr>
              <a:t>Enhanced</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Due</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Diligence:</a:t>
            </a:r>
            <a:endParaRPr lang="en-GB" sz="1300" spc="-5" dirty="0">
              <a:solidFill>
                <a:srgbClr val="1E4592"/>
              </a:solidFill>
              <a:latin typeface="Urbane Medium" pitchFamily="2" charset="77"/>
              <a:cs typeface="Judson"/>
            </a:endParaRPr>
          </a:p>
          <a:p>
            <a:pPr marL="12700">
              <a:lnSpc>
                <a:spcPct val="100000"/>
              </a:lnSpc>
              <a:spcBef>
                <a:spcPts val="844"/>
              </a:spcBef>
            </a:pPr>
            <a:endParaRPr sz="1300" dirty="0">
              <a:latin typeface="Urbane Medium" pitchFamily="2" charset="77"/>
              <a:cs typeface="Judson"/>
            </a:endParaRPr>
          </a:p>
          <a:p>
            <a:pPr marL="12700">
              <a:lnSpc>
                <a:spcPct val="100000"/>
              </a:lnSpc>
              <a:spcBef>
                <a:spcPts val="630"/>
              </a:spcBef>
            </a:pPr>
            <a:r>
              <a:rPr sz="1100" spc="-5" dirty="0">
                <a:solidFill>
                  <a:srgbClr val="1D2C4F"/>
                </a:solidFill>
                <a:latin typeface="Urbane Medium" pitchFamily="2" charset="77"/>
                <a:cs typeface="Judson"/>
              </a:rPr>
              <a:t>Instances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which </a:t>
            </a:r>
            <a:r>
              <a:rPr sz="1100" dirty="0">
                <a:solidFill>
                  <a:srgbClr val="1D2C4F"/>
                </a:solidFill>
                <a:latin typeface="Urbane Medium" pitchFamily="2" charset="77"/>
                <a:cs typeface="Judson"/>
              </a:rPr>
              <a:t>EDD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required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include </a:t>
            </a:r>
            <a:r>
              <a:rPr sz="1100" dirty="0">
                <a:solidFill>
                  <a:srgbClr val="1D2C4F"/>
                </a:solidFill>
                <a:latin typeface="Urbane Medium" pitchFamily="2" charset="77"/>
                <a:cs typeface="Judson"/>
              </a:rPr>
              <a:t>transactions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with</a:t>
            </a:r>
            <a:endParaRPr sz="1100" dirty="0">
              <a:latin typeface="Urbane Medium" pitchFamily="2" charset="77"/>
              <a:cs typeface="Judson"/>
            </a:endParaRPr>
          </a:p>
          <a:p>
            <a:pPr marL="12700" marR="122555">
              <a:lnSpc>
                <a:spcPct val="150900"/>
              </a:lnSpc>
              <a:spcBef>
                <a:spcPts val="25"/>
              </a:spcBef>
            </a:pPr>
            <a:r>
              <a:rPr sz="1100" spc="-5" dirty="0">
                <a:solidFill>
                  <a:srgbClr val="1D2C4F"/>
                </a:solidFill>
                <a:latin typeface="Urbane Medium" pitchFamily="2" charset="77"/>
                <a:cs typeface="Judson"/>
              </a:rPr>
              <a:t>PEPs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respect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correspondent banking</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relationship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all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instances</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investors </a:t>
            </a:r>
            <a:r>
              <a:rPr sz="1100" spc="-5" dirty="0">
                <a:solidFill>
                  <a:srgbClr val="1D2C4F"/>
                </a:solidFill>
                <a:latin typeface="Urbane Medium" pitchFamily="2" charset="77"/>
                <a:cs typeface="Judson"/>
              </a:rPr>
              <a:t>considered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be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higher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risk.</a:t>
            </a:r>
            <a:endParaRPr sz="1100" dirty="0">
              <a:latin typeface="Urbane Medium" pitchFamily="2" charset="77"/>
              <a:cs typeface="Judson"/>
            </a:endParaRPr>
          </a:p>
          <a:p>
            <a:pPr>
              <a:lnSpc>
                <a:spcPct val="100000"/>
              </a:lnSpc>
            </a:pPr>
            <a:endParaRPr sz="1200" dirty="0">
              <a:latin typeface="Urbane Medium" pitchFamily="2" charset="77"/>
              <a:cs typeface="Judson"/>
            </a:endParaRPr>
          </a:p>
          <a:p>
            <a:pPr marL="12700">
              <a:lnSpc>
                <a:spcPct val="100000"/>
              </a:lnSpc>
              <a:spcBef>
                <a:spcPts val="1015"/>
              </a:spcBef>
            </a:pPr>
            <a:r>
              <a:rPr sz="1300" spc="-5" dirty="0">
                <a:solidFill>
                  <a:srgbClr val="1E4592"/>
                </a:solidFill>
                <a:latin typeface="Urbane Medium" pitchFamily="2" charset="77"/>
                <a:cs typeface="Judson"/>
              </a:rPr>
              <a:t>Standard/Medium</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Due Diligence:</a:t>
            </a:r>
            <a:endParaRPr lang="en-GB" sz="1300" spc="-5" dirty="0">
              <a:solidFill>
                <a:srgbClr val="1E4592"/>
              </a:solidFill>
              <a:latin typeface="Urbane Medium" pitchFamily="2" charset="77"/>
              <a:cs typeface="Judson"/>
            </a:endParaRPr>
          </a:p>
          <a:p>
            <a:pPr marL="12700">
              <a:lnSpc>
                <a:spcPct val="100000"/>
              </a:lnSpc>
              <a:spcBef>
                <a:spcPts val="1015"/>
              </a:spcBef>
            </a:pPr>
            <a:endParaRPr sz="1300" dirty="0">
              <a:latin typeface="Urbane Medium" pitchFamily="2" charset="77"/>
              <a:cs typeface="Judson"/>
            </a:endParaRPr>
          </a:p>
          <a:p>
            <a:pPr marL="12700">
              <a:lnSpc>
                <a:spcPct val="100000"/>
              </a:lnSpc>
              <a:spcBef>
                <a:spcPts val="725"/>
              </a:spcBef>
            </a:pPr>
            <a:r>
              <a:rPr sz="1100" spc="-5" dirty="0">
                <a:solidFill>
                  <a:srgbClr val="1D2C4F"/>
                </a:solidFill>
                <a:latin typeface="Urbane Medium" pitchFamily="2" charset="77"/>
                <a:cs typeface="Judson"/>
              </a:rPr>
              <a:t>Applies</a:t>
            </a:r>
            <a:r>
              <a:rPr sz="1100" dirty="0">
                <a:solidFill>
                  <a:srgbClr val="1D2C4F"/>
                </a:solidFill>
                <a:latin typeface="Urbane Medium" pitchFamily="2" charset="77"/>
                <a:cs typeface="Judson"/>
              </a:rPr>
              <a:t> in all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instances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other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than</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Simplified</a:t>
            </a:r>
            <a:r>
              <a:rPr sz="1100" dirty="0">
                <a:solidFill>
                  <a:srgbClr val="1D2C4F"/>
                </a:solidFill>
                <a:latin typeface="Urbane Medium" pitchFamily="2" charset="77"/>
                <a:cs typeface="Judson"/>
              </a:rPr>
              <a:t> 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EDD</a:t>
            </a:r>
            <a:endParaRPr sz="1100" dirty="0">
              <a:latin typeface="Urbane Medium" pitchFamily="2" charset="77"/>
              <a:cs typeface="Judson"/>
            </a:endParaRPr>
          </a:p>
          <a:p>
            <a:pPr marL="12700">
              <a:lnSpc>
                <a:spcPct val="100000"/>
              </a:lnSpc>
              <a:spcBef>
                <a:spcPts val="675"/>
              </a:spcBef>
            </a:pPr>
            <a:r>
              <a:rPr sz="1100" spc="-5" dirty="0">
                <a:solidFill>
                  <a:srgbClr val="1D2C4F"/>
                </a:solidFill>
                <a:latin typeface="Urbane Medium" pitchFamily="2" charset="77"/>
                <a:cs typeface="Judson"/>
              </a:rPr>
              <a:t>E.G.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private </a:t>
            </a:r>
            <a:r>
              <a:rPr sz="1100" spc="-10" dirty="0">
                <a:solidFill>
                  <a:srgbClr val="1D2C4F"/>
                </a:solidFill>
                <a:latin typeface="Urbane Medium" pitchFamily="2" charset="77"/>
                <a:cs typeface="Judson"/>
              </a:rPr>
              <a:t>limited company</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in an </a:t>
            </a:r>
            <a:r>
              <a:rPr sz="1100" dirty="0">
                <a:solidFill>
                  <a:srgbClr val="1D2C4F"/>
                </a:solidFill>
                <a:latin typeface="Urbane Medium" pitchFamily="2" charset="77"/>
                <a:cs typeface="Judson"/>
              </a:rPr>
              <a:t>EU</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Member </a:t>
            </a:r>
            <a:r>
              <a:rPr sz="1100" spc="-10" dirty="0">
                <a:solidFill>
                  <a:srgbClr val="1D2C4F"/>
                </a:solidFill>
                <a:latin typeface="Urbane Medium" pitchFamily="2" charset="77"/>
                <a:cs typeface="Judson"/>
              </a:rPr>
              <a:t>State.</a:t>
            </a:r>
            <a:endParaRPr sz="1100" dirty="0">
              <a:latin typeface="Urbane Medium" pitchFamily="2" charset="77"/>
              <a:cs typeface="Judso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535760" cy="391160"/>
          </a:xfrm>
          <a:prstGeom prst="rect">
            <a:avLst/>
          </a:prstGeom>
        </p:spPr>
        <p:txBody>
          <a:bodyPr vert="horz" wrap="square" lIns="0" tIns="12700" rIns="0" bIns="0" rtlCol="0">
            <a:spAutoFit/>
          </a:bodyPr>
          <a:lstStyle/>
          <a:p>
            <a:pPr marL="12700">
              <a:lnSpc>
                <a:spcPct val="100000"/>
              </a:lnSpc>
              <a:spcBef>
                <a:spcPts val="100"/>
              </a:spcBef>
            </a:pPr>
            <a:r>
              <a:rPr spc="5" dirty="0"/>
              <a:t>Regulatory</a:t>
            </a:r>
            <a:r>
              <a:rPr dirty="0"/>
              <a:t> </a:t>
            </a:r>
            <a:r>
              <a:rPr spc="-5" dirty="0"/>
              <a:t>Environment:</a:t>
            </a:r>
            <a:r>
              <a:rPr spc="5" dirty="0"/>
              <a:t> </a:t>
            </a:r>
            <a:r>
              <a:rPr dirty="0"/>
              <a:t>Current Legislation</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15</a:t>
            </a:fld>
            <a:endParaRPr dirty="0"/>
          </a:p>
        </p:txBody>
      </p:sp>
      <p:sp>
        <p:nvSpPr>
          <p:cNvPr id="3" name="object 3"/>
          <p:cNvSpPr txBox="1"/>
          <p:nvPr/>
        </p:nvSpPr>
        <p:spPr>
          <a:xfrm>
            <a:off x="401740" y="1663191"/>
            <a:ext cx="3709035" cy="4023409"/>
          </a:xfrm>
          <a:prstGeom prst="rect">
            <a:avLst/>
          </a:prstGeom>
        </p:spPr>
        <p:txBody>
          <a:bodyPr vert="horz" wrap="square" lIns="0" tIns="12700" rIns="0" bIns="0" rtlCol="0">
            <a:spAutoFit/>
          </a:bodyPr>
          <a:lstStyle/>
          <a:p>
            <a:pPr marL="12700">
              <a:lnSpc>
                <a:spcPct val="100000"/>
              </a:lnSpc>
              <a:spcBef>
                <a:spcPts val="100"/>
              </a:spcBef>
            </a:pPr>
            <a:r>
              <a:rPr sz="1300" spc="-5" dirty="0">
                <a:solidFill>
                  <a:srgbClr val="1E4592"/>
                </a:solidFill>
                <a:latin typeface="Urbane Medium" pitchFamily="2" charset="77"/>
                <a:cs typeface="Judson"/>
              </a:rPr>
              <a:t>The</a:t>
            </a:r>
            <a:r>
              <a:rPr sz="1300" dirty="0">
                <a:solidFill>
                  <a:srgbClr val="1E4592"/>
                </a:solidFill>
                <a:latin typeface="Urbane Medium" pitchFamily="2" charset="77"/>
                <a:cs typeface="Judson"/>
              </a:rPr>
              <a:t> Acts </a:t>
            </a:r>
            <a:r>
              <a:rPr sz="1300" spc="-5" dirty="0">
                <a:solidFill>
                  <a:srgbClr val="1E4592"/>
                </a:solidFill>
                <a:latin typeface="Urbane Medium" pitchFamily="2" charset="77"/>
                <a:cs typeface="Judson"/>
              </a:rPr>
              <a:t>are</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Supported</a:t>
            </a:r>
            <a:r>
              <a:rPr sz="1300" spc="5" dirty="0">
                <a:solidFill>
                  <a:srgbClr val="1E4592"/>
                </a:solidFill>
                <a:latin typeface="Urbane Medium" pitchFamily="2" charset="77"/>
                <a:cs typeface="Judson"/>
              </a:rPr>
              <a:t> </a:t>
            </a:r>
            <a:r>
              <a:rPr sz="1300" dirty="0">
                <a:solidFill>
                  <a:srgbClr val="1E4592"/>
                </a:solidFill>
                <a:latin typeface="Urbane Medium" pitchFamily="2" charset="77"/>
                <a:cs typeface="Judson"/>
              </a:rPr>
              <a:t>by</a:t>
            </a:r>
            <a:r>
              <a:rPr sz="1300" spc="-5" dirty="0">
                <a:solidFill>
                  <a:srgbClr val="1E4592"/>
                </a:solidFill>
                <a:latin typeface="Urbane Medium" pitchFamily="2" charset="77"/>
                <a:cs typeface="Judson"/>
              </a:rPr>
              <a:t> </a:t>
            </a:r>
            <a:r>
              <a:rPr sz="1300" dirty="0">
                <a:solidFill>
                  <a:srgbClr val="1E4592"/>
                </a:solidFill>
                <a:latin typeface="Urbane Medium" pitchFamily="2" charset="77"/>
                <a:cs typeface="Judson"/>
              </a:rPr>
              <a:t>the</a:t>
            </a:r>
            <a:r>
              <a:rPr sz="1300" spc="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following</a:t>
            </a:r>
            <a:r>
              <a:rPr sz="1300" spc="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Guidance:</a:t>
            </a:r>
            <a:endParaRPr sz="1300" dirty="0">
              <a:solidFill>
                <a:srgbClr val="1E4592"/>
              </a:solidFill>
              <a:latin typeface="Urbane Medium" pitchFamily="2" charset="77"/>
              <a:cs typeface="Judson"/>
            </a:endParaRPr>
          </a:p>
          <a:p>
            <a:pPr marL="342900" indent="-342900">
              <a:lnSpc>
                <a:spcPct val="100000"/>
              </a:lnSpc>
              <a:spcBef>
                <a:spcPts val="10"/>
              </a:spcBef>
              <a:buClr>
                <a:srgbClr val="E87825"/>
              </a:buClr>
              <a:buFont typeface="Wingdings" pitchFamily="2" charset="2"/>
              <a:buChar char="§"/>
            </a:pPr>
            <a:endParaRPr sz="200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Acts</a:t>
            </a:r>
            <a:r>
              <a:rPr sz="1100" dirty="0">
                <a:solidFill>
                  <a:srgbClr val="1D2C4F"/>
                </a:solidFill>
                <a:latin typeface="Urbane Medium" pitchFamily="2" charset="77"/>
                <a:cs typeface="Judson"/>
              </a:rPr>
              <a:t> are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Supported by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following</a:t>
            </a:r>
            <a:r>
              <a:rPr sz="1100" spc="-5" dirty="0">
                <a:solidFill>
                  <a:srgbClr val="1D2C4F"/>
                </a:solidFill>
                <a:latin typeface="Urbane Medium" pitchFamily="2" charset="77"/>
                <a:cs typeface="Judson"/>
              </a:rPr>
              <a:t> Guidance:</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450" dirty="0">
              <a:latin typeface="Urbane Medium" pitchFamily="2" charset="77"/>
              <a:cs typeface="Judson"/>
            </a:endParaRPr>
          </a:p>
          <a:p>
            <a:pPr marL="264795" marR="497205" indent="-252729">
              <a:lnSpc>
                <a:spcPct val="1527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Investment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Funds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Sectoral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Guidelines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Published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December 2013</a:t>
            </a:r>
            <a:endParaRPr sz="1100" dirty="0">
              <a:latin typeface="Urbane Medium" pitchFamily="2" charset="77"/>
              <a:cs typeface="Judson"/>
            </a:endParaRPr>
          </a:p>
          <a:p>
            <a:pPr marL="285750" indent="-285750">
              <a:lnSpc>
                <a:spcPct val="100000"/>
              </a:lnSpc>
              <a:spcBef>
                <a:spcPts val="5"/>
              </a:spcBef>
              <a:buClr>
                <a:srgbClr val="E87825"/>
              </a:buClr>
              <a:buFont typeface="Wingdings" pitchFamily="2" charset="2"/>
              <a:buChar char="§"/>
            </a:pPr>
            <a:endParaRPr sz="1500" dirty="0">
              <a:latin typeface="Urbane Medium" pitchFamily="2" charset="77"/>
              <a:cs typeface="Judson"/>
            </a:endParaRPr>
          </a:p>
          <a:p>
            <a:pPr marL="264795" marR="5080" indent="-252729">
              <a:lnSpc>
                <a:spcPct val="1491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European Supervisory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Authorities: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Risk Factors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Guidelines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Published June 2017 The CBI </a:t>
            </a:r>
            <a:r>
              <a:rPr sz="1100" dirty="0">
                <a:solidFill>
                  <a:srgbClr val="1D2C4F"/>
                </a:solidFill>
                <a:latin typeface="Urbane Medium" pitchFamily="2" charset="77"/>
                <a:cs typeface="Judson"/>
              </a:rPr>
              <a:t>have </a:t>
            </a:r>
            <a:r>
              <a:rPr sz="1100" spc="-5" dirty="0">
                <a:solidFill>
                  <a:srgbClr val="1D2C4F"/>
                </a:solidFill>
                <a:latin typeface="Urbane Medium" pitchFamily="2" charset="77"/>
                <a:cs typeface="Judson"/>
              </a:rPr>
              <a:t>noted </a:t>
            </a:r>
            <a:r>
              <a:rPr sz="1100" dirty="0">
                <a:solidFill>
                  <a:srgbClr val="1D2C4F"/>
                </a:solidFill>
                <a:latin typeface="Urbane Medium" pitchFamily="2" charset="77"/>
                <a:cs typeface="Judson"/>
              </a:rPr>
              <a:t>that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they </a:t>
            </a:r>
            <a:r>
              <a:rPr sz="1100" dirty="0">
                <a:solidFill>
                  <a:srgbClr val="1D2C4F"/>
                </a:solidFill>
                <a:latin typeface="Urbane Medium" pitchFamily="2" charset="77"/>
                <a:cs typeface="Judson"/>
              </a:rPr>
              <a:t>“will have regard to </a:t>
            </a:r>
            <a:r>
              <a:rPr sz="1100" spc="-5" dirty="0">
                <a:solidFill>
                  <a:srgbClr val="1D2C4F"/>
                </a:solidFill>
                <a:latin typeface="Urbane Medium" pitchFamily="2" charset="77"/>
                <a:cs typeface="Judson"/>
              </a:rPr>
              <a:t>these guidelines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assessing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compliance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designated persons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with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They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have</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also </a:t>
            </a:r>
            <a:r>
              <a:rPr sz="1100" spc="-5" dirty="0">
                <a:solidFill>
                  <a:srgbClr val="1D2C4F"/>
                </a:solidFill>
                <a:latin typeface="Urbane Medium" pitchFamily="2" charset="77"/>
                <a:cs typeface="Judson"/>
              </a:rPr>
              <a:t>noted</a:t>
            </a:r>
            <a:r>
              <a:rPr sz="1100" dirty="0">
                <a:solidFill>
                  <a:srgbClr val="1D2C4F"/>
                </a:solidFill>
                <a:latin typeface="Urbane Medium" pitchFamily="2" charset="77"/>
                <a:cs typeface="Judson"/>
              </a:rPr>
              <a:t> that</a:t>
            </a:r>
            <a:r>
              <a:rPr sz="1100" spc="-5" dirty="0">
                <a:solidFill>
                  <a:srgbClr val="1D2C4F"/>
                </a:solidFill>
                <a:latin typeface="Urbane Medium" pitchFamily="2" charset="77"/>
                <a:cs typeface="Judson"/>
              </a:rPr>
              <a:t> “the guidelines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are</a:t>
            </a:r>
            <a:r>
              <a:rPr sz="1100" spc="-5" dirty="0">
                <a:solidFill>
                  <a:srgbClr val="1D2C4F"/>
                </a:solidFill>
                <a:latin typeface="Urbane Medium" pitchFamily="2" charset="77"/>
                <a:cs typeface="Judson"/>
              </a:rPr>
              <a:t> designed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guide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designated persons </a:t>
            </a:r>
            <a:r>
              <a:rPr sz="1100" dirty="0">
                <a:solidFill>
                  <a:srgbClr val="1D2C4F"/>
                </a:solidFill>
                <a:latin typeface="Urbane Medium" pitchFamily="2" charset="77"/>
                <a:cs typeface="Judson"/>
              </a:rPr>
              <a:t>on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application of </a:t>
            </a:r>
            <a:r>
              <a:rPr sz="1100" spc="-5" dirty="0">
                <a:solidFill>
                  <a:srgbClr val="1D2C4F"/>
                </a:solidFill>
                <a:latin typeface="Urbane Medium" pitchFamily="2" charset="77"/>
                <a:cs typeface="Judson"/>
              </a:rPr>
              <a:t>the relevant </a:t>
            </a:r>
            <a:r>
              <a:rPr sz="1100" dirty="0">
                <a:solidFill>
                  <a:srgbClr val="1D2C4F"/>
                </a:solidFill>
                <a:latin typeface="Urbane Medium" pitchFamily="2" charset="77"/>
                <a:cs typeface="Judson"/>
              </a:rPr>
              <a:t> provisions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a:t>
            </a:r>
            <a:endParaRPr sz="1100" dirty="0">
              <a:latin typeface="Urbane Medium" pitchFamily="2" charset="77"/>
              <a:cs typeface="Judson"/>
            </a:endParaRPr>
          </a:p>
        </p:txBody>
      </p:sp>
      <p:sp>
        <p:nvSpPr>
          <p:cNvPr id="4" name="object 4"/>
          <p:cNvSpPr txBox="1"/>
          <p:nvPr/>
        </p:nvSpPr>
        <p:spPr>
          <a:xfrm>
            <a:off x="4630878" y="1566773"/>
            <a:ext cx="3689985" cy="2744213"/>
          </a:xfrm>
          <a:prstGeom prst="rect">
            <a:avLst/>
          </a:prstGeom>
        </p:spPr>
        <p:txBody>
          <a:bodyPr vert="horz" wrap="square" lIns="0" tIns="16510" rIns="0" bIns="0" rtlCol="0">
            <a:spAutoFit/>
          </a:bodyPr>
          <a:lstStyle/>
          <a:p>
            <a:pPr marL="264795" marR="5080" indent="-252729">
              <a:lnSpc>
                <a:spcPct val="148500"/>
              </a:lnSpc>
              <a:spcBef>
                <a:spcPts val="13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Central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Bank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Ireland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t>
            </a:r>
            <a:r>
              <a:rPr sz="1100" spc="-5" dirty="0">
                <a:solidFill>
                  <a:srgbClr val="1D2C4F"/>
                </a:solidFill>
                <a:latin typeface="Urbane Medium" pitchFamily="2" charset="77"/>
                <a:cs typeface="Judson"/>
              </a:rPr>
              <a:t> Anti-Money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dirty="0">
                <a:solidFill>
                  <a:srgbClr val="1D2C4F"/>
                </a:solidFill>
                <a:latin typeface="Urbane Medium" pitchFamily="2" charset="77"/>
                <a:cs typeface="Judson"/>
              </a:rPr>
              <a:t> and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Countering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Financing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Terrorism</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Guidelines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Financial </a:t>
            </a:r>
            <a:r>
              <a:rPr sz="1100" spc="-5" dirty="0">
                <a:solidFill>
                  <a:srgbClr val="1D2C4F"/>
                </a:solidFill>
                <a:latin typeface="Urbane Medium" pitchFamily="2" charset="77"/>
                <a:cs typeface="Judson"/>
              </a:rPr>
              <a:t>Sector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Published </a:t>
            </a:r>
            <a:r>
              <a:rPr sz="1100" spc="-10" dirty="0">
                <a:solidFill>
                  <a:srgbClr val="1D2C4F"/>
                </a:solidFill>
                <a:latin typeface="Urbane Medium" pitchFamily="2" charset="77"/>
                <a:cs typeface="Judson"/>
              </a:rPr>
              <a:t>September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2019</a:t>
            </a:r>
            <a:r>
              <a:rPr sz="1100" dirty="0">
                <a:solidFill>
                  <a:srgbClr val="1D2C4F"/>
                </a:solidFill>
                <a:latin typeface="Urbane Medium" pitchFamily="2" charset="77"/>
                <a:cs typeface="Judson"/>
              </a:rPr>
              <a:t> and</a:t>
            </a:r>
            <a:r>
              <a:rPr sz="1100" spc="-5" dirty="0">
                <a:solidFill>
                  <a:srgbClr val="1D2C4F"/>
                </a:solidFill>
                <a:latin typeface="Urbane Medium" pitchFamily="2" charset="77"/>
                <a:cs typeface="Judson"/>
              </a:rPr>
              <a:t> updated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June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2021</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500" dirty="0">
              <a:latin typeface="Urbane Medium" pitchFamily="2" charset="77"/>
              <a:cs typeface="Judson"/>
            </a:endParaRPr>
          </a:p>
          <a:p>
            <a:pPr marL="264795" marR="65405" indent="-252729">
              <a:lnSpc>
                <a:spcPct val="1485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guidelines</a:t>
            </a:r>
            <a:r>
              <a:rPr sz="1100" dirty="0">
                <a:solidFill>
                  <a:srgbClr val="1D2C4F"/>
                </a:solidFill>
                <a:latin typeface="Urbane Medium" pitchFamily="2" charset="77"/>
                <a:cs typeface="Judson"/>
              </a:rPr>
              <a:t> do not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constitute secondary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legislation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designated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persons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must </a:t>
            </a:r>
            <a:r>
              <a:rPr sz="1100" dirty="0">
                <a:solidFill>
                  <a:srgbClr val="1D2C4F"/>
                </a:solidFill>
                <a:latin typeface="Urbane Medium" pitchFamily="2" charset="77"/>
                <a:cs typeface="Judson"/>
              </a:rPr>
              <a:t>always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refer</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directly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the </a:t>
            </a:r>
            <a:r>
              <a:rPr sz="1100" spc="-2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 when ascertaining their </a:t>
            </a:r>
            <a:r>
              <a:rPr sz="1100" dirty="0">
                <a:solidFill>
                  <a:srgbClr val="1D2C4F"/>
                </a:solidFill>
                <a:latin typeface="Urbane Medium" pitchFamily="2" charset="77"/>
                <a:cs typeface="Judson"/>
              </a:rPr>
              <a:t>statutory obligations.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guidelines</a:t>
            </a:r>
            <a:r>
              <a:rPr sz="1100" dirty="0">
                <a:solidFill>
                  <a:srgbClr val="1D2C4F"/>
                </a:solidFill>
                <a:latin typeface="Urbane Medium" pitchFamily="2" charset="77"/>
                <a:cs typeface="Judson"/>
              </a:rPr>
              <a:t> are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subordinate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a:t>
            </a:r>
            <a:endParaRPr sz="1100" dirty="0">
              <a:latin typeface="Urbane Medium" pitchFamily="2" charset="77"/>
              <a:cs typeface="Judso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688160" cy="391160"/>
          </a:xfrm>
          <a:prstGeom prst="rect">
            <a:avLst/>
          </a:prstGeom>
        </p:spPr>
        <p:txBody>
          <a:bodyPr vert="horz" wrap="square" lIns="0" tIns="12700" rIns="0" bIns="0" rtlCol="0">
            <a:spAutoFit/>
          </a:bodyPr>
          <a:lstStyle/>
          <a:p>
            <a:pPr marL="12700">
              <a:lnSpc>
                <a:spcPct val="100000"/>
              </a:lnSpc>
              <a:spcBef>
                <a:spcPts val="100"/>
              </a:spcBef>
            </a:pPr>
            <a:r>
              <a:rPr spc="5" dirty="0"/>
              <a:t>Regulatory</a:t>
            </a:r>
            <a:r>
              <a:rPr dirty="0"/>
              <a:t> </a:t>
            </a:r>
            <a:r>
              <a:rPr spc="-5" dirty="0"/>
              <a:t>Environment:</a:t>
            </a:r>
            <a:r>
              <a:rPr spc="5" dirty="0"/>
              <a:t> </a:t>
            </a:r>
            <a:r>
              <a:rPr dirty="0"/>
              <a:t>Current Legislation</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16</a:t>
            </a:fld>
            <a:endParaRPr dirty="0"/>
          </a:p>
        </p:txBody>
      </p:sp>
      <p:sp>
        <p:nvSpPr>
          <p:cNvPr id="3" name="object 3"/>
          <p:cNvSpPr txBox="1"/>
          <p:nvPr/>
        </p:nvSpPr>
        <p:spPr>
          <a:xfrm>
            <a:off x="401740" y="1560639"/>
            <a:ext cx="4640160" cy="5011051"/>
          </a:xfrm>
          <a:prstGeom prst="rect">
            <a:avLst/>
          </a:prstGeom>
        </p:spPr>
        <p:txBody>
          <a:bodyPr vert="horz" wrap="square" lIns="0" tIns="14604" rIns="0" bIns="0" rtlCol="0">
            <a:spAutoFit/>
          </a:bodyPr>
          <a:lstStyle/>
          <a:p>
            <a:pPr marL="264795" marR="45720" indent="-252729">
              <a:lnSpc>
                <a:spcPct val="144000"/>
              </a:lnSpc>
              <a:spcBef>
                <a:spcPts val="114"/>
              </a:spcBef>
              <a:buClr>
                <a:srgbClr val="E87825"/>
              </a:buClr>
              <a:buFont typeface="Wingdings" pitchFamily="2" charset="2"/>
              <a:buChar char="§"/>
              <a:tabLst>
                <a:tab pos="264795" algn="l"/>
                <a:tab pos="265430" algn="l"/>
              </a:tabLst>
            </a:pPr>
            <a:r>
              <a:rPr sz="1100" spc="-10" dirty="0">
                <a:solidFill>
                  <a:srgbClr val="1D2C4F"/>
                </a:solidFill>
                <a:latin typeface="Urbane Medium" pitchFamily="2" charset="77"/>
                <a:cs typeface="Judson"/>
              </a:rPr>
              <a:t>In </a:t>
            </a:r>
            <a:r>
              <a:rPr sz="1100" spc="-20" dirty="0">
                <a:solidFill>
                  <a:srgbClr val="1D2C4F"/>
                </a:solidFill>
                <a:latin typeface="Urbane Medium" pitchFamily="2" charset="77"/>
                <a:cs typeface="Judson"/>
              </a:rPr>
              <a:t>June </a:t>
            </a:r>
            <a:r>
              <a:rPr sz="1100" spc="-25" dirty="0">
                <a:solidFill>
                  <a:srgbClr val="1D2C4F"/>
                </a:solidFill>
                <a:latin typeface="Urbane Medium" pitchFamily="2" charset="77"/>
                <a:cs typeface="Judson"/>
              </a:rPr>
              <a:t>2017,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three European Supervisory </a:t>
            </a:r>
            <a:r>
              <a:rPr sz="1100" spc="-20" dirty="0">
                <a:solidFill>
                  <a:srgbClr val="1D2C4F"/>
                </a:solidFill>
                <a:latin typeface="Urbane Medium" pitchFamily="2" charset="77"/>
                <a:cs typeface="Judson"/>
              </a:rPr>
              <a:t>Authorities </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(European Banking Authority (EBA), European Insurance </a:t>
            </a:r>
            <a:r>
              <a:rPr sz="1100" spc="-20" dirty="0">
                <a:solidFill>
                  <a:srgbClr val="1D2C4F"/>
                </a:solidFill>
                <a:latin typeface="Urbane Medium" pitchFamily="2" charset="77"/>
                <a:cs typeface="Judson"/>
              </a:rPr>
              <a:t>and </a:t>
            </a:r>
            <a:r>
              <a:rPr sz="1100" spc="-2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Occupational Pensions Authority (EIOPA) </a:t>
            </a:r>
            <a:r>
              <a:rPr sz="1100" spc="-20" dirty="0">
                <a:solidFill>
                  <a:srgbClr val="1D2C4F"/>
                </a:solidFill>
                <a:latin typeface="Urbane Medium" pitchFamily="2" charset="77"/>
                <a:cs typeface="Judson"/>
              </a:rPr>
              <a:t>and </a:t>
            </a:r>
            <a:r>
              <a:rPr sz="1100" spc="-25" dirty="0">
                <a:solidFill>
                  <a:srgbClr val="1D2C4F"/>
                </a:solidFill>
                <a:latin typeface="Urbane Medium" pitchFamily="2" charset="77"/>
                <a:cs typeface="Judson"/>
              </a:rPr>
              <a:t>European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Securities </a:t>
            </a:r>
            <a:r>
              <a:rPr sz="1100" spc="-20" dirty="0">
                <a:solidFill>
                  <a:srgbClr val="1D2C4F"/>
                </a:solidFill>
                <a:latin typeface="Urbane Medium" pitchFamily="2" charset="77"/>
                <a:cs typeface="Judson"/>
              </a:rPr>
              <a:t>and </a:t>
            </a:r>
            <a:r>
              <a:rPr sz="1100" spc="-25" dirty="0">
                <a:solidFill>
                  <a:srgbClr val="1D2C4F"/>
                </a:solidFill>
                <a:latin typeface="Urbane Medium" pitchFamily="2" charset="77"/>
                <a:cs typeface="Judson"/>
              </a:rPr>
              <a:t>Markets Authority (ESMA)) know </a:t>
            </a:r>
            <a:r>
              <a:rPr sz="1100" spc="-20" dirty="0">
                <a:solidFill>
                  <a:srgbClr val="1D2C4F"/>
                </a:solidFill>
                <a:latin typeface="Urbane Medium" pitchFamily="2" charset="77"/>
                <a:cs typeface="Judson"/>
              </a:rPr>
              <a:t>collectively </a:t>
            </a:r>
            <a:r>
              <a:rPr sz="1100" spc="-1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as </a:t>
            </a:r>
            <a:r>
              <a:rPr sz="1100" spc="-20" dirty="0">
                <a:solidFill>
                  <a:srgbClr val="1D2C4F"/>
                </a:solidFill>
                <a:latin typeface="Urbane Medium" pitchFamily="2" charset="77"/>
                <a:cs typeface="Judson"/>
              </a:rPr>
              <a:t>the ESAs </a:t>
            </a:r>
            <a:r>
              <a:rPr sz="1100" spc="-25" dirty="0">
                <a:solidFill>
                  <a:srgbClr val="1D2C4F"/>
                </a:solidFill>
                <a:latin typeface="Urbane Medium" pitchFamily="2" charset="77"/>
                <a:cs typeface="Judson"/>
              </a:rPr>
              <a:t>published </a:t>
            </a:r>
            <a:r>
              <a:rPr sz="1100" spc="-20" dirty="0">
                <a:solidFill>
                  <a:srgbClr val="1D2C4F"/>
                </a:solidFill>
                <a:latin typeface="Urbane Medium" pitchFamily="2" charset="77"/>
                <a:cs typeface="Judson"/>
              </a:rPr>
              <a:t>their </a:t>
            </a:r>
            <a:r>
              <a:rPr sz="1100" spc="-15" dirty="0">
                <a:solidFill>
                  <a:srgbClr val="1D2C4F"/>
                </a:solidFill>
                <a:latin typeface="Urbane Medium" pitchFamily="2" charset="77"/>
                <a:cs typeface="Judson"/>
              </a:rPr>
              <a:t>final </a:t>
            </a:r>
            <a:r>
              <a:rPr sz="1100" spc="-25" dirty="0">
                <a:solidFill>
                  <a:srgbClr val="1D2C4F"/>
                </a:solidFill>
                <a:latin typeface="Urbane Medium" pitchFamily="2" charset="77"/>
                <a:cs typeface="Judson"/>
              </a:rPr>
              <a:t>Guidelines </a:t>
            </a:r>
            <a:r>
              <a:rPr sz="1100" spc="-15" dirty="0">
                <a:solidFill>
                  <a:srgbClr val="1D2C4F"/>
                </a:solidFill>
                <a:latin typeface="Urbane Medium" pitchFamily="2" charset="77"/>
                <a:cs typeface="Judson"/>
              </a:rPr>
              <a:t>on </a:t>
            </a:r>
            <a:r>
              <a:rPr sz="1100" spc="-25" dirty="0">
                <a:solidFill>
                  <a:srgbClr val="1D2C4F"/>
                </a:solidFill>
                <a:latin typeface="Urbane Medium" pitchFamily="2" charset="77"/>
                <a:cs typeface="Judson"/>
              </a:rPr>
              <a:t>anti-money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laundering </a:t>
            </a:r>
            <a:r>
              <a:rPr sz="1100" spc="-20" dirty="0">
                <a:solidFill>
                  <a:srgbClr val="1D2C4F"/>
                </a:solidFill>
                <a:latin typeface="Urbane Medium" pitchFamily="2" charset="77"/>
                <a:cs typeface="Judson"/>
              </a:rPr>
              <a:t>and </a:t>
            </a:r>
            <a:r>
              <a:rPr sz="1100" spc="-25" dirty="0">
                <a:solidFill>
                  <a:srgbClr val="1D2C4F"/>
                </a:solidFill>
                <a:latin typeface="Urbane Medium" pitchFamily="2" charset="77"/>
                <a:cs typeface="Judson"/>
              </a:rPr>
              <a:t>countering </a:t>
            </a:r>
            <a:r>
              <a:rPr sz="1100" spc="-20" dirty="0">
                <a:solidFill>
                  <a:srgbClr val="1D2C4F"/>
                </a:solidFill>
                <a:latin typeface="Urbane Medium" pitchFamily="2" charset="77"/>
                <a:cs typeface="Judson"/>
              </a:rPr>
              <a:t>the financing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terrorism </a:t>
            </a:r>
            <a:r>
              <a:rPr sz="1100" spc="-1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(AML/CFT).</a:t>
            </a:r>
            <a:endParaRPr sz="1100" dirty="0">
              <a:latin typeface="Urbane Medium" pitchFamily="2" charset="77"/>
              <a:cs typeface="Judson"/>
            </a:endParaRPr>
          </a:p>
          <a:p>
            <a:pPr marL="285750" indent="-285750">
              <a:lnSpc>
                <a:spcPct val="100000"/>
              </a:lnSpc>
              <a:spcBef>
                <a:spcPts val="45"/>
              </a:spcBef>
              <a:buClr>
                <a:srgbClr val="E87825"/>
              </a:buClr>
              <a:buFont typeface="Wingdings" pitchFamily="2" charset="2"/>
              <a:buChar char="§"/>
            </a:pPr>
            <a:endParaRPr sz="1350" dirty="0">
              <a:latin typeface="Urbane Medium" pitchFamily="2" charset="77"/>
              <a:cs typeface="Judson"/>
            </a:endParaRPr>
          </a:p>
          <a:p>
            <a:pPr marL="264795" marR="5080" indent="-252729">
              <a:lnSpc>
                <a:spcPct val="144300"/>
              </a:lnSpc>
              <a:spcBef>
                <a:spcPts val="5"/>
              </a:spcBef>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The</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Guidelines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were</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published</a:t>
            </a:r>
            <a:r>
              <a:rPr sz="1100" spc="-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a:t>
            </a:r>
            <a:r>
              <a:rPr sz="1100" spc="-4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line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with</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Articles</a:t>
            </a:r>
            <a:r>
              <a:rPr sz="1100" spc="-3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17</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and</a:t>
            </a:r>
            <a:r>
              <a:rPr sz="1100" spc="-4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18 </a:t>
            </a:r>
            <a:r>
              <a:rPr sz="1100" spc="-25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4MLD </a:t>
            </a:r>
            <a:r>
              <a:rPr sz="1100" spc="-20" dirty="0">
                <a:solidFill>
                  <a:srgbClr val="1D2C4F"/>
                </a:solidFill>
                <a:latin typeface="Urbane Medium" pitchFamily="2" charset="77"/>
                <a:cs typeface="Judson"/>
              </a:rPr>
              <a:t>relating </a:t>
            </a:r>
            <a:r>
              <a:rPr sz="1100" spc="-10" dirty="0">
                <a:solidFill>
                  <a:srgbClr val="1D2C4F"/>
                </a:solidFill>
                <a:latin typeface="Urbane Medium" pitchFamily="2" charset="77"/>
                <a:cs typeface="Judson"/>
              </a:rPr>
              <a:t>to </a:t>
            </a:r>
            <a:r>
              <a:rPr sz="1100" spc="-20" dirty="0">
                <a:solidFill>
                  <a:srgbClr val="1D2C4F"/>
                </a:solidFill>
                <a:latin typeface="Urbane Medium" pitchFamily="2" charset="77"/>
                <a:cs typeface="Judson"/>
              </a:rPr>
              <a:t>the </a:t>
            </a:r>
            <a:r>
              <a:rPr sz="1100" spc="-15" dirty="0">
                <a:solidFill>
                  <a:srgbClr val="1D2C4F"/>
                </a:solidFill>
                <a:latin typeface="Urbane Medium" pitchFamily="2" charset="77"/>
                <a:cs typeface="Judson"/>
              </a:rPr>
              <a:t>risk </a:t>
            </a:r>
            <a:r>
              <a:rPr sz="1100" spc="-20" dirty="0">
                <a:solidFill>
                  <a:srgbClr val="1D2C4F"/>
                </a:solidFill>
                <a:latin typeface="Urbane Medium" pitchFamily="2" charset="77"/>
                <a:cs typeface="Judson"/>
              </a:rPr>
              <a:t>factors and </a:t>
            </a:r>
            <a:r>
              <a:rPr sz="1100" spc="-30" dirty="0">
                <a:solidFill>
                  <a:srgbClr val="1D2C4F"/>
                </a:solidFill>
                <a:latin typeface="Urbane Medium" pitchFamily="2" charset="77"/>
                <a:cs typeface="Judson"/>
              </a:rPr>
              <a:t>measures </a:t>
            </a:r>
            <a:r>
              <a:rPr sz="1100" spc="-20" dirty="0">
                <a:solidFill>
                  <a:srgbClr val="1D2C4F"/>
                </a:solidFill>
                <a:latin typeface="Urbane Medium" pitchFamily="2" charset="77"/>
                <a:cs typeface="Judson"/>
              </a:rPr>
              <a:t>that </a:t>
            </a:r>
            <a:r>
              <a:rPr sz="1100" spc="-15" dirty="0">
                <a:solidFill>
                  <a:srgbClr val="1D2C4F"/>
                </a:solidFill>
                <a:latin typeface="Urbane Medium" pitchFamily="2" charset="77"/>
                <a:cs typeface="Judson"/>
              </a:rPr>
              <a:t> </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u</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a:t>
            </a:r>
            <a:r>
              <a:rPr sz="1100" spc="-30" dirty="0">
                <a:solidFill>
                  <a:srgbClr val="1D2C4F"/>
                </a:solidFill>
                <a:latin typeface="Urbane Medium" pitchFamily="2" charset="77"/>
                <a:cs typeface="Judson"/>
              </a:rPr>
              <a:t>ke</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o</a:t>
            </a:r>
            <a:r>
              <a:rPr sz="1100" spc="-4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de</a:t>
            </a:r>
            <a:r>
              <a:rPr sz="1100" spc="-25" dirty="0">
                <a:solidFill>
                  <a:srgbClr val="1D2C4F"/>
                </a:solidFill>
                <a:latin typeface="Urbane Medium" pitchFamily="2" charset="77"/>
                <a:cs typeface="Judson"/>
              </a:rPr>
              <a:t>r</a:t>
            </a:r>
            <a:r>
              <a:rPr sz="1100" spc="-20" dirty="0">
                <a:solidFill>
                  <a:srgbClr val="1D2C4F"/>
                </a:solidFill>
                <a:latin typeface="Urbane Medium" pitchFamily="2" charset="77"/>
                <a:cs typeface="Judson"/>
              </a:rPr>
              <a:t>at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dirty="0">
                <a:solidFill>
                  <a:srgbClr val="1D2C4F"/>
                </a:solidFill>
                <a:latin typeface="Urbane Medium" pitchFamily="2" charset="77"/>
                <a:cs typeface="Judson"/>
              </a:rPr>
              <a:t>y</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a:t>
            </a:r>
            <a:r>
              <a:rPr sz="1100" spc="-25" dirty="0">
                <a:solidFill>
                  <a:srgbClr val="1D2C4F"/>
                </a:solidFill>
                <a:latin typeface="Urbane Medium" pitchFamily="2" charset="77"/>
                <a:cs typeface="Judson"/>
              </a:rPr>
              <a:t>r</a:t>
            </a:r>
            <a:r>
              <a:rPr sz="1100" spc="-30" dirty="0">
                <a:solidFill>
                  <a:srgbClr val="1D2C4F"/>
                </a:solidFill>
                <a:latin typeface="Urbane Medium" pitchFamily="2" charset="77"/>
                <a:cs typeface="Judson"/>
              </a:rPr>
              <a:t>ed</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f</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nc</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a</a:t>
            </a:r>
            <a:r>
              <a:rPr sz="1100" dirty="0">
                <a:solidFill>
                  <a:srgbClr val="1D2C4F"/>
                </a:solidFill>
                <a:latin typeface="Urbane Medium" pitchFamily="2" charset="77"/>
                <a:cs typeface="Judson"/>
              </a:rPr>
              <a:t>l  </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s</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u</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40" dirty="0">
                <a:solidFill>
                  <a:srgbClr val="1D2C4F"/>
                </a:solidFill>
                <a:latin typeface="Urbane Medium" pitchFamily="2" charset="77"/>
                <a:cs typeface="Judson"/>
              </a:rPr>
              <a:t>w</a:t>
            </a:r>
            <a:r>
              <a:rPr sz="1100" spc="-35" dirty="0">
                <a:solidFill>
                  <a:srgbClr val="1D2C4F"/>
                </a:solidFill>
                <a:latin typeface="Urbane Medium" pitchFamily="2" charset="77"/>
                <a:cs typeface="Judson"/>
              </a:rPr>
              <a:t>he</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pp</a:t>
            </a:r>
            <a:r>
              <a:rPr sz="1100" spc="-10" dirty="0">
                <a:solidFill>
                  <a:srgbClr val="1D2C4F"/>
                </a:solidFill>
                <a:latin typeface="Urbane Medium" pitchFamily="2" charset="77"/>
                <a:cs typeface="Judson"/>
              </a:rPr>
              <a:t>l</a:t>
            </a:r>
            <a:r>
              <a:rPr sz="1100" spc="-20" dirty="0">
                <a:solidFill>
                  <a:srgbClr val="1D2C4F"/>
                </a:solidFill>
                <a:latin typeface="Urbane Medium" pitchFamily="2" charset="77"/>
                <a:cs typeface="Judson"/>
              </a:rPr>
              <a:t>y</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g</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p</a:t>
            </a:r>
            <a:r>
              <a:rPr sz="1100" spc="-10" dirty="0">
                <a:solidFill>
                  <a:srgbClr val="1D2C4F"/>
                </a:solidFill>
                <a:latin typeface="Urbane Medium" pitchFamily="2" charset="77"/>
                <a:cs typeface="Judson"/>
              </a:rPr>
              <a:t>li</a:t>
            </a:r>
            <a:r>
              <a:rPr sz="1100" spc="-15" dirty="0">
                <a:solidFill>
                  <a:srgbClr val="1D2C4F"/>
                </a:solidFill>
                <a:latin typeface="Urbane Medium" pitchFamily="2" charset="77"/>
                <a:cs typeface="Judson"/>
              </a:rPr>
              <a:t>f</a:t>
            </a:r>
            <a:r>
              <a:rPr sz="1100" spc="-10" dirty="0">
                <a:solidFill>
                  <a:srgbClr val="1D2C4F"/>
                </a:solidFill>
                <a:latin typeface="Urbane Medium" pitchFamily="2" charset="77"/>
                <a:cs typeface="Judson"/>
              </a:rPr>
              <a:t>i</a:t>
            </a:r>
            <a:r>
              <a:rPr sz="1100" spc="-35" dirty="0">
                <a:solidFill>
                  <a:srgbClr val="1D2C4F"/>
                </a:solidFill>
                <a:latin typeface="Urbane Medium" pitchFamily="2" charset="77"/>
                <a:cs typeface="Judson"/>
              </a:rPr>
              <a:t>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E</a:t>
            </a:r>
            <a:r>
              <a:rPr sz="1100" spc="-35" dirty="0">
                <a:solidFill>
                  <a:srgbClr val="1D2C4F"/>
                </a:solidFill>
                <a:latin typeface="Urbane Medium" pitchFamily="2" charset="77"/>
                <a:cs typeface="Judson"/>
              </a:rPr>
              <a:t>D</a:t>
            </a:r>
            <a:r>
              <a:rPr sz="1100" dirty="0">
                <a:solidFill>
                  <a:srgbClr val="1D2C4F"/>
                </a:solidFill>
                <a:latin typeface="Urbane Medium" pitchFamily="2" charset="77"/>
                <a:cs typeface="Judson"/>
              </a:rPr>
              <a:t>D</a:t>
            </a:r>
            <a:r>
              <a:rPr sz="1100" spc="-50" dirty="0">
                <a:solidFill>
                  <a:srgbClr val="1D2C4F"/>
                </a:solidFill>
                <a:latin typeface="Urbane Medium" pitchFamily="2" charset="77"/>
                <a:cs typeface="Judson"/>
              </a:rPr>
              <a:t> </a:t>
            </a:r>
            <a:r>
              <a:rPr sz="1100" spc="-45" dirty="0">
                <a:solidFill>
                  <a:srgbClr val="1D2C4F"/>
                </a:solidFill>
                <a:latin typeface="Urbane Medium" pitchFamily="2" charset="77"/>
                <a:cs typeface="Judson"/>
              </a:rPr>
              <a:t>m</a:t>
            </a:r>
            <a:r>
              <a:rPr sz="1100" spc="-35" dirty="0">
                <a:solidFill>
                  <a:srgbClr val="1D2C4F"/>
                </a:solidFill>
                <a:latin typeface="Urbane Medium" pitchFamily="2" charset="77"/>
                <a:cs typeface="Judson"/>
              </a:rPr>
              <a:t>e</a:t>
            </a:r>
            <a:r>
              <a:rPr sz="1100" spc="-20" dirty="0">
                <a:solidFill>
                  <a:srgbClr val="1D2C4F"/>
                </a:solidFill>
                <a:latin typeface="Urbane Medium" pitchFamily="2" charset="77"/>
                <a:cs typeface="Judson"/>
              </a:rPr>
              <a:t>a</a:t>
            </a:r>
            <a:r>
              <a:rPr sz="1100" spc="-25"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u</a:t>
            </a:r>
            <a:r>
              <a:rPr sz="1100" spc="-25" dirty="0">
                <a:solidFill>
                  <a:srgbClr val="1D2C4F"/>
                </a:solidFill>
                <a:latin typeface="Urbane Medium" pitchFamily="2" charset="77"/>
                <a:cs typeface="Judson"/>
              </a:rPr>
              <a:t>r</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50" dirty="0">
              <a:latin typeface="Urbane Medium" pitchFamily="2" charset="77"/>
              <a:cs typeface="Judson"/>
            </a:endParaRPr>
          </a:p>
          <a:p>
            <a:pPr marL="264795" marR="60960" indent="-252729">
              <a:lnSpc>
                <a:spcPct val="143700"/>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Their</a:t>
            </a:r>
            <a:r>
              <a:rPr sz="1100" spc="-4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aim</a:t>
            </a:r>
            <a:r>
              <a:rPr sz="1100" spc="-6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is</a:t>
            </a:r>
            <a:r>
              <a:rPr sz="1100" spc="-3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to</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provide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credit</a:t>
            </a:r>
            <a:r>
              <a:rPr sz="1100" spc="-3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and</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financial</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institutions</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with </a:t>
            </a:r>
            <a:r>
              <a:rPr sz="1100" spc="-2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guidance </a:t>
            </a:r>
            <a:r>
              <a:rPr sz="1100" spc="-15" dirty="0">
                <a:solidFill>
                  <a:srgbClr val="1D2C4F"/>
                </a:solidFill>
                <a:latin typeface="Urbane Medium" pitchFamily="2" charset="77"/>
                <a:cs typeface="Judson"/>
              </a:rPr>
              <a:t>on </a:t>
            </a:r>
            <a:r>
              <a:rPr sz="1100" spc="-20" dirty="0">
                <a:solidFill>
                  <a:srgbClr val="1D2C4F"/>
                </a:solidFill>
                <a:latin typeface="Urbane Medium" pitchFamily="2" charset="77"/>
                <a:cs typeface="Judson"/>
              </a:rPr>
              <a:t>the factors </a:t>
            </a:r>
            <a:r>
              <a:rPr sz="1100" spc="-10" dirty="0">
                <a:solidFill>
                  <a:srgbClr val="1D2C4F"/>
                </a:solidFill>
                <a:latin typeface="Urbane Medium" pitchFamily="2" charset="77"/>
                <a:cs typeface="Judson"/>
              </a:rPr>
              <a:t>to </a:t>
            </a:r>
            <a:r>
              <a:rPr sz="1100" spc="-15" dirty="0">
                <a:solidFill>
                  <a:srgbClr val="1D2C4F"/>
                </a:solidFill>
                <a:latin typeface="Urbane Medium" pitchFamily="2" charset="77"/>
                <a:cs typeface="Judson"/>
              </a:rPr>
              <a:t>be </a:t>
            </a:r>
            <a:r>
              <a:rPr sz="1100" spc="-20" dirty="0">
                <a:solidFill>
                  <a:srgbClr val="1D2C4F"/>
                </a:solidFill>
                <a:latin typeface="Urbane Medium" pitchFamily="2" charset="77"/>
                <a:cs typeface="Judson"/>
              </a:rPr>
              <a:t>taken </a:t>
            </a:r>
            <a:r>
              <a:rPr sz="1100" spc="-15" dirty="0">
                <a:solidFill>
                  <a:srgbClr val="1D2C4F"/>
                </a:solidFill>
                <a:latin typeface="Urbane Medium" pitchFamily="2" charset="77"/>
                <a:cs typeface="Judson"/>
              </a:rPr>
              <a:t>into </a:t>
            </a:r>
            <a:r>
              <a:rPr sz="1100" spc="-25" dirty="0">
                <a:solidFill>
                  <a:srgbClr val="1D2C4F"/>
                </a:solidFill>
                <a:latin typeface="Urbane Medium" pitchFamily="2" charset="77"/>
                <a:cs typeface="Judson"/>
              </a:rPr>
              <a:t>account when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assessing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ML/TF </a:t>
            </a:r>
            <a:r>
              <a:rPr sz="1100" spc="-20" dirty="0">
                <a:solidFill>
                  <a:srgbClr val="1D2C4F"/>
                </a:solidFill>
                <a:latin typeface="Urbane Medium" pitchFamily="2" charset="77"/>
                <a:cs typeface="Judson"/>
              </a:rPr>
              <a:t>risks associated with </a:t>
            </a:r>
            <a:r>
              <a:rPr sz="1100" spc="-25" dirty="0">
                <a:solidFill>
                  <a:srgbClr val="1D2C4F"/>
                </a:solidFill>
                <a:latin typeface="Urbane Medium" pitchFamily="2" charset="77"/>
                <a:cs typeface="Judson"/>
              </a:rPr>
              <a:t>individual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business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relationships</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and</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occasional</a:t>
            </a:r>
            <a:r>
              <a:rPr sz="1100" spc="-25" dirty="0">
                <a:solidFill>
                  <a:srgbClr val="1D2C4F"/>
                </a:solidFill>
                <a:latin typeface="Urbane Medium" pitchFamily="2" charset="77"/>
                <a:cs typeface="Judson"/>
              </a:rPr>
              <a:t> transactions.</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500" dirty="0">
              <a:latin typeface="Urbane Medium" pitchFamily="2" charset="77"/>
              <a:cs typeface="Judson"/>
            </a:endParaRPr>
          </a:p>
          <a:p>
            <a:pPr marL="264795" marR="26670" indent="-252729">
              <a:lnSpc>
                <a:spcPct val="140000"/>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The Guidelines comprise </a:t>
            </a:r>
            <a:r>
              <a:rPr sz="1100" spc="-15" dirty="0">
                <a:solidFill>
                  <a:srgbClr val="1D2C4F"/>
                </a:solidFill>
                <a:latin typeface="Urbane Medium" pitchFamily="2" charset="77"/>
                <a:cs typeface="Judson"/>
              </a:rPr>
              <a:t>of </a:t>
            </a:r>
            <a:r>
              <a:rPr sz="1100" spc="-10" dirty="0">
                <a:solidFill>
                  <a:srgbClr val="1D2C4F"/>
                </a:solidFill>
                <a:latin typeface="Urbane Medium" pitchFamily="2" charset="77"/>
                <a:cs typeface="Judson"/>
              </a:rPr>
              <a:t>3 </a:t>
            </a:r>
            <a:r>
              <a:rPr sz="1100" spc="-20" dirty="0">
                <a:solidFill>
                  <a:srgbClr val="1D2C4F"/>
                </a:solidFill>
                <a:latin typeface="Urbane Medium" pitchFamily="2" charset="77"/>
                <a:cs typeface="Judson"/>
              </a:rPr>
              <a:t>parts, section </a:t>
            </a:r>
            <a:r>
              <a:rPr sz="1100" dirty="0">
                <a:solidFill>
                  <a:srgbClr val="1D2C4F"/>
                </a:solidFill>
                <a:latin typeface="Urbane Medium" pitchFamily="2" charset="77"/>
                <a:cs typeface="Judson"/>
              </a:rPr>
              <a:t>1 </a:t>
            </a:r>
            <a:r>
              <a:rPr sz="1100" spc="-20" dirty="0">
                <a:solidFill>
                  <a:srgbClr val="1D2C4F"/>
                </a:solidFill>
                <a:latin typeface="Urbane Medium" pitchFamily="2" charset="77"/>
                <a:cs typeface="Judson"/>
              </a:rPr>
              <a:t>looks </a:t>
            </a:r>
            <a:r>
              <a:rPr sz="1100" spc="-10" dirty="0">
                <a:solidFill>
                  <a:srgbClr val="1D2C4F"/>
                </a:solidFill>
                <a:latin typeface="Urbane Medium" pitchFamily="2" charset="77"/>
                <a:cs typeface="Judson"/>
              </a:rPr>
              <a:t>at </a:t>
            </a:r>
            <a:r>
              <a:rPr sz="1100" spc="-20" dirty="0">
                <a:solidFill>
                  <a:srgbClr val="1D2C4F"/>
                </a:solidFill>
                <a:latin typeface="Urbane Medium" pitchFamily="2" charset="77"/>
                <a:cs typeface="Judson"/>
              </a:rPr>
              <a:t>the </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subject matter </a:t>
            </a:r>
            <a:r>
              <a:rPr sz="1100" spc="-20" dirty="0">
                <a:solidFill>
                  <a:srgbClr val="1D2C4F"/>
                </a:solidFill>
                <a:latin typeface="Urbane Medium" pitchFamily="2" charset="77"/>
                <a:cs typeface="Judson"/>
              </a:rPr>
              <a:t>and the </a:t>
            </a:r>
            <a:r>
              <a:rPr sz="1100" spc="-25" dirty="0">
                <a:solidFill>
                  <a:srgbClr val="1D2C4F"/>
                </a:solidFill>
                <a:latin typeface="Urbane Medium" pitchFamily="2" charset="77"/>
                <a:cs typeface="Judson"/>
              </a:rPr>
              <a:t>scope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Guidelines, </a:t>
            </a:r>
            <a:r>
              <a:rPr sz="1100" spc="-20" dirty="0">
                <a:solidFill>
                  <a:srgbClr val="1D2C4F"/>
                </a:solidFill>
                <a:latin typeface="Urbane Medium" pitchFamily="2" charset="77"/>
                <a:cs typeface="Judson"/>
              </a:rPr>
              <a:t>section </a:t>
            </a:r>
            <a:r>
              <a:rPr sz="1100" spc="5" dirty="0">
                <a:solidFill>
                  <a:srgbClr val="1D2C4F"/>
                </a:solidFill>
                <a:latin typeface="Urbane Medium" pitchFamily="2" charset="77"/>
                <a:cs typeface="Judson"/>
              </a:rPr>
              <a:t>2 </a:t>
            </a:r>
            <a:r>
              <a:rPr sz="1100" spc="1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outlines</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general</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guidance</a:t>
            </a:r>
            <a:r>
              <a:rPr sz="1100" spc="-4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assessing</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and</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managing</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ML/TF</a:t>
            </a:r>
            <a:endParaRPr sz="1100" dirty="0">
              <a:latin typeface="Urbane Medium" pitchFamily="2" charset="77"/>
              <a:cs typeface="Judson"/>
            </a:endParaRPr>
          </a:p>
        </p:txBody>
      </p:sp>
      <p:sp>
        <p:nvSpPr>
          <p:cNvPr id="4" name="object 4"/>
          <p:cNvSpPr txBox="1"/>
          <p:nvPr/>
        </p:nvSpPr>
        <p:spPr>
          <a:xfrm>
            <a:off x="5575300" y="1561058"/>
            <a:ext cx="4373449" cy="3590470"/>
          </a:xfrm>
          <a:prstGeom prst="rect">
            <a:avLst/>
          </a:prstGeom>
        </p:spPr>
        <p:txBody>
          <a:bodyPr vert="horz" wrap="square" lIns="0" tIns="13970" rIns="0" bIns="0" rtlCol="0">
            <a:spAutoFit/>
          </a:bodyPr>
          <a:lstStyle/>
          <a:p>
            <a:pPr marL="264795" marR="161925" algn="just">
              <a:lnSpc>
                <a:spcPct val="144500"/>
              </a:lnSpc>
              <a:spcBef>
                <a:spcPts val="110"/>
              </a:spcBef>
              <a:buClr>
                <a:srgbClr val="E87825"/>
              </a:buClr>
            </a:pPr>
            <a:r>
              <a:rPr sz="1100" spc="-20" dirty="0">
                <a:solidFill>
                  <a:srgbClr val="1D2C4F"/>
                </a:solidFill>
                <a:latin typeface="Urbane Medium" pitchFamily="2" charset="77"/>
                <a:cs typeface="Judson"/>
              </a:rPr>
              <a:t>risks</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and</a:t>
            </a:r>
            <a:r>
              <a:rPr sz="1100" spc="-4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this</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section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applies</a:t>
            </a:r>
            <a:r>
              <a:rPr sz="1100" spc="-4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to</a:t>
            </a:r>
            <a:r>
              <a:rPr sz="1100" spc="-4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all</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firms.</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Finally</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section</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3 </a:t>
            </a:r>
            <a:r>
              <a:rPr sz="1100" spc="-2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provides sector </a:t>
            </a:r>
            <a:r>
              <a:rPr sz="1100" spc="-20" dirty="0">
                <a:solidFill>
                  <a:srgbClr val="1D2C4F"/>
                </a:solidFill>
                <a:latin typeface="Urbane Medium" pitchFamily="2" charset="77"/>
                <a:cs typeface="Judson"/>
              </a:rPr>
              <a:t>specific </a:t>
            </a:r>
            <a:r>
              <a:rPr sz="1100" spc="-25" dirty="0">
                <a:solidFill>
                  <a:srgbClr val="1D2C4F"/>
                </a:solidFill>
                <a:latin typeface="Urbane Medium" pitchFamily="2" charset="77"/>
                <a:cs typeface="Judson"/>
              </a:rPr>
              <a:t>guidelines which </a:t>
            </a:r>
            <a:r>
              <a:rPr sz="1100" spc="-30" dirty="0">
                <a:solidFill>
                  <a:srgbClr val="1D2C4F"/>
                </a:solidFill>
                <a:latin typeface="Urbane Medium" pitchFamily="2" charset="77"/>
                <a:cs typeface="Judson"/>
              </a:rPr>
              <a:t>must </a:t>
            </a:r>
            <a:r>
              <a:rPr sz="1100" spc="-15" dirty="0">
                <a:solidFill>
                  <a:srgbClr val="1D2C4F"/>
                </a:solidFill>
                <a:latin typeface="Urbane Medium" pitchFamily="2" charset="77"/>
                <a:cs typeface="Judson"/>
              </a:rPr>
              <a:t>be </a:t>
            </a:r>
            <a:r>
              <a:rPr sz="1100" spc="-20" dirty="0">
                <a:solidFill>
                  <a:srgbClr val="1D2C4F"/>
                </a:solidFill>
                <a:latin typeface="Urbane Medium" pitchFamily="2" charset="77"/>
                <a:cs typeface="Judson"/>
              </a:rPr>
              <a:t>read </a:t>
            </a:r>
            <a:r>
              <a:rPr sz="1100" spc="-5" dirty="0">
                <a:solidFill>
                  <a:srgbClr val="1D2C4F"/>
                </a:solidFill>
                <a:latin typeface="Urbane Medium" pitchFamily="2" charset="77"/>
                <a:cs typeface="Judson"/>
              </a:rPr>
              <a:t>in </a:t>
            </a:r>
            <a:r>
              <a:rPr sz="1100" spc="-25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a:t>
            </a:r>
            <a:r>
              <a:rPr sz="1100" spc="-20" dirty="0">
                <a:solidFill>
                  <a:srgbClr val="1D2C4F"/>
                </a:solidFill>
                <a:latin typeface="Urbane Medium" pitchFamily="2" charset="77"/>
                <a:cs typeface="Judson"/>
              </a:rPr>
              <a:t>j</a:t>
            </a:r>
            <a:r>
              <a:rPr sz="1100" spc="-35" dirty="0">
                <a:solidFill>
                  <a:srgbClr val="1D2C4F"/>
                </a:solidFill>
                <a:latin typeface="Urbane Medium" pitchFamily="2" charset="77"/>
                <a:cs typeface="Judson"/>
              </a:rPr>
              <a:t>u</a:t>
            </a:r>
            <a:r>
              <a:rPr sz="1100" spc="-30" dirty="0">
                <a:solidFill>
                  <a:srgbClr val="1D2C4F"/>
                </a:solidFill>
                <a:latin typeface="Urbane Medium" pitchFamily="2" charset="77"/>
                <a:cs typeface="Judson"/>
              </a:rPr>
              <a:t>nc</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40" dirty="0">
                <a:solidFill>
                  <a:srgbClr val="1D2C4F"/>
                </a:solidFill>
                <a:latin typeface="Urbane Medium" pitchFamily="2" charset="77"/>
                <a:cs typeface="Judson"/>
              </a:rPr>
              <a:t>w</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h</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c</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2.</a:t>
            </a:r>
            <a:endParaRPr sz="1100" dirty="0">
              <a:latin typeface="Urbane Medium" pitchFamily="2" charset="77"/>
              <a:cs typeface="Judson"/>
            </a:endParaRPr>
          </a:p>
          <a:p>
            <a:pPr marL="285750" indent="-285750">
              <a:lnSpc>
                <a:spcPct val="100000"/>
              </a:lnSpc>
              <a:spcBef>
                <a:spcPts val="5"/>
              </a:spcBef>
              <a:buClr>
                <a:srgbClr val="E87825"/>
              </a:buClr>
              <a:buFont typeface="Wingdings" pitchFamily="2" charset="2"/>
              <a:buChar char="§"/>
            </a:pPr>
            <a:endParaRPr sz="1500" dirty="0">
              <a:latin typeface="Urbane Medium" pitchFamily="2" charset="77"/>
              <a:cs typeface="Judson"/>
            </a:endParaRPr>
          </a:p>
          <a:p>
            <a:pPr marL="264795" marR="126364" indent="-252729">
              <a:lnSpc>
                <a:spcPct val="141800"/>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The</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Guidelines</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come</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into</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effect </a:t>
            </a:r>
            <a:r>
              <a:rPr sz="1100" spc="-15" dirty="0">
                <a:solidFill>
                  <a:srgbClr val="1D2C4F"/>
                </a:solidFill>
                <a:latin typeface="Urbane Medium" pitchFamily="2" charset="77"/>
                <a:cs typeface="Judson"/>
              </a:rPr>
              <a:t>on</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26</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June</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2018</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and</a:t>
            </a:r>
            <a:r>
              <a:rPr sz="1100" spc="-4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must </a:t>
            </a:r>
            <a:r>
              <a:rPr sz="1100" spc="-25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be </a:t>
            </a:r>
            <a:r>
              <a:rPr sz="1100" spc="-25" dirty="0">
                <a:solidFill>
                  <a:srgbClr val="1D2C4F"/>
                </a:solidFill>
                <a:latin typeface="Urbane Medium" pitchFamily="2" charset="77"/>
                <a:cs typeface="Judson"/>
              </a:rPr>
              <a:t>adopted </a:t>
            </a:r>
            <a:r>
              <a:rPr sz="1100" spc="-15" dirty="0">
                <a:solidFill>
                  <a:srgbClr val="1D2C4F"/>
                </a:solidFill>
                <a:latin typeface="Urbane Medium" pitchFamily="2" charset="77"/>
                <a:cs typeface="Judson"/>
              </a:rPr>
              <a:t>by </a:t>
            </a:r>
            <a:r>
              <a:rPr sz="1100" spc="-30" dirty="0">
                <a:solidFill>
                  <a:srgbClr val="1D2C4F"/>
                </a:solidFill>
                <a:latin typeface="Urbane Medium" pitchFamily="2" charset="77"/>
                <a:cs typeface="Judson"/>
              </a:rPr>
              <a:t>competent </a:t>
            </a:r>
            <a:r>
              <a:rPr sz="1100" spc="-25" dirty="0">
                <a:solidFill>
                  <a:srgbClr val="1D2C4F"/>
                </a:solidFill>
                <a:latin typeface="Urbane Medium" pitchFamily="2" charset="77"/>
                <a:cs typeface="Judson"/>
              </a:rPr>
              <a:t>authorities </a:t>
            </a:r>
            <a:r>
              <a:rPr sz="1100" spc="-20" dirty="0">
                <a:solidFill>
                  <a:srgbClr val="1D2C4F"/>
                </a:solidFill>
                <a:latin typeface="Urbane Medium" pitchFamily="2" charset="77"/>
                <a:cs typeface="Judson"/>
              </a:rPr>
              <a:t>(i.e. the </a:t>
            </a:r>
            <a:r>
              <a:rPr sz="1100" spc="-25" dirty="0">
                <a:solidFill>
                  <a:srgbClr val="1D2C4F"/>
                </a:solidFill>
                <a:latin typeface="Urbane Medium" pitchFamily="2" charset="77"/>
                <a:cs typeface="Judson"/>
              </a:rPr>
              <a:t>CBI) </a:t>
            </a:r>
            <a:r>
              <a:rPr sz="1100" spc="-20" dirty="0">
                <a:solidFill>
                  <a:srgbClr val="1D2C4F"/>
                </a:solidFill>
                <a:latin typeface="Urbane Medium" pitchFamily="2" charset="77"/>
                <a:cs typeface="Judson"/>
              </a:rPr>
              <a:t>and </a:t>
            </a:r>
            <a:r>
              <a:rPr sz="1100" spc="-1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d</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g</a:t>
            </a:r>
            <a:r>
              <a:rPr sz="1100" spc="-30" dirty="0">
                <a:solidFill>
                  <a:srgbClr val="1D2C4F"/>
                </a:solidFill>
                <a:latin typeface="Urbane Medium" pitchFamily="2" charset="77"/>
                <a:cs typeface="Judson"/>
              </a:rPr>
              <a:t>n</a:t>
            </a:r>
            <a:r>
              <a:rPr sz="1100" spc="-20" dirty="0">
                <a:solidFill>
                  <a:srgbClr val="1D2C4F"/>
                </a:solidFill>
                <a:latin typeface="Urbane Medium" pitchFamily="2" charset="77"/>
                <a:cs typeface="Judson"/>
              </a:rPr>
              <a:t>at</a:t>
            </a:r>
            <a:r>
              <a:rPr sz="1100" spc="-35" dirty="0">
                <a:solidFill>
                  <a:srgbClr val="1D2C4F"/>
                </a:solidFill>
                <a:latin typeface="Urbane Medium" pitchFamily="2" charset="77"/>
                <a:cs typeface="Judson"/>
              </a:rPr>
              <a:t>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p</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rso</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k</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f</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c</a:t>
            </a:r>
            <a:r>
              <a:rPr sz="1100" spc="-20" dirty="0">
                <a:solidFill>
                  <a:srgbClr val="1D2C4F"/>
                </a:solidFill>
                <a:latin typeface="Urbane Medium" pitchFamily="2" charset="77"/>
                <a:cs typeface="Judson"/>
              </a:rPr>
              <a:t>t</a:t>
            </a:r>
            <a:r>
              <a:rPr sz="1100" spc="-25" dirty="0">
                <a:solidFill>
                  <a:srgbClr val="1D2C4F"/>
                </a:solidFill>
                <a:latin typeface="Urbane Medium" pitchFamily="2" charset="77"/>
                <a:cs typeface="Judson"/>
              </a:rPr>
              <a:t>or</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spc="-35" dirty="0">
                <a:solidFill>
                  <a:srgbClr val="1D2C4F"/>
                </a:solidFill>
                <a:latin typeface="Urbane Medium" pitchFamily="2" charset="77"/>
                <a:cs typeface="Judson"/>
              </a:rPr>
              <a:t>u</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li</a:t>
            </a:r>
            <a:r>
              <a:rPr sz="1100" spc="-30" dirty="0">
                <a:solidFill>
                  <a:srgbClr val="1D2C4F"/>
                </a:solidFill>
                <a:latin typeface="Urbane Medium" pitchFamily="2" charset="77"/>
                <a:cs typeface="Judson"/>
              </a:rPr>
              <a:t>n</a:t>
            </a:r>
            <a:r>
              <a:rPr sz="1100" spc="-35" dirty="0">
                <a:solidFill>
                  <a:srgbClr val="1D2C4F"/>
                </a:solidFill>
                <a:latin typeface="Urbane Medium" pitchFamily="2" charset="77"/>
                <a:cs typeface="Judson"/>
              </a:rPr>
              <a:t>e</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  </a:t>
            </a:r>
            <a:r>
              <a:rPr sz="1100" spc="-25" dirty="0">
                <a:solidFill>
                  <a:srgbClr val="1D2C4F"/>
                </a:solidFill>
                <a:latin typeface="Urbane Medium" pitchFamily="2" charset="77"/>
                <a:cs typeface="Judson"/>
              </a:rPr>
              <a:t>Guidelines </a:t>
            </a:r>
            <a:r>
              <a:rPr sz="1100" spc="-15" dirty="0">
                <a:solidFill>
                  <a:srgbClr val="1D2C4F"/>
                </a:solidFill>
                <a:latin typeface="Urbane Medium" pitchFamily="2" charset="77"/>
                <a:cs typeface="Judson"/>
              </a:rPr>
              <a:t>are </a:t>
            </a:r>
            <a:r>
              <a:rPr sz="1100" spc="-20" dirty="0">
                <a:solidFill>
                  <a:srgbClr val="1D2C4F"/>
                </a:solidFill>
                <a:latin typeface="Urbane Medium" pitchFamily="2" charset="77"/>
                <a:cs typeface="Judson"/>
              </a:rPr>
              <a:t>not </a:t>
            </a:r>
            <a:r>
              <a:rPr sz="1100" spc="-25" dirty="0">
                <a:solidFill>
                  <a:srgbClr val="1D2C4F"/>
                </a:solidFill>
                <a:latin typeface="Urbane Medium" pitchFamily="2" charset="77"/>
                <a:cs typeface="Judson"/>
              </a:rPr>
              <a:t>exhaustive </a:t>
            </a:r>
            <a:r>
              <a:rPr sz="1100" spc="-20" dirty="0">
                <a:solidFill>
                  <a:srgbClr val="1D2C4F"/>
                </a:solidFill>
                <a:latin typeface="Urbane Medium" pitchFamily="2" charset="77"/>
                <a:cs typeface="Judson"/>
              </a:rPr>
              <a:t>and they </a:t>
            </a:r>
            <a:r>
              <a:rPr sz="1100" spc="-15" dirty="0">
                <a:solidFill>
                  <a:srgbClr val="1D2C4F"/>
                </a:solidFill>
                <a:latin typeface="Urbane Medium" pitchFamily="2" charset="77"/>
                <a:cs typeface="Judson"/>
              </a:rPr>
              <a:t>will be </a:t>
            </a:r>
            <a:r>
              <a:rPr sz="1100" spc="-25" dirty="0">
                <a:solidFill>
                  <a:srgbClr val="1D2C4F"/>
                </a:solidFill>
                <a:latin typeface="Urbane Medium" pitchFamily="2" charset="77"/>
                <a:cs typeface="Judson"/>
              </a:rPr>
              <a:t>kept under </a:t>
            </a:r>
            <a:r>
              <a:rPr sz="1100" spc="-2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30" dirty="0">
                <a:solidFill>
                  <a:srgbClr val="1D2C4F"/>
                </a:solidFill>
                <a:latin typeface="Urbane Medium" pitchFamily="2" charset="77"/>
                <a:cs typeface="Judson"/>
              </a:rPr>
              <a:t>e</a:t>
            </a:r>
            <a:r>
              <a:rPr sz="1100" spc="-20" dirty="0">
                <a:solidFill>
                  <a:srgbClr val="1D2C4F"/>
                </a:solidFill>
                <a:latin typeface="Urbane Medium" pitchFamily="2" charset="77"/>
                <a:cs typeface="Judson"/>
              </a:rPr>
              <a:t>v</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e</a:t>
            </a:r>
            <a:r>
              <a:rPr sz="1100" dirty="0">
                <a:solidFill>
                  <a:srgbClr val="1D2C4F"/>
                </a:solidFill>
                <a:latin typeface="Urbane Medium" pitchFamily="2" charset="77"/>
                <a:cs typeface="Judson"/>
              </a:rPr>
              <a:t>w</a:t>
            </a:r>
            <a:r>
              <a:rPr sz="1100" spc="-5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upd</a:t>
            </a:r>
            <a:r>
              <a:rPr sz="1100" spc="-20" dirty="0">
                <a:solidFill>
                  <a:srgbClr val="1D2C4F"/>
                </a:solidFill>
                <a:latin typeface="Urbane Medium" pitchFamily="2" charset="77"/>
                <a:cs typeface="Judson"/>
              </a:rPr>
              <a:t>at</a:t>
            </a:r>
            <a:r>
              <a:rPr sz="1100" spc="-30" dirty="0">
                <a:solidFill>
                  <a:srgbClr val="1D2C4F"/>
                </a:solidFill>
                <a:latin typeface="Urbane Medium" pitchFamily="2" charset="77"/>
                <a:cs typeface="Judson"/>
              </a:rPr>
              <a:t>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dirty="0">
                <a:solidFill>
                  <a:srgbClr val="1D2C4F"/>
                </a:solidFill>
                <a:latin typeface="Urbane Medium" pitchFamily="2" charset="77"/>
                <a:cs typeface="Judson"/>
              </a:rPr>
              <a:t>s</a:t>
            </a:r>
            <a:r>
              <a:rPr sz="1100" spc="-4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nece</a:t>
            </a:r>
            <a:r>
              <a:rPr sz="1100" spc="-25" dirty="0">
                <a:solidFill>
                  <a:srgbClr val="1D2C4F"/>
                </a:solidFill>
                <a:latin typeface="Urbane Medium" pitchFamily="2" charset="77"/>
                <a:cs typeface="Judson"/>
              </a:rPr>
              <a:t>ss</a:t>
            </a:r>
            <a:r>
              <a:rPr sz="1100" spc="-20" dirty="0">
                <a:solidFill>
                  <a:srgbClr val="1D2C4F"/>
                </a:solidFill>
                <a:latin typeface="Urbane Medium" pitchFamily="2" charset="77"/>
                <a:cs typeface="Judson"/>
              </a:rPr>
              <a:t>a</a:t>
            </a:r>
            <a:r>
              <a:rPr sz="1100" spc="-25" dirty="0">
                <a:solidFill>
                  <a:srgbClr val="1D2C4F"/>
                </a:solidFill>
                <a:latin typeface="Urbane Medium" pitchFamily="2" charset="77"/>
                <a:cs typeface="Judson"/>
              </a:rPr>
              <a:t>r</a:t>
            </a:r>
            <a:r>
              <a:rPr sz="1100" dirty="0">
                <a:solidFill>
                  <a:srgbClr val="1D2C4F"/>
                </a:solidFill>
                <a:latin typeface="Urbane Medium" pitchFamily="2" charset="77"/>
                <a:cs typeface="Judson"/>
              </a:rPr>
              <a:t>y</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dirty="0">
                <a:solidFill>
                  <a:srgbClr val="1D2C4F"/>
                </a:solidFill>
                <a:latin typeface="Urbane Medium" pitchFamily="2" charset="77"/>
                <a:cs typeface="Judson"/>
              </a:rPr>
              <a:t>y</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SA</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a:t>
            </a:r>
            <a:endParaRPr sz="1100" dirty="0">
              <a:latin typeface="Urbane Medium" pitchFamily="2" charset="77"/>
              <a:cs typeface="Judson"/>
            </a:endParaRPr>
          </a:p>
          <a:p>
            <a:pPr>
              <a:lnSpc>
                <a:spcPct val="100000"/>
              </a:lnSpc>
              <a:spcBef>
                <a:spcPts val="25"/>
              </a:spcBef>
              <a:buClr>
                <a:srgbClr val="E87825"/>
              </a:buClr>
            </a:pPr>
            <a:endParaRPr sz="1450" dirty="0">
              <a:latin typeface="Urbane Medium" pitchFamily="2" charset="77"/>
              <a:cs typeface="Judson"/>
            </a:endParaRPr>
          </a:p>
          <a:p>
            <a:pPr marL="264795" marR="5080" indent="-252729">
              <a:lnSpc>
                <a:spcPct val="144100"/>
              </a:lnSpc>
              <a:buClr>
                <a:srgbClr val="E87825"/>
              </a:buClr>
              <a:buFont typeface="Wingdings" pitchFamily="2" charset="2"/>
              <a:buChar char="§"/>
              <a:tabLst>
                <a:tab pos="264795" algn="l"/>
                <a:tab pos="265430" algn="l"/>
              </a:tabLst>
            </a:pPr>
            <a:r>
              <a:rPr sz="1100" spc="-10" dirty="0">
                <a:solidFill>
                  <a:srgbClr val="1D2C4F"/>
                </a:solidFill>
                <a:latin typeface="Urbane Medium" pitchFamily="2" charset="77"/>
                <a:cs typeface="Judson"/>
              </a:rPr>
              <a:t>In</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February</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2020, </a:t>
            </a:r>
            <a:r>
              <a:rPr sz="1100" spc="-20" dirty="0">
                <a:solidFill>
                  <a:srgbClr val="1D2C4F"/>
                </a:solidFill>
                <a:latin typeface="Urbane Medium" pitchFamily="2" charset="77"/>
                <a:cs typeface="Judson"/>
              </a:rPr>
              <a:t>the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EBA</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launched</a:t>
            </a:r>
            <a:r>
              <a:rPr sz="1100" spc="-4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public</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consultation</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on </a:t>
            </a:r>
            <a:r>
              <a:rPr sz="1100" spc="-25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revised </a:t>
            </a:r>
            <a:r>
              <a:rPr sz="1100" spc="-15" dirty="0">
                <a:solidFill>
                  <a:srgbClr val="1D2C4F"/>
                </a:solidFill>
                <a:latin typeface="Urbane Medium" pitchFamily="2" charset="77"/>
                <a:cs typeface="Judson"/>
              </a:rPr>
              <a:t>risk </a:t>
            </a:r>
            <a:r>
              <a:rPr sz="1100" spc="-20" dirty="0">
                <a:solidFill>
                  <a:srgbClr val="1D2C4F"/>
                </a:solidFill>
                <a:latin typeface="Urbane Medium" pitchFamily="2" charset="77"/>
                <a:cs typeface="Judson"/>
              </a:rPr>
              <a:t>factors </a:t>
            </a:r>
            <a:r>
              <a:rPr sz="1100" spc="-25" dirty="0">
                <a:solidFill>
                  <a:srgbClr val="1D2C4F"/>
                </a:solidFill>
                <a:latin typeface="Urbane Medium" pitchFamily="2" charset="77"/>
                <a:cs typeface="Judson"/>
              </a:rPr>
              <a:t>Guidelines </a:t>
            </a:r>
            <a:r>
              <a:rPr sz="1100" spc="-20" dirty="0">
                <a:solidFill>
                  <a:srgbClr val="1D2C4F"/>
                </a:solidFill>
                <a:latin typeface="Urbane Medium" pitchFamily="2" charset="77"/>
                <a:cs typeface="Judson"/>
              </a:rPr>
              <a:t>until </a:t>
            </a:r>
            <a:r>
              <a:rPr sz="1100" spc="-15" dirty="0">
                <a:solidFill>
                  <a:srgbClr val="1D2C4F"/>
                </a:solidFill>
                <a:latin typeface="Urbane Medium" pitchFamily="2" charset="77"/>
                <a:cs typeface="Judson"/>
              </a:rPr>
              <a:t>July </a:t>
            </a:r>
            <a:r>
              <a:rPr sz="1100" spc="-25" dirty="0">
                <a:solidFill>
                  <a:srgbClr val="1D2C4F"/>
                </a:solidFill>
                <a:latin typeface="Urbane Medium" pitchFamily="2" charset="77"/>
                <a:cs typeface="Judson"/>
              </a:rPr>
              <a:t>2020. </a:t>
            </a:r>
            <a:r>
              <a:rPr sz="1100" spc="-20" dirty="0">
                <a:solidFill>
                  <a:srgbClr val="1D2C4F"/>
                </a:solidFill>
                <a:latin typeface="Urbane Medium" pitchFamily="2" charset="77"/>
                <a:cs typeface="Judson"/>
              </a:rPr>
              <a:t>This </a:t>
            </a:r>
            <a:r>
              <a:rPr sz="1100" spc="-25" dirty="0">
                <a:solidFill>
                  <a:srgbClr val="1D2C4F"/>
                </a:solidFill>
                <a:latin typeface="Urbane Medium" pitchFamily="2" charset="77"/>
                <a:cs typeface="Judson"/>
              </a:rPr>
              <a:t>update </a:t>
            </a:r>
            <a:r>
              <a:rPr sz="1100" spc="-20" dirty="0">
                <a:solidFill>
                  <a:srgbClr val="1D2C4F"/>
                </a:solidFill>
                <a:latin typeface="Urbane Medium" pitchFamily="2" charset="77"/>
                <a:cs typeface="Judson"/>
              </a:rPr>
              <a:t> takes </a:t>
            </a:r>
            <a:r>
              <a:rPr sz="1100" spc="-15" dirty="0">
                <a:solidFill>
                  <a:srgbClr val="1D2C4F"/>
                </a:solidFill>
                <a:latin typeface="Urbane Medium" pitchFamily="2" charset="77"/>
                <a:cs typeface="Judson"/>
              </a:rPr>
              <a:t>into </a:t>
            </a:r>
            <a:r>
              <a:rPr sz="1100" spc="-25" dirty="0">
                <a:solidFill>
                  <a:srgbClr val="1D2C4F"/>
                </a:solidFill>
                <a:latin typeface="Urbane Medium" pitchFamily="2" charset="77"/>
                <a:cs typeface="Judson"/>
              </a:rPr>
              <a:t>account changes </a:t>
            </a:r>
            <a:r>
              <a:rPr sz="1100" spc="-10" dirty="0">
                <a:solidFill>
                  <a:srgbClr val="1D2C4F"/>
                </a:solidFill>
                <a:latin typeface="Urbane Medium" pitchFamily="2" charset="77"/>
                <a:cs typeface="Judson"/>
              </a:rPr>
              <a:t>to </a:t>
            </a:r>
            <a:r>
              <a:rPr sz="1100" spc="-20" dirty="0">
                <a:solidFill>
                  <a:srgbClr val="1D2C4F"/>
                </a:solidFill>
                <a:latin typeface="Urbane Medium" pitchFamily="2" charset="77"/>
                <a:cs typeface="Judson"/>
              </a:rPr>
              <a:t>the </a:t>
            </a:r>
            <a:r>
              <a:rPr sz="1100" spc="-15" dirty="0">
                <a:solidFill>
                  <a:srgbClr val="1D2C4F"/>
                </a:solidFill>
                <a:latin typeface="Urbane Medium" pitchFamily="2" charset="77"/>
                <a:cs typeface="Judson"/>
              </a:rPr>
              <a:t>EU </a:t>
            </a:r>
            <a:r>
              <a:rPr sz="1100" spc="-30" dirty="0">
                <a:solidFill>
                  <a:srgbClr val="1D2C4F"/>
                </a:solidFill>
                <a:latin typeface="Urbane Medium" pitchFamily="2" charset="77"/>
                <a:cs typeface="Judson"/>
              </a:rPr>
              <a:t>AML/CFT </a:t>
            </a:r>
            <a:r>
              <a:rPr sz="1100" spc="-20" dirty="0">
                <a:solidFill>
                  <a:srgbClr val="1D2C4F"/>
                </a:solidFill>
                <a:latin typeface="Urbane Medium" pitchFamily="2" charset="77"/>
                <a:cs typeface="Judson"/>
              </a:rPr>
              <a:t>legal </a:t>
            </a:r>
            <a:r>
              <a:rPr sz="1100" spc="-1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framework </a:t>
            </a:r>
            <a:r>
              <a:rPr sz="1100" spc="-20" dirty="0">
                <a:solidFill>
                  <a:srgbClr val="1D2C4F"/>
                </a:solidFill>
                <a:latin typeface="Urbane Medium" pitchFamily="2" charset="77"/>
                <a:cs typeface="Judson"/>
              </a:rPr>
              <a:t>and </a:t>
            </a:r>
            <a:r>
              <a:rPr sz="1100" spc="-25" dirty="0">
                <a:solidFill>
                  <a:srgbClr val="1D2C4F"/>
                </a:solidFill>
                <a:latin typeface="Urbane Medium" pitchFamily="2" charset="77"/>
                <a:cs typeface="Judson"/>
              </a:rPr>
              <a:t>new ML/TF </a:t>
            </a:r>
            <a:r>
              <a:rPr sz="1100" spc="-20" dirty="0">
                <a:solidFill>
                  <a:srgbClr val="1D2C4F"/>
                </a:solidFill>
                <a:latin typeface="Urbane Medium" pitchFamily="2" charset="77"/>
                <a:cs typeface="Judson"/>
              </a:rPr>
              <a:t>risks, including those identified </a:t>
            </a:r>
            <a:r>
              <a:rPr sz="1100" spc="-1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dirty="0">
                <a:solidFill>
                  <a:srgbClr val="1D2C4F"/>
                </a:solidFill>
                <a:latin typeface="Urbane Medium" pitchFamily="2" charset="77"/>
                <a:cs typeface="Judson"/>
              </a:rPr>
              <a:t>y</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BA</a:t>
            </a:r>
            <a:r>
              <a:rPr sz="1100" spc="-20" dirty="0">
                <a:solidFill>
                  <a:srgbClr val="1D2C4F"/>
                </a:solidFill>
                <a:latin typeface="Urbane Medium" pitchFamily="2" charset="77"/>
                <a:cs typeface="Judson"/>
              </a:rPr>
              <a:t>’</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p</a:t>
            </a:r>
            <a:r>
              <a:rPr sz="1100" spc="-10" dirty="0">
                <a:solidFill>
                  <a:srgbClr val="1D2C4F"/>
                </a:solidFill>
                <a:latin typeface="Urbane Medium" pitchFamily="2" charset="77"/>
                <a:cs typeface="Judson"/>
              </a:rPr>
              <a:t>l</a:t>
            </a:r>
            <a:r>
              <a:rPr sz="1100" spc="-35"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m</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n</a:t>
            </a:r>
            <a:r>
              <a:rPr sz="1100" spc="-20" dirty="0">
                <a:solidFill>
                  <a:srgbClr val="1D2C4F"/>
                </a:solidFill>
                <a:latin typeface="Urbane Medium" pitchFamily="2" charset="77"/>
                <a:cs typeface="Judson"/>
              </a:rPr>
              <a:t>tat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35" dirty="0">
                <a:solidFill>
                  <a:srgbClr val="1D2C4F"/>
                </a:solidFill>
                <a:latin typeface="Urbane Medium" pitchFamily="2" charset="77"/>
                <a:cs typeface="Judson"/>
              </a:rPr>
              <a:t>e</a:t>
            </a:r>
            <a:r>
              <a:rPr sz="1100" spc="-20" dirty="0">
                <a:solidFill>
                  <a:srgbClr val="1D2C4F"/>
                </a:solidFill>
                <a:latin typeface="Urbane Medium" pitchFamily="2" charset="77"/>
                <a:cs typeface="Judson"/>
              </a:rPr>
              <a:t>v</a:t>
            </a:r>
            <a:r>
              <a:rPr sz="1100" spc="-10" dirty="0">
                <a:solidFill>
                  <a:srgbClr val="1D2C4F"/>
                </a:solidFill>
                <a:latin typeface="Urbane Medium" pitchFamily="2" charset="77"/>
                <a:cs typeface="Judson"/>
              </a:rPr>
              <a:t>i</a:t>
            </a:r>
            <a:r>
              <a:rPr sz="1100" spc="-35" dirty="0">
                <a:solidFill>
                  <a:srgbClr val="1D2C4F"/>
                </a:solidFill>
                <a:latin typeface="Urbane Medium" pitchFamily="2" charset="77"/>
                <a:cs typeface="Judson"/>
              </a:rPr>
              <a:t>e</a:t>
            </a:r>
            <a:r>
              <a:rPr sz="1100" spc="-40" dirty="0">
                <a:solidFill>
                  <a:srgbClr val="1D2C4F"/>
                </a:solidFill>
                <a:latin typeface="Urbane Medium" pitchFamily="2" charset="77"/>
                <a:cs typeface="Judson"/>
              </a:rPr>
              <a:t>w</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a:t>
            </a:r>
            <a:endParaRPr sz="1100" dirty="0">
              <a:latin typeface="Urbane Medium" pitchFamily="2" charset="77"/>
              <a:cs typeface="Judso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232" y="1538287"/>
            <a:ext cx="3672840" cy="4521494"/>
          </a:xfrm>
          <a:prstGeom prst="rect">
            <a:avLst/>
          </a:prstGeom>
        </p:spPr>
        <p:txBody>
          <a:bodyPr vert="horz" wrap="square" lIns="0" tIns="8890" rIns="0" bIns="0" rtlCol="0">
            <a:spAutoFit/>
          </a:bodyPr>
          <a:lstStyle/>
          <a:p>
            <a:pPr marL="12700" marR="5080">
              <a:lnSpc>
                <a:spcPct val="149500"/>
              </a:lnSpc>
              <a:spcBef>
                <a:spcPts val="70"/>
              </a:spcBef>
              <a:buClr>
                <a:srgbClr val="E87825"/>
              </a:buClr>
            </a:pPr>
            <a:r>
              <a:rPr lang="en-GB" sz="1100" dirty="0">
                <a:solidFill>
                  <a:srgbClr val="1D2C4F"/>
                </a:solidFill>
                <a:latin typeface="Urbane Medium" pitchFamily="2" charset="77"/>
                <a:cs typeface="Judson"/>
              </a:rPr>
              <a:t>T</a:t>
            </a:r>
            <a:r>
              <a:rPr sz="1100" dirty="0">
                <a:solidFill>
                  <a:srgbClr val="1D2C4F"/>
                </a:solidFill>
                <a:latin typeface="Urbane Medium" pitchFamily="2" charset="77"/>
                <a:cs typeface="Judson"/>
              </a:rPr>
              <a:t>he</a:t>
            </a:r>
            <a:r>
              <a:rPr sz="1100" spc="-5" dirty="0">
                <a:solidFill>
                  <a:srgbClr val="1D2C4F"/>
                </a:solidFill>
                <a:latin typeface="Urbane Medium" pitchFamily="2" charset="77"/>
                <a:cs typeface="Judson"/>
              </a:rPr>
              <a:t> CBI published</a:t>
            </a:r>
            <a:r>
              <a:rPr sz="1100" dirty="0">
                <a:solidFill>
                  <a:srgbClr val="1D2C4F"/>
                </a:solidFill>
                <a:latin typeface="Urbane Medium" pitchFamily="2" charset="77"/>
                <a:cs typeface="Judson"/>
              </a:rPr>
              <a:t> the</a:t>
            </a:r>
            <a:r>
              <a:rPr sz="1100" spc="-5" dirty="0">
                <a:solidFill>
                  <a:srgbClr val="1D2C4F"/>
                </a:solidFill>
                <a:latin typeface="Urbane Medium" pitchFamily="2" charset="77"/>
                <a:cs typeface="Judson"/>
              </a:rPr>
              <a:t> final</a:t>
            </a:r>
            <a:r>
              <a:rPr sz="1100" dirty="0">
                <a:solidFill>
                  <a:srgbClr val="1D2C4F"/>
                </a:solidFill>
                <a:latin typeface="Urbane Medium" pitchFamily="2" charset="77"/>
                <a:cs typeface="Judson"/>
              </a:rPr>
              <a:t> Anti- </a:t>
            </a:r>
            <a:r>
              <a:rPr sz="1100" spc="-5" dirty="0">
                <a:solidFill>
                  <a:srgbClr val="1D2C4F"/>
                </a:solidFill>
                <a:latin typeface="Urbane Medium" pitchFamily="2" charset="77"/>
                <a:cs typeface="Judson"/>
              </a:rPr>
              <a:t>Money Laundering and</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Countering </a:t>
            </a:r>
            <a:r>
              <a:rPr sz="1100" dirty="0">
                <a:solidFill>
                  <a:srgbClr val="1D2C4F"/>
                </a:solidFill>
                <a:latin typeface="Urbane Medium" pitchFamily="2" charset="77"/>
                <a:cs typeface="Judson"/>
              </a:rPr>
              <a:t>the </a:t>
            </a:r>
            <a:r>
              <a:rPr sz="1100" spc="-5" dirty="0">
                <a:solidFill>
                  <a:srgbClr val="1D2C4F"/>
                </a:solidFill>
                <a:latin typeface="Urbane Medium" pitchFamily="2" charset="77"/>
                <a:cs typeface="Judson"/>
              </a:rPr>
              <a:t>Financing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Terrorism</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Guidelines </a:t>
            </a:r>
            <a:r>
              <a:rPr sz="1100" dirty="0">
                <a:solidFill>
                  <a:srgbClr val="1D2C4F"/>
                </a:solidFill>
                <a:latin typeface="Urbane Medium" pitchFamily="2" charset="77"/>
                <a:cs typeface="Judson"/>
              </a:rPr>
              <a:t>for the</a:t>
            </a:r>
            <a:r>
              <a:rPr sz="1100" spc="-5" dirty="0">
                <a:solidFill>
                  <a:srgbClr val="1D2C4F"/>
                </a:solidFill>
                <a:latin typeface="Urbane Medium" pitchFamily="2" charset="77"/>
                <a:cs typeface="Judson"/>
              </a:rPr>
              <a:t> Financial</a:t>
            </a:r>
            <a:r>
              <a:rPr sz="1100" dirty="0">
                <a:solidFill>
                  <a:srgbClr val="1D2C4F"/>
                </a:solidFill>
                <a:latin typeface="Urbane Medium" pitchFamily="2" charset="77"/>
                <a:cs typeface="Judson"/>
              </a:rPr>
              <a:t> Sector.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Guidelines </a:t>
            </a:r>
            <a:r>
              <a:rPr sz="1100" dirty="0">
                <a:solidFill>
                  <a:srgbClr val="1D2C4F"/>
                </a:solidFill>
                <a:latin typeface="Urbane Medium" pitchFamily="2" charset="77"/>
                <a:cs typeface="Judson"/>
              </a:rPr>
              <a:t>outline the expectations of the </a:t>
            </a:r>
            <a:r>
              <a:rPr sz="1100" spc="-5" dirty="0">
                <a:solidFill>
                  <a:srgbClr val="1D2C4F"/>
                </a:solidFill>
                <a:latin typeface="Urbane Medium" pitchFamily="2" charset="77"/>
                <a:cs typeface="Judson"/>
              </a:rPr>
              <a:t>CBI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regarding </a:t>
            </a:r>
            <a:r>
              <a:rPr sz="1100" dirty="0">
                <a:solidFill>
                  <a:srgbClr val="1D2C4F"/>
                </a:solidFill>
                <a:latin typeface="Urbane Medium" pitchFamily="2" charset="77"/>
                <a:cs typeface="Judson"/>
              </a:rPr>
              <a:t>the </a:t>
            </a:r>
            <a:r>
              <a:rPr sz="1100" spc="-5" dirty="0">
                <a:solidFill>
                  <a:srgbClr val="1D2C4F"/>
                </a:solidFill>
                <a:latin typeface="Urbane Medium" pitchFamily="2" charset="77"/>
                <a:cs typeface="Judson"/>
              </a:rPr>
              <a:t>factors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firms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should</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take </a:t>
            </a:r>
            <a:r>
              <a:rPr sz="1100" dirty="0">
                <a:solidFill>
                  <a:srgbClr val="1D2C4F"/>
                </a:solidFill>
                <a:latin typeface="Urbane Medium" pitchFamily="2" charset="77"/>
                <a:cs typeface="Judson"/>
              </a:rPr>
              <a:t>into</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account </a:t>
            </a:r>
            <a:r>
              <a:rPr sz="1100" spc="-29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when identifying,</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assessing</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managing</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anti- </a:t>
            </a:r>
            <a:r>
              <a:rPr sz="1100" dirty="0">
                <a:solidFill>
                  <a:srgbClr val="1D2C4F"/>
                </a:solidFill>
                <a:latin typeface="Urbane Medium" pitchFamily="2" charset="77"/>
                <a:cs typeface="Judson"/>
              </a:rPr>
              <a:t> money </a:t>
            </a:r>
            <a:r>
              <a:rPr sz="1100" spc="-5" dirty="0">
                <a:solidFill>
                  <a:srgbClr val="1D2C4F"/>
                </a:solidFill>
                <a:latin typeface="Urbane Medium" pitchFamily="2" charset="77"/>
                <a:cs typeface="Judson"/>
              </a:rPr>
              <a:t>laundering/terrorist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financing</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(ML/TF)</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risks.</a:t>
            </a:r>
            <a:endParaRPr sz="1100" dirty="0">
              <a:latin typeface="Urbane Medium" pitchFamily="2" charset="77"/>
              <a:cs typeface="Judson"/>
            </a:endParaRPr>
          </a:p>
          <a:p>
            <a:pPr marL="171450" indent="-171450">
              <a:lnSpc>
                <a:spcPct val="100000"/>
              </a:lnSpc>
              <a:spcBef>
                <a:spcPts val="40"/>
              </a:spcBef>
              <a:buClr>
                <a:srgbClr val="E87825"/>
              </a:buClr>
              <a:buFont typeface="Wingdings" pitchFamily="2" charset="2"/>
              <a:buChar char="§"/>
            </a:pPr>
            <a:endParaRPr sz="1100" dirty="0">
              <a:latin typeface="Urbane Medium" pitchFamily="2" charset="77"/>
              <a:cs typeface="Judson"/>
            </a:endParaRPr>
          </a:p>
          <a:p>
            <a:pPr marL="12700" marR="93345">
              <a:lnSpc>
                <a:spcPct val="143700"/>
              </a:lnSpc>
              <a:buClr>
                <a:srgbClr val="E87825"/>
              </a:buClr>
            </a:pPr>
            <a:r>
              <a:rPr sz="1100" spc="-5" dirty="0">
                <a:solidFill>
                  <a:srgbClr val="1D2C4F"/>
                </a:solidFill>
                <a:latin typeface="Urbane Medium" pitchFamily="2" charset="77"/>
                <a:cs typeface="Judson"/>
              </a:rPr>
              <a:t>The Guidelines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provide some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examples</a:t>
            </a:r>
            <a:r>
              <a:rPr sz="1100" dirty="0">
                <a:solidFill>
                  <a:srgbClr val="1D2C4F"/>
                </a:solidFill>
                <a:latin typeface="Urbane Medium" pitchFamily="2" charset="77"/>
                <a:cs typeface="Judson"/>
              </a:rPr>
              <a:t> 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how</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5" dirty="0">
                <a:solidFill>
                  <a:srgbClr val="1D2C4F"/>
                </a:solidFill>
                <a:latin typeface="Urbane Medium" pitchFamily="2" charset="77"/>
                <a:cs typeface="Judson"/>
              </a:rPr>
              <a:t> Firm may </a:t>
            </a:r>
            <a:r>
              <a:rPr sz="1100" spc="-2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with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its obligations,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for</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example:</a:t>
            </a:r>
            <a:endParaRPr sz="1100" dirty="0">
              <a:latin typeface="Urbane Medium" pitchFamily="2" charset="77"/>
              <a:cs typeface="Judson"/>
            </a:endParaRPr>
          </a:p>
          <a:p>
            <a:pPr marL="171450" indent="-171450">
              <a:lnSpc>
                <a:spcPct val="100000"/>
              </a:lnSpc>
              <a:buClr>
                <a:srgbClr val="E87825"/>
              </a:buClr>
              <a:buFont typeface="Wingdings" pitchFamily="2" charset="2"/>
              <a:buChar char="§"/>
            </a:pPr>
            <a:endParaRPr sz="1100" dirty="0">
              <a:latin typeface="Urbane Medium" pitchFamily="2" charset="77"/>
              <a:cs typeface="Judson"/>
            </a:endParaRPr>
          </a:p>
          <a:p>
            <a:pPr marL="264795" indent="-252729">
              <a:lnSpc>
                <a:spcPct val="100000"/>
              </a:lnSpc>
              <a:spcBef>
                <a:spcPts val="86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Assessing</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ML/TF</a:t>
            </a:r>
            <a:r>
              <a:rPr sz="1100" spc="-2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Risk</a:t>
            </a:r>
            <a:endParaRPr sz="1100" dirty="0">
              <a:latin typeface="Urbane Medium" pitchFamily="2" charset="77"/>
              <a:cs typeface="Judson"/>
            </a:endParaRPr>
          </a:p>
          <a:p>
            <a:pPr marL="171450" indent="-171450">
              <a:lnSpc>
                <a:spcPct val="100000"/>
              </a:lnSpc>
              <a:buClr>
                <a:srgbClr val="E87825"/>
              </a:buClr>
              <a:buFont typeface="Wingdings" pitchFamily="2" charset="2"/>
              <a:buChar char="§"/>
            </a:pPr>
            <a:endParaRPr sz="1100" dirty="0">
              <a:latin typeface="Urbane Medium" pitchFamily="2" charset="77"/>
              <a:cs typeface="Judson"/>
            </a:endParaRPr>
          </a:p>
          <a:p>
            <a:pPr marL="264795" indent="-252729">
              <a:lnSpc>
                <a:spcPct val="100000"/>
              </a:lnSpc>
              <a:spcBef>
                <a:spcPts val="994"/>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CDD</a:t>
            </a:r>
            <a:endParaRPr sz="1100" dirty="0">
              <a:latin typeface="Urbane Medium" pitchFamily="2" charset="77"/>
              <a:cs typeface="Judson"/>
            </a:endParaRPr>
          </a:p>
          <a:p>
            <a:pPr marL="171450" indent="-171450">
              <a:lnSpc>
                <a:spcPct val="100000"/>
              </a:lnSpc>
              <a:spcBef>
                <a:spcPts val="10"/>
              </a:spcBef>
              <a:buClr>
                <a:srgbClr val="E87825"/>
              </a:buClr>
              <a:buFont typeface="Wingdings" pitchFamily="2" charset="2"/>
              <a:buChar char="§"/>
            </a:pPr>
            <a:endParaRPr sz="1100" dirty="0">
              <a:latin typeface="Urbane Medium" pitchFamily="2" charset="77"/>
              <a:cs typeface="Judson"/>
            </a:endParaRPr>
          </a:p>
          <a:p>
            <a:pPr marL="264795" marR="651510" indent="-252729">
              <a:lnSpc>
                <a:spcPct val="152700"/>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Considerations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Establishment</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Business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Relationship</a:t>
            </a:r>
            <a:endParaRPr sz="1100" dirty="0">
              <a:latin typeface="Urbane Medium" pitchFamily="2" charset="77"/>
              <a:cs typeface="Judson"/>
            </a:endParaRPr>
          </a:p>
        </p:txBody>
      </p:sp>
      <p:sp>
        <p:nvSpPr>
          <p:cNvPr id="8" name="object 8"/>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9" name="object 9"/>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17</a:t>
            </a:fld>
            <a:endParaRPr dirty="0"/>
          </a:p>
        </p:txBody>
      </p:sp>
      <p:sp>
        <p:nvSpPr>
          <p:cNvPr id="3" name="object 3"/>
          <p:cNvSpPr txBox="1"/>
          <p:nvPr/>
        </p:nvSpPr>
        <p:spPr>
          <a:xfrm>
            <a:off x="4630878" y="1652142"/>
            <a:ext cx="1486535" cy="351378"/>
          </a:xfrm>
          <a:prstGeom prst="rect">
            <a:avLst/>
          </a:prstGeom>
        </p:spPr>
        <p:txBody>
          <a:bodyPr vert="horz" wrap="square" lIns="0" tIns="12700" rIns="0" bIns="0" rtlCol="0">
            <a:spAutoFit/>
          </a:bodyPr>
          <a:lstStyle/>
          <a:p>
            <a:pPr marL="264795" indent="-252729">
              <a:lnSpc>
                <a:spcPct val="100000"/>
              </a:lnSpc>
              <a:spcBef>
                <a:spcPts val="10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Ongoing</a:t>
            </a:r>
            <a:r>
              <a:rPr sz="1100" spc="-50" dirty="0">
                <a:solidFill>
                  <a:srgbClr val="1D2C4F"/>
                </a:solidFill>
                <a:latin typeface="Urbane Medium" pitchFamily="2" charset="77"/>
                <a:cs typeface="Judson"/>
              </a:rPr>
              <a:t> </a:t>
            </a:r>
            <a:r>
              <a:rPr sz="1100" dirty="0">
                <a:solidFill>
                  <a:srgbClr val="1D2C4F"/>
                </a:solidFill>
                <a:latin typeface="Urbane Medium" pitchFamily="2" charset="77"/>
                <a:cs typeface="Judson"/>
              </a:rPr>
              <a:t>Monitoring</a:t>
            </a:r>
            <a:endParaRPr sz="1100" dirty="0">
              <a:latin typeface="Urbane Medium" pitchFamily="2" charset="77"/>
              <a:cs typeface="Judson"/>
            </a:endParaRPr>
          </a:p>
        </p:txBody>
      </p:sp>
      <p:sp>
        <p:nvSpPr>
          <p:cNvPr id="4" name="object 4"/>
          <p:cNvSpPr txBox="1"/>
          <p:nvPr/>
        </p:nvSpPr>
        <p:spPr>
          <a:xfrm>
            <a:off x="4630878" y="2121534"/>
            <a:ext cx="2019935" cy="351378"/>
          </a:xfrm>
          <a:prstGeom prst="rect">
            <a:avLst/>
          </a:prstGeom>
        </p:spPr>
        <p:txBody>
          <a:bodyPr vert="horz" wrap="square" lIns="0" tIns="12700" rIns="0" bIns="0" rtlCol="0">
            <a:spAutoFit/>
          </a:bodyPr>
          <a:lstStyle/>
          <a:p>
            <a:pPr marL="264795" indent="-252729">
              <a:lnSpc>
                <a:spcPct val="100000"/>
              </a:lnSpc>
              <a:spcBef>
                <a:spcPts val="10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Simplified</a:t>
            </a:r>
            <a:r>
              <a:rPr sz="1100" spc="-2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Due</a:t>
            </a:r>
            <a:r>
              <a:rPr sz="1100" spc="-2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Diligence/EDD</a:t>
            </a:r>
            <a:endParaRPr sz="1100" dirty="0">
              <a:latin typeface="Urbane Medium" pitchFamily="2" charset="77"/>
              <a:cs typeface="Judson"/>
            </a:endParaRPr>
          </a:p>
        </p:txBody>
      </p:sp>
      <p:sp>
        <p:nvSpPr>
          <p:cNvPr id="5" name="object 5"/>
          <p:cNvSpPr txBox="1"/>
          <p:nvPr/>
        </p:nvSpPr>
        <p:spPr>
          <a:xfrm>
            <a:off x="4630878" y="2578773"/>
            <a:ext cx="2472690" cy="351378"/>
          </a:xfrm>
          <a:prstGeom prst="rect">
            <a:avLst/>
          </a:prstGeom>
        </p:spPr>
        <p:txBody>
          <a:bodyPr vert="horz" wrap="square" lIns="0" tIns="12700" rIns="0" bIns="0" rtlCol="0">
            <a:spAutoFit/>
          </a:bodyPr>
          <a:lstStyle/>
          <a:p>
            <a:pPr marL="264795" indent="-252729">
              <a:lnSpc>
                <a:spcPct val="100000"/>
              </a:lnSpc>
              <a:spcBef>
                <a:spcPts val="10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Reporting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Suspicious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Transactions</a:t>
            </a:r>
            <a:endParaRPr sz="1100" dirty="0">
              <a:latin typeface="Urbane Medium" pitchFamily="2" charset="77"/>
              <a:cs typeface="Judson"/>
            </a:endParaRPr>
          </a:p>
        </p:txBody>
      </p:sp>
      <p:sp>
        <p:nvSpPr>
          <p:cNvPr id="6" name="object 6"/>
          <p:cNvSpPr txBox="1"/>
          <p:nvPr/>
        </p:nvSpPr>
        <p:spPr>
          <a:xfrm>
            <a:off x="4630878" y="3048165"/>
            <a:ext cx="3498850" cy="1166666"/>
          </a:xfrm>
          <a:prstGeom prst="rect">
            <a:avLst/>
          </a:prstGeom>
        </p:spPr>
        <p:txBody>
          <a:bodyPr vert="horz" wrap="square" lIns="0" tIns="12700" rIns="0" bIns="0" rtlCol="0">
            <a:spAutoFit/>
          </a:bodyPr>
          <a:lstStyle/>
          <a:p>
            <a:pPr marL="264795" indent="-252729">
              <a:lnSpc>
                <a:spcPct val="100000"/>
              </a:lnSpc>
              <a:spcBef>
                <a:spcPts val="100"/>
              </a:spcBef>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Training</a:t>
            </a:r>
            <a:endParaRPr sz="1450" dirty="0">
              <a:latin typeface="Urbane Medium" pitchFamily="2" charset="77"/>
              <a:cs typeface="Judson"/>
            </a:endParaRPr>
          </a:p>
          <a:p>
            <a:pPr marL="12700" marR="207010">
              <a:lnSpc>
                <a:spcPct val="150900"/>
              </a:lnSpc>
              <a:buClr>
                <a:srgbClr val="E87825"/>
              </a:buClr>
            </a:pPr>
            <a:endParaRPr lang="en-GB" sz="1100" spc="-10" dirty="0">
              <a:solidFill>
                <a:srgbClr val="1D2C4F"/>
              </a:solidFill>
              <a:latin typeface="Urbane Medium" pitchFamily="2" charset="77"/>
              <a:cs typeface="Judson"/>
            </a:endParaRPr>
          </a:p>
          <a:p>
            <a:pPr marL="12700" marR="207010">
              <a:lnSpc>
                <a:spcPct val="150900"/>
              </a:lnSpc>
              <a:buClr>
                <a:srgbClr val="E87825"/>
              </a:buClr>
            </a:pPr>
            <a:r>
              <a:rPr sz="1100" spc="-10" dirty="0">
                <a:solidFill>
                  <a:srgbClr val="1D2C4F"/>
                </a:solidFill>
                <a:latin typeface="Urbane Medium" pitchFamily="2" charset="77"/>
                <a:cs typeface="Judson"/>
              </a:rPr>
              <a:t>Other </a:t>
            </a:r>
            <a:r>
              <a:rPr sz="1100" spc="-5" dirty="0">
                <a:solidFill>
                  <a:srgbClr val="1D2C4F"/>
                </a:solidFill>
                <a:latin typeface="Urbane Medium" pitchFamily="2" charset="77"/>
                <a:cs typeface="Judson"/>
              </a:rPr>
              <a:t>amendments include the chapter </a:t>
            </a:r>
            <a:r>
              <a:rPr sz="1100" dirty="0">
                <a:solidFill>
                  <a:srgbClr val="1D2C4F"/>
                </a:solidFill>
                <a:latin typeface="Urbane Medium" pitchFamily="2" charset="77"/>
                <a:cs typeface="Judson"/>
              </a:rPr>
              <a:t>on </a:t>
            </a:r>
            <a:r>
              <a:rPr sz="1100" spc="-5" dirty="0">
                <a:solidFill>
                  <a:srgbClr val="1D2C4F"/>
                </a:solidFill>
                <a:latin typeface="Urbane Medium" pitchFamily="2" charset="77"/>
                <a:cs typeface="Judson"/>
              </a:rPr>
              <a:t>governance,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a:t>
            </a:r>
            <a:r>
              <a:rPr sz="1100" spc="-5" dirty="0">
                <a:solidFill>
                  <a:srgbClr val="1D2C4F"/>
                </a:solidFill>
                <a:latin typeface="Urbane Medium" pitchFamily="2" charset="77"/>
                <a:cs typeface="Judson"/>
              </a:rPr>
              <a:t> monitoring</a:t>
            </a:r>
            <a:r>
              <a:rPr sz="1100" dirty="0">
                <a:solidFill>
                  <a:srgbClr val="1D2C4F"/>
                </a:solidFill>
                <a:latin typeface="Urbane Medium" pitchFamily="2" charset="77"/>
                <a:cs typeface="Judson"/>
              </a:rPr>
              <a:t> 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data</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protection.</a:t>
            </a:r>
            <a:endParaRPr sz="1100" dirty="0">
              <a:latin typeface="Urbane Medium" pitchFamily="2" charset="77"/>
              <a:cs typeface="Judson"/>
            </a:endParaRPr>
          </a:p>
        </p:txBody>
      </p:sp>
      <p:sp>
        <p:nvSpPr>
          <p:cNvPr id="12" name="object 5">
            <a:extLst>
              <a:ext uri="{FF2B5EF4-FFF2-40B4-BE49-F238E27FC236}">
                <a16:creationId xmlns:a16="http://schemas.microsoft.com/office/drawing/2014/main" id="{BC543CAB-891A-563B-1F27-D0A4FBA03987}"/>
              </a:ext>
            </a:extLst>
          </p:cNvPr>
          <p:cNvSpPr txBox="1">
            <a:spLocks/>
          </p:cNvSpPr>
          <p:nvPr/>
        </p:nvSpPr>
        <p:spPr>
          <a:xfrm>
            <a:off x="401486" y="347674"/>
            <a:ext cx="7993214" cy="578748"/>
          </a:xfrm>
          <a:prstGeom prst="rect">
            <a:avLst/>
          </a:prstGeom>
        </p:spPr>
        <p:txBody>
          <a:bodyPr vert="horz" wrap="square" lIns="0" tIns="41910" rIns="0" bIns="0" rtlCol="0">
            <a:spAutoFit/>
          </a:bodyPr>
          <a:lstStyle>
            <a:lvl1pPr>
              <a:defRPr sz="2400" b="0" i="0">
                <a:solidFill>
                  <a:srgbClr val="1E4592"/>
                </a:solidFill>
                <a:latin typeface="Urbane Medium" pitchFamily="2" charset="77"/>
                <a:ea typeface="+mj-ea"/>
                <a:cs typeface="Urbane Medium" pitchFamily="2" charset="77"/>
              </a:defRPr>
            </a:lvl1pPr>
          </a:lstStyle>
          <a:p>
            <a:pPr marL="12700" marR="5080">
              <a:lnSpc>
                <a:spcPts val="2210"/>
              </a:lnSpc>
              <a:spcBef>
                <a:spcPts val="330"/>
              </a:spcBef>
            </a:pPr>
            <a:r>
              <a:rPr lang="en-IE" sz="1800" kern="0" spc="-5" dirty="0"/>
              <a:t>Central Bank </a:t>
            </a:r>
            <a:r>
              <a:rPr lang="en-IE" sz="1800" kern="0" dirty="0"/>
              <a:t>of</a:t>
            </a:r>
            <a:r>
              <a:rPr lang="en-IE" sz="1800" kern="0" spc="-5" dirty="0"/>
              <a:t> Ireland</a:t>
            </a:r>
            <a:r>
              <a:rPr lang="en-IE" sz="1800" kern="0" dirty="0"/>
              <a:t> -</a:t>
            </a:r>
            <a:r>
              <a:rPr lang="en-IE" sz="1800" kern="0" spc="-5" dirty="0"/>
              <a:t> Anti-Money Laundering</a:t>
            </a:r>
            <a:r>
              <a:rPr lang="en-IE" sz="1800" kern="0" dirty="0"/>
              <a:t> </a:t>
            </a:r>
            <a:r>
              <a:rPr lang="en-IE" sz="1800" kern="0" spc="-5" dirty="0"/>
              <a:t>and</a:t>
            </a:r>
            <a:r>
              <a:rPr lang="en-IE" sz="1800" kern="0" dirty="0"/>
              <a:t> </a:t>
            </a:r>
            <a:r>
              <a:rPr lang="en-IE" sz="1800" kern="0" spc="-5" dirty="0"/>
              <a:t>Countering </a:t>
            </a:r>
            <a:r>
              <a:rPr lang="en-IE" sz="1800" kern="0" dirty="0"/>
              <a:t>the </a:t>
            </a:r>
            <a:r>
              <a:rPr lang="en-IE" sz="1800" kern="0" spc="-465" dirty="0"/>
              <a:t> </a:t>
            </a:r>
            <a:r>
              <a:rPr lang="en-IE" sz="1800" kern="0" spc="-5" dirty="0"/>
              <a:t>Financing</a:t>
            </a:r>
            <a:r>
              <a:rPr lang="en-IE" sz="1800" kern="0" spc="-10" dirty="0"/>
              <a:t> </a:t>
            </a:r>
            <a:r>
              <a:rPr lang="en-IE" sz="1800" kern="0" dirty="0"/>
              <a:t>of</a:t>
            </a:r>
            <a:r>
              <a:rPr lang="en-IE" sz="1800" kern="0" spc="-10" dirty="0"/>
              <a:t> </a:t>
            </a:r>
            <a:r>
              <a:rPr lang="en-IE" sz="1800" kern="0" spc="-5" dirty="0"/>
              <a:t>Terrorism Guidelines for</a:t>
            </a:r>
            <a:r>
              <a:rPr lang="en-IE" sz="1800" kern="0" spc="-10" dirty="0"/>
              <a:t> </a:t>
            </a:r>
            <a:r>
              <a:rPr lang="en-IE" sz="1800" kern="0" dirty="0"/>
              <a:t>the </a:t>
            </a:r>
            <a:r>
              <a:rPr lang="en-IE" sz="1800" kern="0" spc="-5" dirty="0"/>
              <a:t>Financial</a:t>
            </a:r>
            <a:r>
              <a:rPr lang="en-IE" sz="1800" kern="0" spc="-10" dirty="0"/>
              <a:t> </a:t>
            </a:r>
            <a:r>
              <a:rPr lang="en-IE" sz="1800" kern="0" dirty="0"/>
              <a:t>Sector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40" y="1663191"/>
            <a:ext cx="3695065" cy="2179507"/>
          </a:xfrm>
          <a:prstGeom prst="rect">
            <a:avLst/>
          </a:prstGeom>
        </p:spPr>
        <p:txBody>
          <a:bodyPr vert="horz" wrap="square" lIns="0" tIns="12700" rIns="0" bIns="0" rtlCol="0">
            <a:spAutoFit/>
          </a:bodyPr>
          <a:lstStyle/>
          <a:p>
            <a:pPr marL="12700">
              <a:lnSpc>
                <a:spcPct val="100000"/>
              </a:lnSpc>
              <a:spcBef>
                <a:spcPts val="100"/>
              </a:spcBef>
            </a:pPr>
            <a:r>
              <a:rPr sz="1300" spc="-5" dirty="0">
                <a:solidFill>
                  <a:srgbClr val="1E4592"/>
                </a:solidFill>
                <a:latin typeface="Urbane Medium" pitchFamily="2" charset="77"/>
                <a:cs typeface="Judson"/>
              </a:rPr>
              <a:t>Assessing</a:t>
            </a:r>
            <a:r>
              <a:rPr sz="1300" spc="-2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ML/TF</a:t>
            </a:r>
            <a:r>
              <a:rPr sz="1300" spc="-1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Risk</a:t>
            </a:r>
            <a:endParaRPr sz="1300" dirty="0">
              <a:solidFill>
                <a:srgbClr val="1E4592"/>
              </a:solidFill>
              <a:latin typeface="Urbane Medium" pitchFamily="2" charset="77"/>
              <a:cs typeface="Judson"/>
            </a:endParaRPr>
          </a:p>
          <a:p>
            <a:pPr>
              <a:lnSpc>
                <a:spcPct val="100000"/>
              </a:lnSpc>
              <a:spcBef>
                <a:spcPts val="45"/>
              </a:spcBef>
            </a:pPr>
            <a:endParaRPr sz="1400" dirty="0">
              <a:latin typeface="Urbane Medium" pitchFamily="2" charset="77"/>
              <a:cs typeface="Judson"/>
            </a:endParaRPr>
          </a:p>
          <a:p>
            <a:pPr marL="264795" marR="5080" indent="-252729">
              <a:lnSpc>
                <a:spcPct val="150200"/>
              </a:lnSpc>
              <a:buClr>
                <a:srgbClr val="016673"/>
              </a:buClr>
              <a:buFont typeface="Arial"/>
              <a:buChar char="■"/>
              <a:tabLst>
                <a:tab pos="264795" algn="l"/>
                <a:tab pos="265430" algn="l"/>
              </a:tabLst>
            </a:pPr>
            <a:r>
              <a:rPr sz="1100" spc="-5" dirty="0">
                <a:solidFill>
                  <a:srgbClr val="1D2C4F"/>
                </a:solidFill>
                <a:latin typeface="Urbane Medium" pitchFamily="2" charset="77"/>
                <a:cs typeface="Judson"/>
              </a:rPr>
              <a:t>Firms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should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take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holistic</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view</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ML/TF</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risk factors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they </a:t>
            </a:r>
            <a:r>
              <a:rPr sz="1100" dirty="0">
                <a:solidFill>
                  <a:srgbClr val="1D2C4F"/>
                </a:solidFill>
                <a:latin typeface="Urbane Medium" pitchFamily="2" charset="77"/>
                <a:cs typeface="Judson"/>
              </a:rPr>
              <a:t>have </a:t>
            </a:r>
            <a:r>
              <a:rPr sz="1100" spc="-5" dirty="0">
                <a:solidFill>
                  <a:srgbClr val="1D2C4F"/>
                </a:solidFill>
                <a:latin typeface="Urbane Medium" pitchFamily="2" charset="77"/>
                <a:cs typeface="Judson"/>
              </a:rPr>
              <a:t>identified which </a:t>
            </a:r>
            <a:r>
              <a:rPr sz="1100" dirty="0">
                <a:solidFill>
                  <a:srgbClr val="1D2C4F"/>
                </a:solidFill>
                <a:latin typeface="Urbane Medium" pitchFamily="2" charset="77"/>
                <a:cs typeface="Judson"/>
              </a:rPr>
              <a:t>will </a:t>
            </a:r>
            <a:r>
              <a:rPr sz="1100" spc="-5" dirty="0">
                <a:solidFill>
                  <a:srgbClr val="1D2C4F"/>
                </a:solidFill>
                <a:latin typeface="Urbane Medium" pitchFamily="2" charset="77"/>
                <a:cs typeface="Judson"/>
              </a:rPr>
              <a:t>determine the level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ML/TF </a:t>
            </a:r>
            <a:r>
              <a:rPr sz="1100" dirty="0">
                <a:solidFill>
                  <a:srgbClr val="1D2C4F"/>
                </a:solidFill>
                <a:latin typeface="Urbane Medium" pitchFamily="2" charset="77"/>
                <a:cs typeface="Judson"/>
              </a:rPr>
              <a:t>risk associated with a </a:t>
            </a:r>
            <a:r>
              <a:rPr sz="1100" spc="-5" dirty="0">
                <a:solidFill>
                  <a:srgbClr val="1D2C4F"/>
                </a:solidFill>
                <a:latin typeface="Urbane Medium" pitchFamily="2" charset="77"/>
                <a:cs typeface="Judson"/>
              </a:rPr>
              <a:t>business </a:t>
            </a:r>
            <a:r>
              <a:rPr sz="1100" dirty="0">
                <a:solidFill>
                  <a:srgbClr val="1D2C4F"/>
                </a:solidFill>
                <a:latin typeface="Urbane Medium" pitchFamily="2" charset="77"/>
                <a:cs typeface="Judson"/>
              </a:rPr>
              <a:t>relationship or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occasional transaction. </a:t>
            </a:r>
            <a:r>
              <a:rPr sz="1100" spc="-5" dirty="0">
                <a:solidFill>
                  <a:srgbClr val="1D2C4F"/>
                </a:solidFill>
                <a:latin typeface="Urbane Medium" pitchFamily="2" charset="77"/>
                <a:cs typeface="Judson"/>
              </a:rPr>
              <a:t>As </a:t>
            </a:r>
            <a:r>
              <a:rPr sz="1100" dirty="0">
                <a:solidFill>
                  <a:srgbClr val="1D2C4F"/>
                </a:solidFill>
                <a:latin typeface="Urbane Medium" pitchFamily="2" charset="77"/>
                <a:cs typeface="Judson"/>
              </a:rPr>
              <a:t>part of </a:t>
            </a:r>
            <a:r>
              <a:rPr sz="1100" spc="-5" dirty="0">
                <a:solidFill>
                  <a:srgbClr val="1D2C4F"/>
                </a:solidFill>
                <a:latin typeface="Urbane Medium" pitchFamily="2" charset="77"/>
                <a:cs typeface="Judson"/>
              </a:rPr>
              <a:t>this assessment, Firms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decide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weigh</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factors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differently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depending</a:t>
            </a:r>
            <a:r>
              <a:rPr sz="1100" dirty="0">
                <a:solidFill>
                  <a:srgbClr val="1D2C4F"/>
                </a:solidFill>
                <a:latin typeface="Urbane Medium" pitchFamily="2" charset="77"/>
                <a:cs typeface="Judson"/>
              </a:rPr>
              <a:t> on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their </a:t>
            </a:r>
            <a:r>
              <a:rPr sz="1100" dirty="0">
                <a:solidFill>
                  <a:srgbClr val="1D2C4F"/>
                </a:solidFill>
                <a:latin typeface="Urbane Medium" pitchFamily="2" charset="77"/>
                <a:cs typeface="Judson"/>
              </a:rPr>
              <a:t>relative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importance.</a:t>
            </a:r>
            <a:endParaRPr sz="1100" dirty="0">
              <a:latin typeface="Urbane Medium" pitchFamily="2" charset="77"/>
              <a:cs typeface="Judson"/>
            </a:endParaRPr>
          </a:p>
        </p:txBody>
      </p:sp>
      <p:sp>
        <p:nvSpPr>
          <p:cNvPr id="6" name="object 6"/>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7" name="object 7"/>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18</a:t>
            </a:fld>
            <a:endParaRPr dirty="0"/>
          </a:p>
        </p:txBody>
      </p:sp>
      <p:sp>
        <p:nvSpPr>
          <p:cNvPr id="3" name="object 3"/>
          <p:cNvSpPr txBox="1"/>
          <p:nvPr/>
        </p:nvSpPr>
        <p:spPr>
          <a:xfrm>
            <a:off x="4630839" y="1663191"/>
            <a:ext cx="1020661" cy="212879"/>
          </a:xfrm>
          <a:prstGeom prst="rect">
            <a:avLst/>
          </a:prstGeom>
        </p:spPr>
        <p:txBody>
          <a:bodyPr vert="horz" wrap="square" lIns="0" tIns="12700" rIns="0" bIns="0" rtlCol="0">
            <a:spAutoFit/>
          </a:bodyPr>
          <a:lstStyle/>
          <a:p>
            <a:pPr marL="12700">
              <a:lnSpc>
                <a:spcPct val="100000"/>
              </a:lnSpc>
              <a:spcBef>
                <a:spcPts val="100"/>
              </a:spcBef>
            </a:pPr>
            <a:r>
              <a:rPr sz="1300" spc="-10" dirty="0">
                <a:solidFill>
                  <a:srgbClr val="1E4592"/>
                </a:solidFill>
                <a:latin typeface="Urbane Medium" pitchFamily="2" charset="77"/>
                <a:cs typeface="Judson"/>
              </a:rPr>
              <a:t>C</a:t>
            </a:r>
            <a:r>
              <a:rPr sz="1300" dirty="0">
                <a:solidFill>
                  <a:srgbClr val="1E4592"/>
                </a:solidFill>
                <a:latin typeface="Urbane Medium" pitchFamily="2" charset="77"/>
                <a:cs typeface="Judson"/>
              </a:rPr>
              <a:t>DD</a:t>
            </a:r>
          </a:p>
        </p:txBody>
      </p:sp>
      <p:sp>
        <p:nvSpPr>
          <p:cNvPr id="4" name="object 4"/>
          <p:cNvSpPr txBox="1"/>
          <p:nvPr/>
        </p:nvSpPr>
        <p:spPr>
          <a:xfrm>
            <a:off x="4630839" y="2069554"/>
            <a:ext cx="3625215" cy="3260380"/>
          </a:xfrm>
          <a:prstGeom prst="rect">
            <a:avLst/>
          </a:prstGeom>
        </p:spPr>
        <p:txBody>
          <a:bodyPr vert="horz" wrap="square" lIns="0" tIns="16510" rIns="0" bIns="0" rtlCol="0">
            <a:spAutoFit/>
          </a:bodyPr>
          <a:lstStyle/>
          <a:p>
            <a:pPr marL="264795" marR="5080" indent="-252729">
              <a:lnSpc>
                <a:spcPct val="150200"/>
              </a:lnSpc>
              <a:spcBef>
                <a:spcPts val="130"/>
              </a:spcBef>
              <a:buClr>
                <a:srgbClr val="016673"/>
              </a:buClr>
              <a:buFont typeface="Arial"/>
              <a:buChar char="■"/>
              <a:tabLst>
                <a:tab pos="264795" algn="l"/>
                <a:tab pos="265430" algn="l"/>
              </a:tabLst>
            </a:pPr>
            <a:r>
              <a:rPr sz="1100" spc="-5" dirty="0">
                <a:solidFill>
                  <a:srgbClr val="1D2C4F"/>
                </a:solidFill>
                <a:latin typeface="Urbane Medium" pitchFamily="2" charset="77"/>
                <a:cs typeface="Judson"/>
              </a:rPr>
              <a:t>The Guidelines </a:t>
            </a:r>
            <a:r>
              <a:rPr sz="1100" dirty="0">
                <a:solidFill>
                  <a:srgbClr val="1D2C4F"/>
                </a:solidFill>
                <a:latin typeface="Urbane Medium" pitchFamily="2" charset="77"/>
                <a:cs typeface="Judson"/>
              </a:rPr>
              <a:t>do not </a:t>
            </a:r>
            <a:r>
              <a:rPr sz="1100" spc="-5" dirty="0">
                <a:solidFill>
                  <a:srgbClr val="1D2C4F"/>
                </a:solidFill>
                <a:latin typeface="Urbane Medium" pitchFamily="2" charset="77"/>
                <a:cs typeface="Judson"/>
              </a:rPr>
              <a:t>include prescriptive/definitive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examples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documentation </a:t>
            </a:r>
            <a:r>
              <a:rPr sz="1100" dirty="0">
                <a:solidFill>
                  <a:srgbClr val="1D2C4F"/>
                </a:solidFill>
                <a:latin typeface="Urbane Medium" pitchFamily="2" charset="77"/>
                <a:cs typeface="Judson"/>
              </a:rPr>
              <a:t>that it considers would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satisfy </a:t>
            </a:r>
            <a:r>
              <a:rPr sz="1100" spc="-5" dirty="0">
                <a:solidFill>
                  <a:srgbClr val="1D2C4F"/>
                </a:solidFill>
                <a:latin typeface="Urbane Medium" pitchFamily="2" charset="77"/>
                <a:cs typeface="Judson"/>
              </a:rPr>
              <a:t>customer </a:t>
            </a:r>
            <a:r>
              <a:rPr sz="1100" dirty="0">
                <a:solidFill>
                  <a:srgbClr val="1D2C4F"/>
                </a:solidFill>
                <a:latin typeface="Urbane Medium" pitchFamily="2" charset="77"/>
                <a:cs typeface="Judson"/>
              </a:rPr>
              <a:t>identification and verification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requirements. </a:t>
            </a:r>
            <a:r>
              <a:rPr sz="1100" dirty="0">
                <a:solidFill>
                  <a:srgbClr val="1D2C4F"/>
                </a:solidFill>
                <a:latin typeface="Urbane Medium" pitchFamily="2" charset="77"/>
                <a:cs typeface="Judson"/>
              </a:rPr>
              <a:t>In line with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risk </a:t>
            </a:r>
            <a:r>
              <a:rPr sz="1100" spc="-5" dirty="0">
                <a:solidFill>
                  <a:srgbClr val="1D2C4F"/>
                </a:solidFill>
                <a:latin typeface="Urbane Medium" pitchFamily="2" charset="77"/>
                <a:cs typeface="Judson"/>
              </a:rPr>
              <a:t>based </a:t>
            </a:r>
            <a:r>
              <a:rPr sz="1100" dirty="0">
                <a:solidFill>
                  <a:srgbClr val="1D2C4F"/>
                </a:solidFill>
                <a:latin typeface="Urbane Medium" pitchFamily="2" charset="77"/>
                <a:cs typeface="Judson"/>
              </a:rPr>
              <a:t>approach </a:t>
            </a:r>
            <a:r>
              <a:rPr sz="1100" spc="-5" dirty="0">
                <a:solidFill>
                  <a:srgbClr val="1D2C4F"/>
                </a:solidFill>
                <a:latin typeface="Urbane Medium" pitchFamily="2" charset="77"/>
                <a:cs typeface="Judson"/>
              </a:rPr>
              <a:t>Firms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should </a:t>
            </a:r>
            <a:r>
              <a:rPr sz="1100" dirty="0">
                <a:solidFill>
                  <a:srgbClr val="1D2C4F"/>
                </a:solidFill>
                <a:latin typeface="Urbane Medium" pitchFamily="2" charset="77"/>
                <a:cs typeface="Judson"/>
              </a:rPr>
              <a:t>maintain </a:t>
            </a:r>
            <a:r>
              <a:rPr sz="1100" spc="-5" dirty="0">
                <a:solidFill>
                  <a:srgbClr val="1D2C4F"/>
                </a:solidFill>
                <a:latin typeface="Urbane Medium" pitchFamily="2" charset="77"/>
                <a:cs typeface="Judson"/>
              </a:rPr>
              <a:t>their </a:t>
            </a:r>
            <a:r>
              <a:rPr sz="1100" dirty="0">
                <a:solidFill>
                  <a:srgbClr val="1D2C4F"/>
                </a:solidFill>
                <a:latin typeface="Urbane Medium" pitchFamily="2" charset="77"/>
                <a:cs typeface="Judson"/>
              </a:rPr>
              <a:t>own lists of </a:t>
            </a:r>
            <a:r>
              <a:rPr sz="1100" spc="-5" dirty="0">
                <a:solidFill>
                  <a:srgbClr val="1D2C4F"/>
                </a:solidFill>
                <a:latin typeface="Urbane Medium" pitchFamily="2" charset="77"/>
                <a:cs typeface="Judson"/>
              </a:rPr>
              <a:t>acceptable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documentation.</a:t>
            </a:r>
            <a:endParaRPr sz="1100" dirty="0">
              <a:latin typeface="Urbane Medium" pitchFamily="2" charset="77"/>
              <a:cs typeface="Judson"/>
            </a:endParaRPr>
          </a:p>
          <a:p>
            <a:pPr>
              <a:lnSpc>
                <a:spcPct val="100000"/>
              </a:lnSpc>
              <a:spcBef>
                <a:spcPts val="5"/>
              </a:spcBef>
              <a:buClr>
                <a:srgbClr val="016673"/>
              </a:buClr>
              <a:buFont typeface="Arial"/>
              <a:buChar char="■"/>
            </a:pPr>
            <a:endParaRPr sz="1500" dirty="0">
              <a:latin typeface="Urbane Medium" pitchFamily="2" charset="77"/>
              <a:cs typeface="Judson"/>
            </a:endParaRPr>
          </a:p>
          <a:p>
            <a:pPr marL="264795" marR="15875" indent="-252729">
              <a:lnSpc>
                <a:spcPct val="149100"/>
              </a:lnSpc>
              <a:buClr>
                <a:srgbClr val="016673"/>
              </a:buClr>
              <a:buFont typeface="Arial"/>
              <a:buChar char="■"/>
              <a:tabLst>
                <a:tab pos="264795" algn="l"/>
                <a:tab pos="265430" algn="l"/>
              </a:tabLst>
            </a:pPr>
            <a:r>
              <a:rPr sz="1100" spc="-5" dirty="0">
                <a:solidFill>
                  <a:srgbClr val="1D2C4F"/>
                </a:solidFill>
                <a:latin typeface="Urbane Medium" pitchFamily="2" charset="77"/>
                <a:cs typeface="Judson"/>
              </a:rPr>
              <a:t>Firms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must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examine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background</a:t>
            </a:r>
            <a:r>
              <a:rPr sz="1100" dirty="0">
                <a:solidFill>
                  <a:srgbClr val="1D2C4F"/>
                </a:solidFill>
                <a:latin typeface="Urbane Medium" pitchFamily="2" charset="77"/>
                <a:cs typeface="Judson"/>
              </a:rPr>
              <a:t> and</a:t>
            </a:r>
            <a:r>
              <a:rPr sz="1100" spc="-5" dirty="0">
                <a:solidFill>
                  <a:srgbClr val="1D2C4F"/>
                </a:solidFill>
                <a:latin typeface="Urbane Medium" pitchFamily="2" charset="77"/>
                <a:cs typeface="Judson"/>
              </a:rPr>
              <a:t> purpose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all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complex </a:t>
            </a:r>
            <a:r>
              <a:rPr sz="1100" dirty="0">
                <a:solidFill>
                  <a:srgbClr val="1D2C4F"/>
                </a:solidFill>
                <a:latin typeface="Urbane Medium" pitchFamily="2" charset="77"/>
                <a:cs typeface="Judson"/>
              </a:rPr>
              <a:t>or </a:t>
            </a:r>
            <a:r>
              <a:rPr sz="1100" spc="-5" dirty="0">
                <a:solidFill>
                  <a:srgbClr val="1D2C4F"/>
                </a:solidFill>
                <a:latin typeface="Urbane Medium" pitchFamily="2" charset="77"/>
                <a:cs typeface="Judson"/>
              </a:rPr>
              <a:t>unusually </a:t>
            </a:r>
            <a:r>
              <a:rPr sz="1100" dirty="0">
                <a:solidFill>
                  <a:srgbClr val="1D2C4F"/>
                </a:solidFill>
                <a:latin typeface="Urbane Medium" pitchFamily="2" charset="77"/>
                <a:cs typeface="Judson"/>
              </a:rPr>
              <a:t>large transactions, and all </a:t>
            </a:r>
            <a:r>
              <a:rPr sz="1100" spc="-5" dirty="0">
                <a:solidFill>
                  <a:srgbClr val="1D2C4F"/>
                </a:solidFill>
                <a:latin typeface="Urbane Medium" pitchFamily="2" charset="77"/>
                <a:cs typeface="Judson"/>
              </a:rPr>
              <a:t>unusual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patterns </a:t>
            </a:r>
            <a:r>
              <a:rPr sz="1100" dirty="0">
                <a:solidFill>
                  <a:srgbClr val="1D2C4F"/>
                </a:solidFill>
                <a:latin typeface="Urbane Medium" pitchFamily="2" charset="77"/>
                <a:cs typeface="Judson"/>
              </a:rPr>
              <a:t>of transactions, </a:t>
            </a:r>
            <a:r>
              <a:rPr sz="1100" spc="-5" dirty="0">
                <a:solidFill>
                  <a:srgbClr val="1D2C4F"/>
                </a:solidFill>
                <a:latin typeface="Urbane Medium" pitchFamily="2" charset="77"/>
                <a:cs typeface="Judson"/>
              </a:rPr>
              <a:t>which </a:t>
            </a:r>
            <a:r>
              <a:rPr sz="1100" dirty="0">
                <a:solidFill>
                  <a:srgbClr val="1D2C4F"/>
                </a:solidFill>
                <a:latin typeface="Urbane Medium" pitchFamily="2" charset="77"/>
                <a:cs typeface="Judson"/>
              </a:rPr>
              <a:t>have </a:t>
            </a:r>
            <a:r>
              <a:rPr sz="1100" spc="-5" dirty="0">
                <a:solidFill>
                  <a:srgbClr val="1D2C4F"/>
                </a:solidFill>
                <a:latin typeface="Urbane Medium" pitchFamily="2" charset="77"/>
                <a:cs typeface="Judson"/>
              </a:rPr>
              <a:t>no apparent </a:t>
            </a:r>
            <a:r>
              <a:rPr sz="1100" dirty="0">
                <a:solidFill>
                  <a:srgbClr val="1D2C4F"/>
                </a:solidFill>
                <a:latin typeface="Urbane Medium" pitchFamily="2" charset="77"/>
                <a:cs typeface="Judson"/>
              </a:rPr>
              <a:t> economic</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or lawful </a:t>
            </a:r>
            <a:r>
              <a:rPr sz="1100" spc="-5" dirty="0">
                <a:solidFill>
                  <a:srgbClr val="1D2C4F"/>
                </a:solidFill>
                <a:latin typeface="Urbane Medium" pitchFamily="2" charset="77"/>
                <a:cs typeface="Judson"/>
              </a:rPr>
              <a:t>purpose.</a:t>
            </a:r>
            <a:endParaRPr sz="1100" dirty="0">
              <a:latin typeface="Urbane Medium" pitchFamily="2" charset="77"/>
              <a:cs typeface="Judson"/>
            </a:endParaRPr>
          </a:p>
        </p:txBody>
      </p:sp>
      <p:sp>
        <p:nvSpPr>
          <p:cNvPr id="9" name="Title 8">
            <a:extLst>
              <a:ext uri="{FF2B5EF4-FFF2-40B4-BE49-F238E27FC236}">
                <a16:creationId xmlns:a16="http://schemas.microsoft.com/office/drawing/2014/main" id="{9D9753ED-8BD9-E5D1-0DB9-C105D7D66BE5}"/>
              </a:ext>
            </a:extLst>
          </p:cNvPr>
          <p:cNvSpPr>
            <a:spLocks noGrp="1"/>
          </p:cNvSpPr>
          <p:nvPr>
            <p:ph type="title"/>
          </p:nvPr>
        </p:nvSpPr>
        <p:spPr/>
        <p:txBody>
          <a:bodyPr/>
          <a:lstStyle/>
          <a:p>
            <a:endParaRPr lang="en-US"/>
          </a:p>
        </p:txBody>
      </p:sp>
      <p:sp>
        <p:nvSpPr>
          <p:cNvPr id="10" name="object 5">
            <a:extLst>
              <a:ext uri="{FF2B5EF4-FFF2-40B4-BE49-F238E27FC236}">
                <a16:creationId xmlns:a16="http://schemas.microsoft.com/office/drawing/2014/main" id="{039B4DD4-0A22-BF8B-7D99-45E17DEF3717}"/>
              </a:ext>
            </a:extLst>
          </p:cNvPr>
          <p:cNvSpPr txBox="1">
            <a:spLocks/>
          </p:cNvSpPr>
          <p:nvPr/>
        </p:nvSpPr>
        <p:spPr>
          <a:xfrm>
            <a:off x="401486" y="347674"/>
            <a:ext cx="7993214" cy="578748"/>
          </a:xfrm>
          <a:prstGeom prst="rect">
            <a:avLst/>
          </a:prstGeom>
        </p:spPr>
        <p:txBody>
          <a:bodyPr vert="horz" wrap="square" lIns="0" tIns="41910" rIns="0" bIns="0" rtlCol="0">
            <a:spAutoFit/>
          </a:bodyPr>
          <a:lstStyle>
            <a:lvl1pPr>
              <a:defRPr sz="2400" b="0" i="0">
                <a:solidFill>
                  <a:srgbClr val="1E4592"/>
                </a:solidFill>
                <a:latin typeface="Urbane Medium" pitchFamily="2" charset="77"/>
                <a:ea typeface="+mj-ea"/>
                <a:cs typeface="Urbane Medium" pitchFamily="2" charset="77"/>
              </a:defRPr>
            </a:lvl1pPr>
          </a:lstStyle>
          <a:p>
            <a:pPr marL="12700" marR="5080">
              <a:lnSpc>
                <a:spcPts val="2210"/>
              </a:lnSpc>
              <a:spcBef>
                <a:spcPts val="330"/>
              </a:spcBef>
            </a:pPr>
            <a:r>
              <a:rPr lang="en-IE" sz="1800" kern="0" spc="-5"/>
              <a:t>Central Bank </a:t>
            </a:r>
            <a:r>
              <a:rPr lang="en-IE" sz="1800" kern="0"/>
              <a:t>of</a:t>
            </a:r>
            <a:r>
              <a:rPr lang="en-IE" sz="1800" kern="0" spc="-5"/>
              <a:t> Ireland</a:t>
            </a:r>
            <a:r>
              <a:rPr lang="en-IE" sz="1800" kern="0"/>
              <a:t> -</a:t>
            </a:r>
            <a:r>
              <a:rPr lang="en-IE" sz="1800" kern="0" spc="-5"/>
              <a:t> Anti-Money Laundering</a:t>
            </a:r>
            <a:r>
              <a:rPr lang="en-IE" sz="1800" kern="0"/>
              <a:t> </a:t>
            </a:r>
            <a:r>
              <a:rPr lang="en-IE" sz="1800" kern="0" spc="-5"/>
              <a:t>and</a:t>
            </a:r>
            <a:r>
              <a:rPr lang="en-IE" sz="1800" kern="0"/>
              <a:t> </a:t>
            </a:r>
            <a:r>
              <a:rPr lang="en-IE" sz="1800" kern="0" spc="-5"/>
              <a:t>Countering </a:t>
            </a:r>
            <a:r>
              <a:rPr lang="en-IE" sz="1800" kern="0"/>
              <a:t>the </a:t>
            </a:r>
            <a:r>
              <a:rPr lang="en-IE" sz="1800" kern="0" spc="-465"/>
              <a:t> </a:t>
            </a:r>
            <a:r>
              <a:rPr lang="en-IE" sz="1800" kern="0" spc="-5"/>
              <a:t>Financing</a:t>
            </a:r>
            <a:r>
              <a:rPr lang="en-IE" sz="1800" kern="0" spc="-10"/>
              <a:t> </a:t>
            </a:r>
            <a:r>
              <a:rPr lang="en-IE" sz="1800" kern="0"/>
              <a:t>of</a:t>
            </a:r>
            <a:r>
              <a:rPr lang="en-IE" sz="1800" kern="0" spc="-10"/>
              <a:t> </a:t>
            </a:r>
            <a:r>
              <a:rPr lang="en-IE" sz="1800" kern="0" spc="-5"/>
              <a:t>Terrorism Guidelines for</a:t>
            </a:r>
            <a:r>
              <a:rPr lang="en-IE" sz="1800" kern="0" spc="-10"/>
              <a:t> </a:t>
            </a:r>
            <a:r>
              <a:rPr lang="en-IE" sz="1800" kern="0"/>
              <a:t>the </a:t>
            </a:r>
            <a:r>
              <a:rPr lang="en-IE" sz="1800" kern="0" spc="-5"/>
              <a:t>Financial</a:t>
            </a:r>
            <a:r>
              <a:rPr lang="en-IE" sz="1800" kern="0" spc="-10"/>
              <a:t> </a:t>
            </a:r>
            <a:r>
              <a:rPr lang="en-IE" sz="1800" kern="0"/>
              <a:t>Sector</a:t>
            </a:r>
            <a:endParaRPr lang="en-IE" sz="1800" kern="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40" y="1568754"/>
            <a:ext cx="3596640" cy="3830344"/>
          </a:xfrm>
          <a:prstGeom prst="rect">
            <a:avLst/>
          </a:prstGeom>
        </p:spPr>
        <p:txBody>
          <a:bodyPr vert="horz" wrap="square" lIns="0" tIns="12700" rIns="0" bIns="0" rtlCol="0">
            <a:spAutoFit/>
          </a:bodyPr>
          <a:lstStyle/>
          <a:p>
            <a:pPr marL="12700" marR="218440">
              <a:lnSpc>
                <a:spcPct val="147700"/>
              </a:lnSpc>
              <a:spcBef>
                <a:spcPts val="100"/>
              </a:spcBef>
            </a:pPr>
            <a:r>
              <a:rPr sz="1300" spc="-5" dirty="0">
                <a:solidFill>
                  <a:srgbClr val="1E4592"/>
                </a:solidFill>
                <a:latin typeface="Urbane Medium" pitchFamily="2" charset="77"/>
                <a:cs typeface="Judson"/>
              </a:rPr>
              <a:t>Considerations </a:t>
            </a:r>
            <a:r>
              <a:rPr sz="1300" dirty="0">
                <a:solidFill>
                  <a:srgbClr val="1E4592"/>
                </a:solidFill>
                <a:latin typeface="Urbane Medium" pitchFamily="2" charset="77"/>
                <a:cs typeface="Judson"/>
              </a:rPr>
              <a:t>for </a:t>
            </a:r>
            <a:r>
              <a:rPr sz="1300" spc="-5" dirty="0">
                <a:solidFill>
                  <a:srgbClr val="1E4592"/>
                </a:solidFill>
                <a:latin typeface="Urbane Medium" pitchFamily="2" charset="77"/>
                <a:cs typeface="Judson"/>
              </a:rPr>
              <a:t>Establishment </a:t>
            </a:r>
            <a:r>
              <a:rPr sz="1300" dirty="0">
                <a:solidFill>
                  <a:srgbClr val="1E4592"/>
                </a:solidFill>
                <a:latin typeface="Urbane Medium" pitchFamily="2" charset="77"/>
                <a:cs typeface="Judson"/>
              </a:rPr>
              <a:t>of a </a:t>
            </a:r>
            <a:r>
              <a:rPr sz="1300" spc="-5" dirty="0">
                <a:solidFill>
                  <a:srgbClr val="1E4592"/>
                </a:solidFill>
                <a:latin typeface="Urbane Medium" pitchFamily="2" charset="77"/>
                <a:cs typeface="Judson"/>
              </a:rPr>
              <a:t>Business </a:t>
            </a:r>
            <a:r>
              <a:rPr sz="1300" spc="-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Relationship</a:t>
            </a:r>
            <a:endParaRPr sz="1300" dirty="0">
              <a:solidFill>
                <a:srgbClr val="1E4592"/>
              </a:solidFill>
              <a:latin typeface="Urbane Medium" pitchFamily="2" charset="77"/>
              <a:cs typeface="Judson"/>
            </a:endParaRPr>
          </a:p>
          <a:p>
            <a:pPr>
              <a:lnSpc>
                <a:spcPct val="100000"/>
              </a:lnSpc>
              <a:spcBef>
                <a:spcPts val="35"/>
              </a:spcBef>
            </a:pPr>
            <a:endParaRPr sz="1500" dirty="0">
              <a:latin typeface="Urbane Medium" pitchFamily="2" charset="77"/>
              <a:cs typeface="Judson"/>
            </a:endParaRPr>
          </a:p>
          <a:p>
            <a:pPr marL="264795" marR="7620" indent="-252729">
              <a:lnSpc>
                <a:spcPct val="149100"/>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Section </a:t>
            </a:r>
            <a:r>
              <a:rPr sz="1100" spc="-10" dirty="0">
                <a:solidFill>
                  <a:srgbClr val="1D2C4F"/>
                </a:solidFill>
                <a:latin typeface="Urbane Medium" pitchFamily="2" charset="77"/>
                <a:cs typeface="Judson"/>
              </a:rPr>
              <a:t>33 (1) </a:t>
            </a:r>
            <a:r>
              <a:rPr sz="1100" spc="-5" dirty="0">
                <a:solidFill>
                  <a:srgbClr val="1D2C4F"/>
                </a:solidFill>
                <a:latin typeface="Urbane Medium" pitchFamily="2" charset="77"/>
                <a:cs typeface="Judson"/>
              </a:rPr>
              <a:t>(a)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CJA 2010 (as amended) requires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Firms</a:t>
            </a:r>
            <a:r>
              <a:rPr sz="1100" dirty="0">
                <a:solidFill>
                  <a:srgbClr val="1D2C4F"/>
                </a:solidFill>
                <a:latin typeface="Urbane Medium" pitchFamily="2" charset="77"/>
                <a:cs typeface="Judson"/>
              </a:rPr>
              <a:t> to </a:t>
            </a:r>
            <a:r>
              <a:rPr sz="1100" spc="-5" dirty="0">
                <a:solidFill>
                  <a:srgbClr val="1D2C4F"/>
                </a:solidFill>
                <a:latin typeface="Urbane Medium" pitchFamily="2" charset="77"/>
                <a:cs typeface="Judson"/>
              </a:rPr>
              <a:t>identify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 verify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identity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customer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or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beneficial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owner</a:t>
            </a:r>
            <a:r>
              <a:rPr sz="1100" dirty="0">
                <a:solidFill>
                  <a:srgbClr val="1D2C4F"/>
                </a:solidFill>
                <a:latin typeface="Urbane Medium" pitchFamily="2" charset="77"/>
                <a:cs typeface="Judson"/>
              </a:rPr>
              <a:t> prior to</a:t>
            </a:r>
            <a:r>
              <a:rPr sz="1100" spc="-5" dirty="0">
                <a:solidFill>
                  <a:srgbClr val="1D2C4F"/>
                </a:solidFill>
                <a:latin typeface="Urbane Medium" pitchFamily="2" charset="77"/>
                <a:cs typeface="Judson"/>
              </a:rPr>
              <a:t> establishing</a:t>
            </a:r>
            <a:r>
              <a:rPr sz="1100" dirty="0">
                <a:solidFill>
                  <a:srgbClr val="1D2C4F"/>
                </a:solidFill>
                <a:latin typeface="Urbane Medium" pitchFamily="2" charset="77"/>
                <a:cs typeface="Judson"/>
              </a:rPr>
              <a:t> a</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business </a:t>
            </a:r>
            <a:r>
              <a:rPr sz="1100" dirty="0">
                <a:solidFill>
                  <a:srgbClr val="1D2C4F"/>
                </a:solidFill>
                <a:latin typeface="Urbane Medium" pitchFamily="2" charset="77"/>
                <a:cs typeface="Judson"/>
              </a:rPr>
              <a:t> relationship</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with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customer.</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450" dirty="0">
              <a:latin typeface="Urbane Medium" pitchFamily="2" charset="77"/>
              <a:cs typeface="Judson"/>
            </a:endParaRPr>
          </a:p>
          <a:p>
            <a:pPr marL="264795" marR="5080" indent="-252729">
              <a:lnSpc>
                <a:spcPct val="1496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Section </a:t>
            </a:r>
            <a:r>
              <a:rPr sz="1100" spc="-10" dirty="0">
                <a:solidFill>
                  <a:srgbClr val="1D2C4F"/>
                </a:solidFill>
                <a:latin typeface="Urbane Medium" pitchFamily="2" charset="77"/>
                <a:cs typeface="Judson"/>
              </a:rPr>
              <a:t>33 (6)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CJA 2010 (as amended) </a:t>
            </a:r>
            <a:r>
              <a:rPr sz="1100" dirty="0">
                <a:solidFill>
                  <a:srgbClr val="1D2C4F"/>
                </a:solidFill>
                <a:latin typeface="Urbane Medium" pitchFamily="2" charset="77"/>
                <a:cs typeface="Judson"/>
              </a:rPr>
              <a:t>allows for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circumstances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where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a:t>
            </a:r>
            <a:r>
              <a:rPr sz="1100" spc="-5" dirty="0">
                <a:solidFill>
                  <a:srgbClr val="1D2C4F"/>
                </a:solidFill>
                <a:latin typeface="Urbane Medium" pitchFamily="2" charset="77"/>
                <a:cs typeface="Judson"/>
              </a:rPr>
              <a:t> account may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opened prior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CDD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being</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complete, however, </a:t>
            </a:r>
            <a:r>
              <a:rPr sz="1100" dirty="0">
                <a:solidFill>
                  <a:srgbClr val="1D2C4F"/>
                </a:solidFill>
                <a:latin typeface="Urbane Medium" pitchFamily="2" charset="77"/>
                <a:cs typeface="Judson"/>
              </a:rPr>
              <a:t>transactions </a:t>
            </a:r>
            <a:r>
              <a:rPr sz="1100" spc="-5" dirty="0">
                <a:solidFill>
                  <a:srgbClr val="1D2C4F"/>
                </a:solidFill>
                <a:latin typeface="Urbane Medium" pitchFamily="2" charset="77"/>
                <a:cs typeface="Judson"/>
              </a:rPr>
              <a:t>may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not</a:t>
            </a:r>
            <a:r>
              <a:rPr sz="1100" spc="-5" dirty="0">
                <a:solidFill>
                  <a:srgbClr val="1D2C4F"/>
                </a:solidFill>
                <a:latin typeface="Urbane Medium" pitchFamily="2" charset="77"/>
                <a:cs typeface="Judson"/>
              </a:rPr>
              <a:t> be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carried out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or on</a:t>
            </a:r>
            <a:r>
              <a:rPr sz="1100" spc="-5" dirty="0">
                <a:solidFill>
                  <a:srgbClr val="1D2C4F"/>
                </a:solidFill>
                <a:latin typeface="Urbane Medium" pitchFamily="2" charset="77"/>
                <a:cs typeface="Judson"/>
              </a:rPr>
              <a:t> behalf</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customer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or </a:t>
            </a:r>
            <a:r>
              <a:rPr sz="1100" spc="-5" dirty="0">
                <a:solidFill>
                  <a:srgbClr val="1D2C4F"/>
                </a:solidFill>
                <a:latin typeface="Urbane Medium" pitchFamily="2" charset="77"/>
                <a:cs typeface="Judson"/>
              </a:rPr>
              <a:t>beneficial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owner until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CDD</a:t>
            </a:r>
            <a:r>
              <a:rPr sz="1100" dirty="0">
                <a:solidFill>
                  <a:srgbClr val="1D2C4F"/>
                </a:solidFill>
                <a:latin typeface="Urbane Medium" pitchFamily="2" charset="77"/>
                <a:cs typeface="Judson"/>
              </a:rPr>
              <a:t> is </a:t>
            </a:r>
            <a:r>
              <a:rPr sz="1100" spc="-5" dirty="0">
                <a:solidFill>
                  <a:srgbClr val="1D2C4F"/>
                </a:solidFill>
                <a:latin typeface="Urbane Medium" pitchFamily="2" charset="77"/>
                <a:cs typeface="Judson"/>
              </a:rPr>
              <a:t>complete.</a:t>
            </a:r>
            <a:endParaRPr sz="1100" dirty="0">
              <a:latin typeface="Urbane Medium" pitchFamily="2" charset="77"/>
              <a:cs typeface="Judson"/>
            </a:endParaRPr>
          </a:p>
        </p:txBody>
      </p:sp>
      <p:sp>
        <p:nvSpPr>
          <p:cNvPr id="6" name="object 6"/>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7" name="object 7"/>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19</a:t>
            </a:fld>
            <a:endParaRPr dirty="0"/>
          </a:p>
        </p:txBody>
      </p:sp>
      <p:sp>
        <p:nvSpPr>
          <p:cNvPr id="3" name="object 3"/>
          <p:cNvSpPr txBox="1"/>
          <p:nvPr/>
        </p:nvSpPr>
        <p:spPr>
          <a:xfrm>
            <a:off x="4630838" y="1663191"/>
            <a:ext cx="2468461"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1E4592"/>
                </a:solidFill>
                <a:latin typeface="Urbane Medium" pitchFamily="2" charset="77"/>
                <a:cs typeface="Judson"/>
              </a:rPr>
              <a:t>Ongoing</a:t>
            </a:r>
            <a:r>
              <a:rPr sz="1300" spc="-4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Monitoring</a:t>
            </a:r>
            <a:endParaRPr sz="1300" dirty="0">
              <a:solidFill>
                <a:srgbClr val="1E4592"/>
              </a:solidFill>
              <a:latin typeface="Urbane Medium" pitchFamily="2" charset="77"/>
              <a:cs typeface="Judson"/>
            </a:endParaRPr>
          </a:p>
        </p:txBody>
      </p:sp>
      <p:sp>
        <p:nvSpPr>
          <p:cNvPr id="4" name="object 4"/>
          <p:cNvSpPr txBox="1"/>
          <p:nvPr/>
        </p:nvSpPr>
        <p:spPr>
          <a:xfrm>
            <a:off x="4630839" y="2358457"/>
            <a:ext cx="3519804" cy="2250937"/>
          </a:xfrm>
          <a:prstGeom prst="rect">
            <a:avLst/>
          </a:prstGeom>
        </p:spPr>
        <p:txBody>
          <a:bodyPr vert="horz" wrap="square" lIns="0" tIns="13970" rIns="0" bIns="0" rtlCol="0">
            <a:spAutoFit/>
          </a:bodyPr>
          <a:lstStyle/>
          <a:p>
            <a:pPr marL="264795" marR="137160" indent="-252729" algn="just">
              <a:lnSpc>
                <a:spcPct val="151800"/>
              </a:lnSpc>
              <a:spcBef>
                <a:spcPts val="110"/>
              </a:spcBef>
              <a:buClr>
                <a:srgbClr val="E87825"/>
              </a:buClr>
              <a:buFont typeface="Wingdings" pitchFamily="2" charset="2"/>
              <a:buChar char="§"/>
              <a:tabLst>
                <a:tab pos="265430" algn="l"/>
              </a:tabLst>
            </a:pPr>
            <a:r>
              <a:rPr sz="1100" spc="-5" dirty="0">
                <a:solidFill>
                  <a:srgbClr val="1D2C4F"/>
                </a:solidFill>
                <a:latin typeface="Urbane Medium" pitchFamily="2" charset="77"/>
                <a:cs typeface="Judson"/>
              </a:rPr>
              <a:t>Full </a:t>
            </a:r>
            <a:r>
              <a:rPr sz="1100" dirty="0">
                <a:solidFill>
                  <a:srgbClr val="1D2C4F"/>
                </a:solidFill>
                <a:latin typeface="Urbane Medium" pitchFamily="2" charset="77"/>
                <a:cs typeface="Judson"/>
              </a:rPr>
              <a:t>review and </a:t>
            </a:r>
            <a:r>
              <a:rPr sz="1100" spc="-5" dirty="0">
                <a:solidFill>
                  <a:srgbClr val="1D2C4F"/>
                </a:solidFill>
                <a:latin typeface="Urbane Medium" pitchFamily="2" charset="77"/>
                <a:cs typeface="Judson"/>
              </a:rPr>
              <a:t>reassessment </a:t>
            </a:r>
            <a:r>
              <a:rPr sz="1100" dirty="0">
                <a:solidFill>
                  <a:srgbClr val="1D2C4F"/>
                </a:solidFill>
                <a:latin typeface="Urbane Medium" pitchFamily="2" charset="77"/>
                <a:cs typeface="Judson"/>
              </a:rPr>
              <a:t>as </a:t>
            </a:r>
            <a:r>
              <a:rPr sz="1100" spc="-5" dirty="0">
                <a:solidFill>
                  <a:srgbClr val="1D2C4F"/>
                </a:solidFill>
                <a:latin typeface="Urbane Medium" pitchFamily="2" charset="77"/>
                <a:cs typeface="Judson"/>
              </a:rPr>
              <a:t>applicable upon the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occurrence </a:t>
            </a:r>
            <a:r>
              <a:rPr sz="1100" dirty="0">
                <a:solidFill>
                  <a:srgbClr val="1D2C4F"/>
                </a:solidFill>
                <a:latin typeface="Urbane Medium" pitchFamily="2" charset="77"/>
                <a:cs typeface="Judson"/>
              </a:rPr>
              <a:t>of trigger </a:t>
            </a:r>
            <a:r>
              <a:rPr sz="1100" spc="-5" dirty="0">
                <a:solidFill>
                  <a:srgbClr val="1D2C4F"/>
                </a:solidFill>
                <a:latin typeface="Urbane Medium" pitchFamily="2" charset="77"/>
                <a:cs typeface="Judson"/>
              </a:rPr>
              <a:t>events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periodic reviews </a:t>
            </a:r>
            <a:r>
              <a:rPr sz="1100" dirty="0">
                <a:solidFill>
                  <a:srgbClr val="1D2C4F"/>
                </a:solidFill>
                <a:latin typeface="Urbane Medium" pitchFamily="2" charset="77"/>
                <a:cs typeface="Judson"/>
              </a:rPr>
              <a:t>of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customers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line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with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their respective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risk</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ratings</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00" dirty="0">
              <a:latin typeface="Urbane Medium" pitchFamily="2" charset="77"/>
              <a:cs typeface="Judson"/>
            </a:endParaRPr>
          </a:p>
          <a:p>
            <a:pPr marL="264795" marR="5080" indent="-252729">
              <a:lnSpc>
                <a:spcPct val="1482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well-documented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well-established </a:t>
            </a:r>
            <a:r>
              <a:rPr sz="1100" dirty="0">
                <a:solidFill>
                  <a:srgbClr val="1D2C4F"/>
                </a:solidFill>
                <a:latin typeface="Urbane Medium" pitchFamily="2" charset="77"/>
                <a:cs typeface="Judson"/>
              </a:rPr>
              <a:t>risk </a:t>
            </a:r>
            <a:r>
              <a:rPr sz="1100" spc="-5" dirty="0">
                <a:solidFill>
                  <a:srgbClr val="1D2C4F"/>
                </a:solidFill>
                <a:latin typeface="Urbane Medium" pitchFamily="2" charset="77"/>
                <a:cs typeface="Judson"/>
              </a:rPr>
              <a:t>based </a:t>
            </a:r>
            <a:r>
              <a:rPr sz="1100" dirty="0">
                <a:solidFill>
                  <a:srgbClr val="1D2C4F"/>
                </a:solidFill>
                <a:latin typeface="Urbane Medium" pitchFamily="2" charset="77"/>
                <a:cs typeface="Judson"/>
              </a:rPr>
              <a:t> monitoring </a:t>
            </a:r>
            <a:r>
              <a:rPr sz="1100" spc="-5" dirty="0">
                <a:solidFill>
                  <a:srgbClr val="1D2C4F"/>
                </a:solidFill>
                <a:latin typeface="Urbane Medium" pitchFamily="2" charset="77"/>
                <a:cs typeface="Judson"/>
              </a:rPr>
              <a:t>programme where high </a:t>
            </a:r>
            <a:r>
              <a:rPr sz="1100" dirty="0">
                <a:solidFill>
                  <a:srgbClr val="1D2C4F"/>
                </a:solidFill>
                <a:latin typeface="Urbane Medium" pitchFamily="2" charset="77"/>
                <a:cs typeface="Judson"/>
              </a:rPr>
              <a:t>risk </a:t>
            </a:r>
            <a:r>
              <a:rPr sz="1100" spc="-5" dirty="0">
                <a:solidFill>
                  <a:srgbClr val="1D2C4F"/>
                </a:solidFill>
                <a:latin typeface="Urbane Medium" pitchFamily="2" charset="77"/>
                <a:cs typeface="Judson"/>
              </a:rPr>
              <a:t>customers </a:t>
            </a:r>
            <a:r>
              <a:rPr sz="1100" dirty="0">
                <a:solidFill>
                  <a:srgbClr val="1D2C4F"/>
                </a:solidFill>
                <a:latin typeface="Urbane Medium" pitchFamily="2" charset="77"/>
                <a:cs typeface="Judson"/>
              </a:rPr>
              <a:t>are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subject</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review frequently.</a:t>
            </a:r>
            <a:endParaRPr sz="1100" dirty="0">
              <a:latin typeface="Urbane Medium" pitchFamily="2" charset="77"/>
              <a:cs typeface="Judson"/>
            </a:endParaRPr>
          </a:p>
        </p:txBody>
      </p:sp>
      <p:sp>
        <p:nvSpPr>
          <p:cNvPr id="9" name="Title 8">
            <a:extLst>
              <a:ext uri="{FF2B5EF4-FFF2-40B4-BE49-F238E27FC236}">
                <a16:creationId xmlns:a16="http://schemas.microsoft.com/office/drawing/2014/main" id="{BCA20994-B286-DAEA-C58A-420D95BD73BF}"/>
              </a:ext>
            </a:extLst>
          </p:cNvPr>
          <p:cNvSpPr>
            <a:spLocks noGrp="1"/>
          </p:cNvSpPr>
          <p:nvPr>
            <p:ph type="title"/>
          </p:nvPr>
        </p:nvSpPr>
        <p:spPr/>
        <p:txBody>
          <a:bodyPr/>
          <a:lstStyle/>
          <a:p>
            <a:endParaRPr lang="en-US"/>
          </a:p>
        </p:txBody>
      </p:sp>
      <p:sp>
        <p:nvSpPr>
          <p:cNvPr id="10" name="object 5">
            <a:extLst>
              <a:ext uri="{FF2B5EF4-FFF2-40B4-BE49-F238E27FC236}">
                <a16:creationId xmlns:a16="http://schemas.microsoft.com/office/drawing/2014/main" id="{64144039-AE64-7771-158A-E12263942E68}"/>
              </a:ext>
            </a:extLst>
          </p:cNvPr>
          <p:cNvSpPr txBox="1">
            <a:spLocks/>
          </p:cNvSpPr>
          <p:nvPr/>
        </p:nvSpPr>
        <p:spPr>
          <a:xfrm>
            <a:off x="401486" y="347674"/>
            <a:ext cx="7993214" cy="578748"/>
          </a:xfrm>
          <a:prstGeom prst="rect">
            <a:avLst/>
          </a:prstGeom>
        </p:spPr>
        <p:txBody>
          <a:bodyPr vert="horz" wrap="square" lIns="0" tIns="41910" rIns="0" bIns="0" rtlCol="0">
            <a:spAutoFit/>
          </a:bodyPr>
          <a:lstStyle>
            <a:lvl1pPr>
              <a:defRPr sz="2400" b="0" i="0">
                <a:solidFill>
                  <a:srgbClr val="1E4592"/>
                </a:solidFill>
                <a:latin typeface="Urbane Medium" pitchFamily="2" charset="77"/>
                <a:ea typeface="+mj-ea"/>
                <a:cs typeface="Urbane Medium" pitchFamily="2" charset="77"/>
              </a:defRPr>
            </a:lvl1pPr>
          </a:lstStyle>
          <a:p>
            <a:pPr marL="12700" marR="5080">
              <a:lnSpc>
                <a:spcPts val="2210"/>
              </a:lnSpc>
              <a:spcBef>
                <a:spcPts val="330"/>
              </a:spcBef>
            </a:pPr>
            <a:r>
              <a:rPr lang="en-IE" sz="1800" kern="0" spc="-5"/>
              <a:t>Central Bank </a:t>
            </a:r>
            <a:r>
              <a:rPr lang="en-IE" sz="1800" kern="0"/>
              <a:t>of</a:t>
            </a:r>
            <a:r>
              <a:rPr lang="en-IE" sz="1800" kern="0" spc="-5"/>
              <a:t> Ireland</a:t>
            </a:r>
            <a:r>
              <a:rPr lang="en-IE" sz="1800" kern="0"/>
              <a:t> -</a:t>
            </a:r>
            <a:r>
              <a:rPr lang="en-IE" sz="1800" kern="0" spc="-5"/>
              <a:t> Anti-Money Laundering</a:t>
            </a:r>
            <a:r>
              <a:rPr lang="en-IE" sz="1800" kern="0"/>
              <a:t> </a:t>
            </a:r>
            <a:r>
              <a:rPr lang="en-IE" sz="1800" kern="0" spc="-5"/>
              <a:t>and</a:t>
            </a:r>
            <a:r>
              <a:rPr lang="en-IE" sz="1800" kern="0"/>
              <a:t> </a:t>
            </a:r>
            <a:r>
              <a:rPr lang="en-IE" sz="1800" kern="0" spc="-5"/>
              <a:t>Countering </a:t>
            </a:r>
            <a:r>
              <a:rPr lang="en-IE" sz="1800" kern="0"/>
              <a:t>the </a:t>
            </a:r>
            <a:r>
              <a:rPr lang="en-IE" sz="1800" kern="0" spc="-465"/>
              <a:t> </a:t>
            </a:r>
            <a:r>
              <a:rPr lang="en-IE" sz="1800" kern="0" spc="-5"/>
              <a:t>Financing</a:t>
            </a:r>
            <a:r>
              <a:rPr lang="en-IE" sz="1800" kern="0" spc="-10"/>
              <a:t> </a:t>
            </a:r>
            <a:r>
              <a:rPr lang="en-IE" sz="1800" kern="0"/>
              <a:t>of</a:t>
            </a:r>
            <a:r>
              <a:rPr lang="en-IE" sz="1800" kern="0" spc="-10"/>
              <a:t> </a:t>
            </a:r>
            <a:r>
              <a:rPr lang="en-IE" sz="1800" kern="0" spc="-5"/>
              <a:t>Terrorism Guidelines for</a:t>
            </a:r>
            <a:r>
              <a:rPr lang="en-IE" sz="1800" kern="0" spc="-10"/>
              <a:t> </a:t>
            </a:r>
            <a:r>
              <a:rPr lang="en-IE" sz="1800" kern="0"/>
              <a:t>the </a:t>
            </a:r>
            <a:r>
              <a:rPr lang="en-IE" sz="1800" kern="0" spc="-5"/>
              <a:t>Financial</a:t>
            </a:r>
            <a:r>
              <a:rPr lang="en-IE" sz="1800" kern="0" spc="-10"/>
              <a:t> </a:t>
            </a:r>
            <a:r>
              <a:rPr lang="en-IE" sz="1800" kern="0"/>
              <a:t>Sector</a:t>
            </a:r>
            <a:endParaRPr lang="en-IE" sz="1800" kern="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99109"/>
            <a:ext cx="10686415" cy="0"/>
          </a:xfrm>
          <a:custGeom>
            <a:avLst/>
            <a:gdLst/>
            <a:ahLst/>
            <a:cxnLst/>
            <a:rect l="l" t="t" r="r" b="b"/>
            <a:pathLst>
              <a:path w="10686415">
                <a:moveTo>
                  <a:pt x="0" y="0"/>
                </a:moveTo>
                <a:lnTo>
                  <a:pt x="10686360" y="0"/>
                </a:lnTo>
              </a:path>
            </a:pathLst>
          </a:custGeom>
          <a:ln w="6346">
            <a:solidFill>
              <a:srgbClr val="0092B6"/>
            </a:solidFill>
          </a:ln>
        </p:spPr>
        <p:txBody>
          <a:bodyPr wrap="square" lIns="0" tIns="0" rIns="0" bIns="0" rtlCol="0"/>
          <a:lstStyle/>
          <a:p>
            <a:endParaRPr dirty="0">
              <a:latin typeface="Urbane Medium" pitchFamily="2" charset="77"/>
            </a:endParaRPr>
          </a:p>
        </p:txBody>
      </p:sp>
      <p:sp>
        <p:nvSpPr>
          <p:cNvPr id="3" name="object 3"/>
          <p:cNvSpPr txBox="1"/>
          <p:nvPr/>
        </p:nvSpPr>
        <p:spPr>
          <a:xfrm>
            <a:off x="398232" y="1563115"/>
            <a:ext cx="4578985" cy="4816960"/>
          </a:xfrm>
          <a:prstGeom prst="rect">
            <a:avLst/>
          </a:prstGeom>
        </p:spPr>
        <p:txBody>
          <a:bodyPr vert="horz" wrap="square" lIns="0" tIns="12700" rIns="0" bIns="0" rtlCol="0">
            <a:spAutoFit/>
          </a:bodyPr>
          <a:lstStyle/>
          <a:p>
            <a:pPr marL="267970" indent="-252729">
              <a:lnSpc>
                <a:spcPct val="200000"/>
              </a:lnSpc>
              <a:spcBef>
                <a:spcPts val="100"/>
              </a:spcBef>
              <a:buClr>
                <a:srgbClr val="E87825"/>
              </a:buClr>
              <a:buFont typeface="Wingdings" pitchFamily="2" charset="2"/>
              <a:buChar char="§"/>
              <a:tabLst>
                <a:tab pos="267970" algn="l"/>
                <a:tab pos="268605" algn="l"/>
              </a:tabLst>
            </a:pPr>
            <a:r>
              <a:rPr sz="1200" spc="-5" dirty="0">
                <a:solidFill>
                  <a:srgbClr val="1D2C4F"/>
                </a:solidFill>
                <a:latin typeface="Urbane Medium" pitchFamily="2" charset="77"/>
                <a:cs typeface="Judson"/>
              </a:rPr>
              <a:t>Definition</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and</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Stages</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of Money</a:t>
            </a:r>
            <a:r>
              <a:rPr sz="1200" dirty="0">
                <a:solidFill>
                  <a:srgbClr val="1D2C4F"/>
                </a:solidFill>
                <a:latin typeface="Urbane Medium" pitchFamily="2" charset="77"/>
                <a:cs typeface="Judson"/>
              </a:rPr>
              <a:t> Laundering</a:t>
            </a:r>
            <a:endParaRPr sz="1400" dirty="0">
              <a:latin typeface="Urbane Medium" pitchFamily="2" charset="77"/>
              <a:cs typeface="Judson"/>
            </a:endParaRPr>
          </a:p>
          <a:p>
            <a:pPr marL="267970" indent="-252729">
              <a:lnSpc>
                <a:spcPct val="200000"/>
              </a:lnSpc>
              <a:spcBef>
                <a:spcPts val="835"/>
              </a:spcBef>
              <a:buClr>
                <a:srgbClr val="E87825"/>
              </a:buClr>
              <a:buFont typeface="Wingdings" pitchFamily="2" charset="2"/>
              <a:buChar char="§"/>
              <a:tabLst>
                <a:tab pos="267970" algn="l"/>
                <a:tab pos="268605" algn="l"/>
              </a:tabLst>
            </a:pPr>
            <a:r>
              <a:rPr sz="1200" dirty="0">
                <a:solidFill>
                  <a:srgbClr val="1D2C4F"/>
                </a:solidFill>
                <a:latin typeface="Urbane Medium" pitchFamily="2" charset="77"/>
                <a:cs typeface="Judson"/>
              </a:rPr>
              <a:t>Legal </a:t>
            </a:r>
            <a:r>
              <a:rPr sz="1200" spc="-10" dirty="0">
                <a:solidFill>
                  <a:srgbClr val="1D2C4F"/>
                </a:solidFill>
                <a:latin typeface="Urbane Medium" pitchFamily="2" charset="77"/>
                <a:cs typeface="Judson"/>
              </a:rPr>
              <a:t>&amp;</a:t>
            </a:r>
            <a:r>
              <a:rPr sz="1200" spc="-5" dirty="0">
                <a:solidFill>
                  <a:srgbClr val="1D2C4F"/>
                </a:solidFill>
                <a:latin typeface="Urbane Medium" pitchFamily="2" charset="77"/>
                <a:cs typeface="Judson"/>
              </a:rPr>
              <a:t> Regulatory Environment</a:t>
            </a:r>
            <a:endParaRPr sz="2000" dirty="0">
              <a:latin typeface="Urbane Medium" pitchFamily="2" charset="77"/>
              <a:cs typeface="Judson"/>
            </a:endParaRPr>
          </a:p>
          <a:p>
            <a:pPr marL="267970" indent="-252729">
              <a:lnSpc>
                <a:spcPct val="200000"/>
              </a:lnSpc>
              <a:buClr>
                <a:srgbClr val="E87825"/>
              </a:buClr>
              <a:buFont typeface="Wingdings" pitchFamily="2" charset="2"/>
              <a:buChar char="§"/>
              <a:tabLst>
                <a:tab pos="267970" algn="l"/>
                <a:tab pos="268605" algn="l"/>
              </a:tabLst>
            </a:pPr>
            <a:r>
              <a:rPr sz="1200" spc="-5" dirty="0">
                <a:solidFill>
                  <a:srgbClr val="1D2C4F"/>
                </a:solidFill>
                <a:latin typeface="Urbane Medium" pitchFamily="2" charset="77"/>
                <a:cs typeface="Judson"/>
              </a:rPr>
              <a:t>Regulatory</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Environment </a:t>
            </a:r>
            <a:r>
              <a:rPr sz="1200" dirty="0">
                <a:solidFill>
                  <a:srgbClr val="1D2C4F"/>
                </a:solidFill>
                <a:latin typeface="Urbane Medium" pitchFamily="2" charset="77"/>
                <a:cs typeface="Judson"/>
              </a:rPr>
              <a:t>:</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Current</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Legislation</a:t>
            </a:r>
            <a:endParaRPr sz="1400" dirty="0">
              <a:latin typeface="Urbane Medium" pitchFamily="2" charset="77"/>
              <a:cs typeface="Judson"/>
            </a:endParaRPr>
          </a:p>
          <a:p>
            <a:pPr marL="267970" indent="-252729">
              <a:lnSpc>
                <a:spcPct val="200000"/>
              </a:lnSpc>
              <a:spcBef>
                <a:spcPts val="860"/>
              </a:spcBef>
              <a:buClr>
                <a:srgbClr val="E87825"/>
              </a:buClr>
              <a:buFont typeface="Wingdings" pitchFamily="2" charset="2"/>
              <a:buChar char="§"/>
              <a:tabLst>
                <a:tab pos="267970" algn="l"/>
                <a:tab pos="268605" algn="l"/>
              </a:tabLst>
            </a:pPr>
            <a:r>
              <a:rPr sz="1200" spc="-5" dirty="0">
                <a:solidFill>
                  <a:srgbClr val="1D2C4F"/>
                </a:solidFill>
                <a:latin typeface="Urbane Medium" pitchFamily="2" charset="77"/>
                <a:cs typeface="Judson"/>
              </a:rPr>
              <a:t>Categories</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of Customer</a:t>
            </a:r>
            <a:r>
              <a:rPr sz="1200" dirty="0">
                <a:solidFill>
                  <a:srgbClr val="1D2C4F"/>
                </a:solidFill>
                <a:latin typeface="Urbane Medium" pitchFamily="2" charset="77"/>
                <a:cs typeface="Judson"/>
              </a:rPr>
              <a:t> Due</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Diligence</a:t>
            </a:r>
            <a:r>
              <a:rPr lang="en-GB"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(CDD)</a:t>
            </a:r>
            <a:endParaRPr sz="1400" dirty="0">
              <a:latin typeface="Urbane Medium" pitchFamily="2" charset="77"/>
              <a:cs typeface="Judson"/>
            </a:endParaRPr>
          </a:p>
          <a:p>
            <a:pPr marL="267970" indent="-252729">
              <a:lnSpc>
                <a:spcPct val="200000"/>
              </a:lnSpc>
              <a:spcBef>
                <a:spcPts val="840"/>
              </a:spcBef>
              <a:buClr>
                <a:srgbClr val="E87825"/>
              </a:buClr>
              <a:buFont typeface="Wingdings" pitchFamily="2" charset="2"/>
              <a:buChar char="§"/>
              <a:tabLst>
                <a:tab pos="267970" algn="l"/>
                <a:tab pos="268605" algn="l"/>
              </a:tabLst>
            </a:pPr>
            <a:r>
              <a:rPr sz="1200" spc="-5" dirty="0">
                <a:solidFill>
                  <a:srgbClr val="1D2C4F"/>
                </a:solidFill>
                <a:latin typeface="Urbane Medium" pitchFamily="2" charset="77"/>
                <a:cs typeface="Judson"/>
              </a:rPr>
              <a:t>Regulatory Environment</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Guidelines</a:t>
            </a:r>
            <a:endParaRPr sz="2050" dirty="0">
              <a:latin typeface="Urbane Medium" pitchFamily="2" charset="77"/>
              <a:cs typeface="Judson"/>
            </a:endParaRPr>
          </a:p>
          <a:p>
            <a:pPr marL="267970" indent="-252729">
              <a:lnSpc>
                <a:spcPct val="200000"/>
              </a:lnSpc>
              <a:buClr>
                <a:srgbClr val="E87825"/>
              </a:buClr>
              <a:buFont typeface="Wingdings" pitchFamily="2" charset="2"/>
              <a:buChar char="§"/>
              <a:tabLst>
                <a:tab pos="267970" algn="l"/>
                <a:tab pos="268605" algn="l"/>
              </a:tabLst>
            </a:pPr>
            <a:r>
              <a:rPr sz="1200" spc="-5" dirty="0">
                <a:solidFill>
                  <a:srgbClr val="1D2C4F"/>
                </a:solidFill>
                <a:latin typeface="Urbane Medium" pitchFamily="2" charset="77"/>
                <a:cs typeface="Judson"/>
              </a:rPr>
              <a:t>European</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Supervisory</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Authorities:</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The</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Risk</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Factors</a:t>
            </a:r>
            <a:r>
              <a:rPr sz="1200" spc="1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Guidelines</a:t>
            </a:r>
            <a:endParaRPr sz="1500" dirty="0">
              <a:latin typeface="Urbane Medium" pitchFamily="2" charset="77"/>
              <a:cs typeface="Judson"/>
            </a:endParaRPr>
          </a:p>
          <a:p>
            <a:pPr marL="267970" marR="5080" indent="-252095">
              <a:lnSpc>
                <a:spcPct val="200000"/>
              </a:lnSpc>
              <a:buClr>
                <a:srgbClr val="E87825"/>
              </a:buClr>
              <a:buFont typeface="Wingdings" pitchFamily="2" charset="2"/>
              <a:buChar char="§"/>
              <a:tabLst>
                <a:tab pos="267970" algn="l"/>
                <a:tab pos="268605" algn="l"/>
              </a:tabLst>
            </a:pPr>
            <a:r>
              <a:rPr sz="1200" spc="-5" dirty="0">
                <a:solidFill>
                  <a:srgbClr val="1D2C4F"/>
                </a:solidFill>
                <a:latin typeface="Urbane Medium" pitchFamily="2" charset="77"/>
                <a:cs typeface="Judson"/>
              </a:rPr>
              <a:t>Central</a:t>
            </a:r>
            <a:r>
              <a:rPr sz="1200" dirty="0">
                <a:solidFill>
                  <a:srgbClr val="1D2C4F"/>
                </a:solidFill>
                <a:latin typeface="Urbane Medium" pitchFamily="2" charset="77"/>
                <a:cs typeface="Judson"/>
              </a:rPr>
              <a:t> Bank</a:t>
            </a:r>
            <a:r>
              <a:rPr sz="1200" spc="-5" dirty="0">
                <a:solidFill>
                  <a:srgbClr val="1D2C4F"/>
                </a:solidFill>
                <a:latin typeface="Urbane Medium" pitchFamily="2" charset="77"/>
                <a:cs typeface="Judson"/>
              </a:rPr>
              <a:t> of</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Ireland</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(CBI) </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Anti-Money </a:t>
            </a:r>
            <a:r>
              <a:rPr sz="1200" dirty="0">
                <a:solidFill>
                  <a:srgbClr val="1D2C4F"/>
                </a:solidFill>
                <a:latin typeface="Urbane Medium" pitchFamily="2" charset="77"/>
                <a:cs typeface="Judson"/>
              </a:rPr>
              <a:t>Laundering </a:t>
            </a:r>
            <a:r>
              <a:rPr sz="1200" spc="-5" dirty="0">
                <a:solidFill>
                  <a:srgbClr val="1D2C4F"/>
                </a:solidFill>
                <a:latin typeface="Urbane Medium" pitchFamily="2" charset="77"/>
                <a:cs typeface="Judson"/>
              </a:rPr>
              <a:t>and </a:t>
            </a:r>
            <a:r>
              <a:rPr sz="1200" dirty="0">
                <a:solidFill>
                  <a:srgbClr val="1D2C4F"/>
                </a:solidFill>
                <a:latin typeface="Urbane Medium" pitchFamily="2" charset="77"/>
                <a:cs typeface="Judson"/>
              </a:rPr>
              <a:t> Countering</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the</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Financing</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of</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Terrorism</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Guidelines</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for</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the</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Financial </a:t>
            </a:r>
            <a:r>
              <a:rPr sz="1200" spc="-275" dirty="0">
                <a:solidFill>
                  <a:srgbClr val="1D2C4F"/>
                </a:solidFill>
                <a:latin typeface="Urbane Medium" pitchFamily="2" charset="77"/>
                <a:cs typeface="Judson"/>
              </a:rPr>
              <a:t> </a:t>
            </a:r>
            <a:r>
              <a:rPr sz="1200" dirty="0">
                <a:solidFill>
                  <a:srgbClr val="1D2C4F"/>
                </a:solidFill>
                <a:latin typeface="Urbane Medium" pitchFamily="2" charset="77"/>
                <a:cs typeface="Judson"/>
              </a:rPr>
              <a:t>Sector</a:t>
            </a:r>
            <a:endParaRPr sz="1400" dirty="0">
              <a:latin typeface="Urbane Medium" pitchFamily="2" charset="77"/>
              <a:cs typeface="Judson"/>
            </a:endParaRPr>
          </a:p>
          <a:p>
            <a:pPr marL="267970" indent="-252729">
              <a:lnSpc>
                <a:spcPct val="200000"/>
              </a:lnSpc>
              <a:spcBef>
                <a:spcPts val="865"/>
              </a:spcBef>
              <a:buClr>
                <a:srgbClr val="E87825"/>
              </a:buClr>
              <a:buFont typeface="Wingdings" pitchFamily="2" charset="2"/>
              <a:buChar char="§"/>
              <a:tabLst>
                <a:tab pos="267970" algn="l"/>
                <a:tab pos="268605" algn="l"/>
              </a:tabLst>
            </a:pPr>
            <a:r>
              <a:rPr sz="1200" dirty="0">
                <a:solidFill>
                  <a:srgbClr val="1D2C4F"/>
                </a:solidFill>
                <a:latin typeface="Urbane Medium" pitchFamily="2" charset="77"/>
                <a:cs typeface="Judson"/>
              </a:rPr>
              <a:t>Implications</a:t>
            </a:r>
            <a:r>
              <a:rPr sz="1200" spc="-5" dirty="0">
                <a:solidFill>
                  <a:srgbClr val="1D2C4F"/>
                </a:solidFill>
                <a:latin typeface="Urbane Medium" pitchFamily="2" charset="77"/>
                <a:cs typeface="Judson"/>
              </a:rPr>
              <a:t> for</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Board</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and</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Administrator</a:t>
            </a:r>
            <a:r>
              <a:rPr sz="1200" spc="-5" dirty="0">
                <a:solidFill>
                  <a:srgbClr val="1D2C4F"/>
                </a:solidFill>
                <a:latin typeface="Urbane Medium" pitchFamily="2" charset="77"/>
                <a:cs typeface="Judson"/>
              </a:rPr>
              <a:t> of </a:t>
            </a:r>
            <a:r>
              <a:rPr sz="1200" dirty="0">
                <a:solidFill>
                  <a:srgbClr val="1D2C4F"/>
                </a:solidFill>
                <a:latin typeface="Urbane Medium" pitchFamily="2" charset="77"/>
                <a:cs typeface="Judson"/>
              </a:rPr>
              <a:t>the</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Acts</a:t>
            </a:r>
            <a:endParaRPr sz="2000" dirty="0">
              <a:latin typeface="Urbane Medium" pitchFamily="2" charset="77"/>
              <a:cs typeface="Judson"/>
            </a:endParaRPr>
          </a:p>
          <a:p>
            <a:pPr marL="267970" indent="-252729">
              <a:lnSpc>
                <a:spcPct val="200000"/>
              </a:lnSpc>
              <a:buClr>
                <a:srgbClr val="E87825"/>
              </a:buClr>
              <a:buFont typeface="Wingdings" pitchFamily="2" charset="2"/>
              <a:buChar char="§"/>
              <a:tabLst>
                <a:tab pos="267970" algn="l"/>
                <a:tab pos="268605" algn="l"/>
              </a:tabLst>
            </a:pPr>
            <a:r>
              <a:rPr sz="1200" dirty="0">
                <a:solidFill>
                  <a:srgbClr val="1D2C4F"/>
                </a:solidFill>
                <a:latin typeface="Urbane Medium" pitchFamily="2" charset="77"/>
                <a:cs typeface="Judson"/>
              </a:rPr>
              <a:t>Role</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of </a:t>
            </a:r>
            <a:r>
              <a:rPr sz="1200" dirty="0">
                <a:solidFill>
                  <a:srgbClr val="1D2C4F"/>
                </a:solidFill>
                <a:latin typeface="Urbane Medium" pitchFamily="2" charset="77"/>
                <a:cs typeface="Judson"/>
              </a:rPr>
              <a:t>the</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Board</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and</a:t>
            </a:r>
            <a:r>
              <a:rPr sz="1200" dirty="0">
                <a:solidFill>
                  <a:srgbClr val="1D2C4F"/>
                </a:solidFill>
                <a:latin typeface="Urbane Medium" pitchFamily="2" charset="77"/>
                <a:cs typeface="Judson"/>
              </a:rPr>
              <a:t> Board </a:t>
            </a:r>
            <a:r>
              <a:rPr sz="1200" spc="-5" dirty="0">
                <a:solidFill>
                  <a:srgbClr val="1D2C4F"/>
                </a:solidFill>
                <a:latin typeface="Urbane Medium" pitchFamily="2" charset="77"/>
                <a:cs typeface="Judson"/>
              </a:rPr>
              <a:t>Responsibilities</a:t>
            </a:r>
            <a:endParaRPr sz="1400" dirty="0">
              <a:latin typeface="Urbane Medium" pitchFamily="2" charset="77"/>
              <a:cs typeface="Judson"/>
            </a:endParaRPr>
          </a:p>
        </p:txBody>
      </p:sp>
      <p:sp>
        <p:nvSpPr>
          <p:cNvPr id="4" name="object 4"/>
          <p:cNvSpPr txBox="1"/>
          <p:nvPr/>
        </p:nvSpPr>
        <p:spPr>
          <a:xfrm>
            <a:off x="10210252" y="7023100"/>
            <a:ext cx="876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1D2C4F"/>
                </a:solidFill>
                <a:latin typeface="Urbane Medium" pitchFamily="2" charset="77"/>
                <a:cs typeface="Judson"/>
              </a:rPr>
              <a:t>2</a:t>
            </a:r>
            <a:endParaRPr sz="1000" dirty="0">
              <a:latin typeface="Urbane Medium" pitchFamily="2" charset="77"/>
              <a:cs typeface="Judson"/>
            </a:endParaRPr>
          </a:p>
        </p:txBody>
      </p:sp>
      <p:sp>
        <p:nvSpPr>
          <p:cNvPr id="8" name="object 8"/>
          <p:cNvSpPr txBox="1"/>
          <p:nvPr/>
        </p:nvSpPr>
        <p:spPr>
          <a:xfrm>
            <a:off x="5371277" y="1563115"/>
            <a:ext cx="4578984" cy="4904163"/>
          </a:xfrm>
          <a:prstGeom prst="rect">
            <a:avLst/>
          </a:prstGeom>
        </p:spPr>
        <p:txBody>
          <a:bodyPr vert="horz" wrap="square" lIns="0" tIns="12700" rIns="0" bIns="0" rtlCol="0">
            <a:spAutoFit/>
          </a:bodyPr>
          <a:lstStyle/>
          <a:p>
            <a:pPr marL="264160" indent="-252095">
              <a:lnSpc>
                <a:spcPct val="200000"/>
              </a:lnSpc>
              <a:spcBef>
                <a:spcPts val="100"/>
              </a:spcBef>
              <a:buClr>
                <a:srgbClr val="E87825"/>
              </a:buClr>
              <a:buFont typeface="Wingdings" pitchFamily="2" charset="2"/>
              <a:buChar char="§"/>
              <a:tabLst>
                <a:tab pos="264160" algn="l"/>
                <a:tab pos="264795" algn="l"/>
              </a:tabLst>
            </a:pPr>
            <a:r>
              <a:rPr lang="en-IE" sz="1200" dirty="0">
                <a:solidFill>
                  <a:srgbClr val="1D2C4F"/>
                </a:solidFill>
                <a:latin typeface="Urbane Medium" pitchFamily="2" charset="77"/>
                <a:cs typeface="Judson"/>
              </a:rPr>
              <a:t>Role</a:t>
            </a:r>
            <a:r>
              <a:rPr lang="en-IE" sz="1200" spc="-25" dirty="0">
                <a:solidFill>
                  <a:srgbClr val="1D2C4F"/>
                </a:solidFill>
                <a:latin typeface="Urbane Medium" pitchFamily="2" charset="77"/>
                <a:cs typeface="Judson"/>
              </a:rPr>
              <a:t> </a:t>
            </a:r>
            <a:r>
              <a:rPr lang="en-IE" sz="1200" spc="-5" dirty="0">
                <a:solidFill>
                  <a:srgbClr val="1D2C4F"/>
                </a:solidFill>
                <a:latin typeface="Urbane Medium" pitchFamily="2" charset="77"/>
                <a:cs typeface="Judson"/>
              </a:rPr>
              <a:t>of</a:t>
            </a:r>
            <a:r>
              <a:rPr lang="en-IE" sz="1200" spc="-15" dirty="0">
                <a:solidFill>
                  <a:srgbClr val="1D2C4F"/>
                </a:solidFill>
                <a:latin typeface="Urbane Medium" pitchFamily="2" charset="77"/>
                <a:cs typeface="Judson"/>
              </a:rPr>
              <a:t> </a:t>
            </a:r>
            <a:r>
              <a:rPr lang="en-IE" sz="1200" dirty="0">
                <a:solidFill>
                  <a:srgbClr val="1D2C4F"/>
                </a:solidFill>
                <a:latin typeface="Urbane Medium" pitchFamily="2" charset="77"/>
                <a:cs typeface="Judson"/>
              </a:rPr>
              <a:t>the</a:t>
            </a:r>
            <a:r>
              <a:rPr lang="en-IE" sz="1200" spc="-25" dirty="0">
                <a:solidFill>
                  <a:srgbClr val="1D2C4F"/>
                </a:solidFill>
                <a:latin typeface="Urbane Medium" pitchFamily="2" charset="77"/>
                <a:cs typeface="Judson"/>
              </a:rPr>
              <a:t> </a:t>
            </a:r>
            <a:r>
              <a:rPr lang="en-IE" sz="1200" spc="-5" dirty="0">
                <a:solidFill>
                  <a:srgbClr val="1D2C4F"/>
                </a:solidFill>
                <a:latin typeface="Urbane Medium" pitchFamily="2" charset="77"/>
                <a:cs typeface="Judson"/>
              </a:rPr>
              <a:t>Fund</a:t>
            </a:r>
            <a:r>
              <a:rPr lang="en-IE" sz="1200" spc="-10" dirty="0">
                <a:solidFill>
                  <a:srgbClr val="1D2C4F"/>
                </a:solidFill>
                <a:latin typeface="Urbane Medium" pitchFamily="2" charset="77"/>
                <a:cs typeface="Judson"/>
              </a:rPr>
              <a:t> </a:t>
            </a:r>
            <a:r>
              <a:rPr lang="en-IE" sz="1200" dirty="0">
                <a:solidFill>
                  <a:srgbClr val="1D2C4F"/>
                </a:solidFill>
                <a:latin typeface="Urbane Medium" pitchFamily="2" charset="77"/>
                <a:cs typeface="Judson"/>
              </a:rPr>
              <a:t>MLRO</a:t>
            </a:r>
            <a:endParaRPr lang="en-IE" sz="1200" spc="-5" dirty="0">
              <a:solidFill>
                <a:srgbClr val="1D2C4F"/>
              </a:solidFill>
              <a:latin typeface="Urbane Medium" pitchFamily="2" charset="77"/>
              <a:cs typeface="Judson"/>
            </a:endParaRPr>
          </a:p>
          <a:p>
            <a:pPr marL="264160" indent="-252095">
              <a:lnSpc>
                <a:spcPct val="200000"/>
              </a:lnSpc>
              <a:spcBef>
                <a:spcPts val="100"/>
              </a:spcBef>
              <a:buClr>
                <a:srgbClr val="E87825"/>
              </a:buClr>
              <a:buFont typeface="Wingdings" pitchFamily="2" charset="2"/>
              <a:buChar char="§"/>
              <a:tabLst>
                <a:tab pos="264160" algn="l"/>
                <a:tab pos="264795" algn="l"/>
              </a:tabLst>
            </a:pPr>
            <a:r>
              <a:rPr lang="en-IE" sz="1200" spc="-5" dirty="0">
                <a:solidFill>
                  <a:srgbClr val="1D2C4F"/>
                </a:solidFill>
                <a:latin typeface="Urbane Medium" pitchFamily="2" charset="77"/>
                <a:cs typeface="Judson"/>
              </a:rPr>
              <a:t>Identifying and Reporting Suspicious Activity</a:t>
            </a:r>
          </a:p>
          <a:p>
            <a:pPr marL="264160" indent="-252095">
              <a:lnSpc>
                <a:spcPct val="200000"/>
              </a:lnSpc>
              <a:spcBef>
                <a:spcPts val="100"/>
              </a:spcBef>
              <a:buClr>
                <a:srgbClr val="E87825"/>
              </a:buClr>
              <a:buFont typeface="Wingdings" pitchFamily="2" charset="2"/>
              <a:buChar char="§"/>
              <a:tabLst>
                <a:tab pos="264160" algn="l"/>
                <a:tab pos="264795" algn="l"/>
              </a:tabLst>
            </a:pPr>
            <a:r>
              <a:rPr lang="en-IE" sz="1200" spc="-5" dirty="0">
                <a:solidFill>
                  <a:srgbClr val="1D2C4F"/>
                </a:solidFill>
                <a:latin typeface="Urbane Medium" pitchFamily="2" charset="77"/>
                <a:cs typeface="Judson"/>
              </a:rPr>
              <a:t>Terrorist Financing</a:t>
            </a:r>
          </a:p>
          <a:p>
            <a:pPr marL="264160" indent="-252095">
              <a:lnSpc>
                <a:spcPct val="200000"/>
              </a:lnSpc>
              <a:spcBef>
                <a:spcPts val="100"/>
              </a:spcBef>
              <a:buClr>
                <a:srgbClr val="E87825"/>
              </a:buClr>
              <a:buFont typeface="Wingdings" pitchFamily="2" charset="2"/>
              <a:buChar char="§"/>
              <a:tabLst>
                <a:tab pos="264160" algn="l"/>
                <a:tab pos="264795" algn="l"/>
              </a:tabLst>
            </a:pPr>
            <a:r>
              <a:rPr lang="en-IE" sz="1200" spc="-5" dirty="0">
                <a:solidFill>
                  <a:srgbClr val="1D2C4F"/>
                </a:solidFill>
                <a:latin typeface="Urbane Medium" pitchFamily="2" charset="77"/>
                <a:cs typeface="Judson"/>
              </a:rPr>
              <a:t>Financial Sanctions</a:t>
            </a:r>
          </a:p>
          <a:p>
            <a:pPr marL="264160" indent="-252095">
              <a:lnSpc>
                <a:spcPct val="200000"/>
              </a:lnSpc>
              <a:spcBef>
                <a:spcPts val="100"/>
              </a:spcBef>
              <a:buClr>
                <a:srgbClr val="E87825"/>
              </a:buClr>
              <a:buFont typeface="Wingdings" pitchFamily="2" charset="2"/>
              <a:buChar char="§"/>
              <a:tabLst>
                <a:tab pos="264160" algn="l"/>
                <a:tab pos="264795" algn="l"/>
              </a:tabLst>
            </a:pPr>
            <a:r>
              <a:rPr sz="1200" spc="-5" dirty="0">
                <a:solidFill>
                  <a:srgbClr val="1D2C4F"/>
                </a:solidFill>
                <a:latin typeface="Urbane Medium" pitchFamily="2" charset="77"/>
                <a:cs typeface="Judson"/>
              </a:rPr>
              <a:t>Penalties</a:t>
            </a:r>
            <a:endParaRPr lang="en-GB" sz="1200" spc="-5" dirty="0">
              <a:solidFill>
                <a:srgbClr val="1D2C4F"/>
              </a:solidFill>
              <a:latin typeface="Urbane Medium" pitchFamily="2" charset="77"/>
              <a:cs typeface="Judson"/>
            </a:endParaRPr>
          </a:p>
          <a:p>
            <a:pPr marL="264160" indent="-252095">
              <a:lnSpc>
                <a:spcPct val="200000"/>
              </a:lnSpc>
              <a:spcBef>
                <a:spcPts val="100"/>
              </a:spcBef>
              <a:buClr>
                <a:srgbClr val="E87825"/>
              </a:buClr>
              <a:buFont typeface="Wingdings" pitchFamily="2" charset="2"/>
              <a:buChar char="§"/>
              <a:tabLst>
                <a:tab pos="264160" algn="l"/>
                <a:tab pos="264795" algn="l"/>
              </a:tabLst>
            </a:pPr>
            <a:r>
              <a:rPr lang="en-IE" sz="1200" spc="-5" dirty="0">
                <a:solidFill>
                  <a:srgbClr val="1D2C4F"/>
                </a:solidFill>
                <a:latin typeface="Urbane Medium" pitchFamily="2" charset="77"/>
                <a:cs typeface="Judson"/>
              </a:rPr>
              <a:t>Ireland National Risk Assessment (NRA) – 2016 &amp; 2019</a:t>
            </a:r>
          </a:p>
          <a:p>
            <a:pPr marL="264160" indent="-252095">
              <a:lnSpc>
                <a:spcPct val="200000"/>
              </a:lnSpc>
              <a:spcBef>
                <a:spcPts val="100"/>
              </a:spcBef>
              <a:buClr>
                <a:srgbClr val="E87825"/>
              </a:buClr>
              <a:buFont typeface="Wingdings" pitchFamily="2" charset="2"/>
              <a:buChar char="§"/>
              <a:tabLst>
                <a:tab pos="264160" algn="l"/>
                <a:tab pos="264795" algn="l"/>
              </a:tabLst>
            </a:pPr>
            <a:r>
              <a:rPr lang="en-IE" sz="1200" spc="-5" dirty="0">
                <a:solidFill>
                  <a:srgbClr val="1D2C4F"/>
                </a:solidFill>
                <a:latin typeface="Urbane Medium" pitchFamily="2" charset="77"/>
                <a:cs typeface="Judson"/>
              </a:rPr>
              <a:t>The FATF Mutual Evaluation of Ireland</a:t>
            </a:r>
          </a:p>
          <a:p>
            <a:pPr marL="264160" indent="-252095">
              <a:lnSpc>
                <a:spcPct val="200000"/>
              </a:lnSpc>
              <a:spcBef>
                <a:spcPts val="100"/>
              </a:spcBef>
              <a:buClr>
                <a:srgbClr val="E87825"/>
              </a:buClr>
              <a:buFont typeface="Wingdings" pitchFamily="2" charset="2"/>
              <a:buChar char="§"/>
              <a:tabLst>
                <a:tab pos="264160" algn="l"/>
                <a:tab pos="264795" algn="l"/>
              </a:tabLst>
            </a:pPr>
            <a:r>
              <a:rPr lang="en-IE" sz="1200" spc="-5" dirty="0">
                <a:solidFill>
                  <a:srgbClr val="1D2C4F"/>
                </a:solidFill>
                <a:latin typeface="Urbane Medium" pitchFamily="2" charset="77"/>
                <a:cs typeface="Judson"/>
              </a:rPr>
              <a:t>Central Bank Communications</a:t>
            </a:r>
          </a:p>
          <a:p>
            <a:pPr marL="264160" indent="-252095">
              <a:lnSpc>
                <a:spcPct val="200000"/>
              </a:lnSpc>
              <a:spcBef>
                <a:spcPts val="100"/>
              </a:spcBef>
              <a:buClr>
                <a:srgbClr val="E87825"/>
              </a:buClr>
              <a:buFont typeface="Wingdings" pitchFamily="2" charset="2"/>
              <a:buChar char="§"/>
              <a:tabLst>
                <a:tab pos="264160" algn="l"/>
                <a:tab pos="264795" algn="l"/>
              </a:tabLst>
            </a:pPr>
            <a:r>
              <a:rPr lang="en-IE" sz="1200" spc="-5" dirty="0">
                <a:solidFill>
                  <a:srgbClr val="1D2C4F"/>
                </a:solidFill>
                <a:latin typeface="Urbane Medium" pitchFamily="2" charset="77"/>
                <a:cs typeface="Judson"/>
              </a:rPr>
              <a:t>Central Bank Enforcement Actions</a:t>
            </a:r>
          </a:p>
          <a:p>
            <a:pPr marL="264160" indent="-252095">
              <a:lnSpc>
                <a:spcPct val="200000"/>
              </a:lnSpc>
              <a:spcBef>
                <a:spcPts val="100"/>
              </a:spcBef>
              <a:buClr>
                <a:srgbClr val="E87825"/>
              </a:buClr>
              <a:buFont typeface="Wingdings" pitchFamily="2" charset="2"/>
              <a:buChar char="§"/>
              <a:tabLst>
                <a:tab pos="264160" algn="l"/>
                <a:tab pos="264795" algn="l"/>
              </a:tabLst>
            </a:pPr>
            <a:r>
              <a:rPr lang="en-IE" sz="1200" spc="-5" dirty="0">
                <a:solidFill>
                  <a:srgbClr val="1D2C4F"/>
                </a:solidFill>
                <a:latin typeface="Urbane Medium" pitchFamily="2" charset="77"/>
                <a:cs typeface="Judson"/>
              </a:rPr>
              <a:t>Regulatory Developments</a:t>
            </a:r>
          </a:p>
          <a:p>
            <a:pPr marL="264160" indent="-252095">
              <a:lnSpc>
                <a:spcPct val="200000"/>
              </a:lnSpc>
              <a:spcBef>
                <a:spcPts val="100"/>
              </a:spcBef>
              <a:buClr>
                <a:srgbClr val="E87825"/>
              </a:buClr>
              <a:buFont typeface="Wingdings" pitchFamily="2" charset="2"/>
              <a:buChar char="§"/>
              <a:tabLst>
                <a:tab pos="264160" algn="l"/>
                <a:tab pos="264795" algn="l"/>
              </a:tabLst>
            </a:pPr>
            <a:r>
              <a:rPr lang="en-IE" sz="1200" spc="-5" dirty="0">
                <a:solidFill>
                  <a:srgbClr val="1D2C4F"/>
                </a:solidFill>
                <a:latin typeface="Urbane Medium" pitchFamily="2" charset="77"/>
                <a:cs typeface="Judson"/>
              </a:rPr>
              <a:t>Useful</a:t>
            </a:r>
            <a:r>
              <a:rPr lang="en-IE" sz="1200" spc="-60" dirty="0">
                <a:solidFill>
                  <a:srgbClr val="1D2C4F"/>
                </a:solidFill>
                <a:latin typeface="Urbane Medium" pitchFamily="2" charset="77"/>
                <a:cs typeface="Judson"/>
              </a:rPr>
              <a:t> </a:t>
            </a:r>
            <a:r>
              <a:rPr lang="en-IE" sz="1200" dirty="0">
                <a:solidFill>
                  <a:srgbClr val="1D2C4F"/>
                </a:solidFill>
                <a:latin typeface="Urbane Medium" pitchFamily="2" charset="77"/>
                <a:cs typeface="Judson"/>
              </a:rPr>
              <a:t>Links</a:t>
            </a:r>
            <a:endParaRPr lang="en-IE" sz="1200" spc="-5" dirty="0">
              <a:solidFill>
                <a:srgbClr val="1D2C4F"/>
              </a:solidFill>
              <a:latin typeface="Urbane Medium" pitchFamily="2" charset="77"/>
              <a:cs typeface="Judson"/>
            </a:endParaRPr>
          </a:p>
          <a:p>
            <a:pPr marL="264160" indent="-252095">
              <a:lnSpc>
                <a:spcPct val="200000"/>
              </a:lnSpc>
              <a:spcBef>
                <a:spcPts val="100"/>
              </a:spcBef>
              <a:buClr>
                <a:srgbClr val="E87825"/>
              </a:buClr>
              <a:buFont typeface="Wingdings" pitchFamily="2" charset="2"/>
              <a:buChar char="§"/>
              <a:tabLst>
                <a:tab pos="264160" algn="l"/>
                <a:tab pos="264795" algn="l"/>
              </a:tabLst>
            </a:pPr>
            <a:endParaRPr lang="en-IE" sz="1200" spc="-5" dirty="0">
              <a:solidFill>
                <a:srgbClr val="1D2C4F"/>
              </a:solidFill>
              <a:latin typeface="Urbane Medium" pitchFamily="2" charset="77"/>
              <a:cs typeface="Judson"/>
            </a:endParaRPr>
          </a:p>
          <a:p>
            <a:pPr marL="264160" indent="-252095">
              <a:lnSpc>
                <a:spcPct val="200000"/>
              </a:lnSpc>
              <a:spcBef>
                <a:spcPts val="100"/>
              </a:spcBef>
              <a:buClr>
                <a:srgbClr val="E87825"/>
              </a:buClr>
              <a:buFont typeface="Wingdings" pitchFamily="2" charset="2"/>
              <a:buChar char="§"/>
              <a:tabLst>
                <a:tab pos="264160" algn="l"/>
                <a:tab pos="264795" algn="l"/>
              </a:tabLst>
            </a:pPr>
            <a:endParaRPr sz="1200" dirty="0">
              <a:latin typeface="Urbane Medium" pitchFamily="2" charset="77"/>
              <a:cs typeface="Judson"/>
            </a:endParaRPr>
          </a:p>
        </p:txBody>
      </p:sp>
      <p:sp>
        <p:nvSpPr>
          <p:cNvPr id="11" name="object 11"/>
          <p:cNvSpPr txBox="1">
            <a:spLocks noGrp="1"/>
          </p:cNvSpPr>
          <p:nvPr>
            <p:ph type="title"/>
          </p:nvPr>
        </p:nvSpPr>
        <p:spPr>
          <a:xfrm>
            <a:off x="401740" y="404876"/>
            <a:ext cx="3725760" cy="382156"/>
          </a:xfrm>
          <a:prstGeom prst="rect">
            <a:avLst/>
          </a:prstGeom>
        </p:spPr>
        <p:txBody>
          <a:bodyPr vert="horz" wrap="square" lIns="0" tIns="12700" rIns="0" bIns="0" rtlCol="0">
            <a:spAutoFit/>
          </a:bodyPr>
          <a:lstStyle/>
          <a:p>
            <a:pPr marL="12700">
              <a:lnSpc>
                <a:spcPct val="100000"/>
              </a:lnSpc>
              <a:spcBef>
                <a:spcPts val="100"/>
              </a:spcBef>
            </a:pPr>
            <a:r>
              <a:rPr dirty="0">
                <a:latin typeface="Urbane Medium" pitchFamily="2" charset="77"/>
              </a:rPr>
              <a:t>Scope</a:t>
            </a:r>
            <a:r>
              <a:rPr spc="-35" dirty="0">
                <a:latin typeface="Urbane Medium" pitchFamily="2" charset="77"/>
              </a:rPr>
              <a:t> </a:t>
            </a:r>
            <a:r>
              <a:rPr spc="5" dirty="0">
                <a:latin typeface="Urbane Medium" pitchFamily="2" charset="77"/>
              </a:rPr>
              <a:t>of</a:t>
            </a:r>
            <a:r>
              <a:rPr spc="-35" dirty="0">
                <a:latin typeface="Urbane Medium" pitchFamily="2" charset="77"/>
              </a:rPr>
              <a:t> </a:t>
            </a:r>
            <a:r>
              <a:rPr spc="-5" dirty="0">
                <a:latin typeface="Urbane Medium" pitchFamily="2" charset="77"/>
              </a:rPr>
              <a:t>Training</a:t>
            </a:r>
          </a:p>
        </p:txBody>
      </p:sp>
      <p:sp>
        <p:nvSpPr>
          <p:cNvPr id="6" name="object 7">
            <a:extLst>
              <a:ext uri="{FF2B5EF4-FFF2-40B4-BE49-F238E27FC236}">
                <a16:creationId xmlns:a16="http://schemas.microsoft.com/office/drawing/2014/main" id="{E3A46679-0994-B29E-9371-9C071FA23FDE}"/>
              </a:ext>
            </a:extLst>
          </p:cNvPr>
          <p:cNvSpPr/>
          <p:nvPr/>
        </p:nvSpPr>
        <p:spPr>
          <a:xfrm>
            <a:off x="9665803" y="7405787"/>
            <a:ext cx="669925" cy="151130"/>
          </a:xfrm>
          <a:custGeom>
            <a:avLst/>
            <a:gdLst/>
            <a:ahLst/>
            <a:cxnLst/>
            <a:rect l="l" t="t" r="r" b="b"/>
            <a:pathLst>
              <a:path w="669925" h="151129">
                <a:moveTo>
                  <a:pt x="0" y="0"/>
                </a:moveTo>
                <a:lnTo>
                  <a:pt x="669594" y="0"/>
                </a:lnTo>
                <a:lnTo>
                  <a:pt x="669594" y="150712"/>
                </a:lnTo>
                <a:lnTo>
                  <a:pt x="0" y="150712"/>
                </a:lnTo>
                <a:lnTo>
                  <a:pt x="0" y="0"/>
                </a:lnTo>
                <a:close/>
              </a:path>
            </a:pathLst>
          </a:custGeom>
          <a:solidFill>
            <a:srgbClr val="E87825"/>
          </a:solidFill>
        </p:spPr>
        <p:txBody>
          <a:bodyPr wrap="square" lIns="0" tIns="0" rIns="0" bIns="0" rtlCol="0"/>
          <a:lstStyle/>
          <a:p>
            <a:endParaRPr dirty="0">
              <a:latin typeface="Urbane Medium" pitchFamily="2" charset="7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40" y="1663191"/>
            <a:ext cx="3648710" cy="3673698"/>
          </a:xfrm>
          <a:prstGeom prst="rect">
            <a:avLst/>
          </a:prstGeom>
        </p:spPr>
        <p:txBody>
          <a:bodyPr vert="horz" wrap="square" lIns="0" tIns="12700" rIns="0" bIns="0" rtlCol="0">
            <a:spAutoFit/>
          </a:bodyPr>
          <a:lstStyle/>
          <a:p>
            <a:pPr marL="12700">
              <a:lnSpc>
                <a:spcPct val="100000"/>
              </a:lnSpc>
              <a:spcBef>
                <a:spcPts val="100"/>
              </a:spcBef>
            </a:pPr>
            <a:r>
              <a:rPr sz="1300" spc="-5" dirty="0">
                <a:solidFill>
                  <a:srgbClr val="1E4592"/>
                </a:solidFill>
                <a:latin typeface="Urbane Medium" pitchFamily="2" charset="77"/>
                <a:cs typeface="Judson"/>
              </a:rPr>
              <a:t>Simplified</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Due</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Diligence/EDD</a:t>
            </a:r>
            <a:endParaRPr sz="1300" dirty="0">
              <a:solidFill>
                <a:srgbClr val="1E4592"/>
              </a:solidFill>
              <a:latin typeface="Urbane Medium" pitchFamily="2" charset="77"/>
              <a:cs typeface="Judson"/>
            </a:endParaRPr>
          </a:p>
          <a:p>
            <a:pPr>
              <a:lnSpc>
                <a:spcPct val="100000"/>
              </a:lnSpc>
              <a:spcBef>
                <a:spcPts val="45"/>
              </a:spcBef>
            </a:pPr>
            <a:endParaRPr sz="1400" dirty="0">
              <a:latin typeface="Urbane Medium" pitchFamily="2" charset="77"/>
              <a:cs typeface="Judson"/>
            </a:endParaRPr>
          </a:p>
          <a:p>
            <a:pPr marL="264795" marR="5080" indent="-252729">
              <a:lnSpc>
                <a:spcPct val="1502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Firms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can </a:t>
            </a:r>
            <a:r>
              <a:rPr sz="1100" spc="-5" dirty="0">
                <a:solidFill>
                  <a:srgbClr val="1D2C4F"/>
                </a:solidFill>
                <a:latin typeface="Urbane Medium" pitchFamily="2" charset="77"/>
                <a:cs typeface="Judson"/>
              </a:rPr>
              <a:t>no</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longer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avail</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exemptions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previously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contained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Section </a:t>
            </a:r>
            <a:r>
              <a:rPr sz="1100" spc="-10" dirty="0">
                <a:solidFill>
                  <a:srgbClr val="1D2C4F"/>
                </a:solidFill>
                <a:latin typeface="Urbane Medium" pitchFamily="2" charset="77"/>
                <a:cs typeface="Judson"/>
              </a:rPr>
              <a:t>34 </a:t>
            </a:r>
            <a:r>
              <a:rPr sz="1100" dirty="0">
                <a:solidFill>
                  <a:srgbClr val="1D2C4F"/>
                </a:solidFill>
                <a:latin typeface="Urbane Medium" pitchFamily="2" charset="77"/>
                <a:cs typeface="Judson"/>
              </a:rPr>
              <a:t>and </a:t>
            </a:r>
            <a:r>
              <a:rPr sz="1100" spc="-10" dirty="0">
                <a:solidFill>
                  <a:srgbClr val="1D2C4F"/>
                </a:solidFill>
                <a:latin typeface="Urbane Medium" pitchFamily="2" charset="77"/>
                <a:cs typeface="Judson"/>
              </a:rPr>
              <a:t>36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CJA 2010 (as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amended), </a:t>
            </a:r>
            <a:r>
              <a:rPr sz="1100" dirty="0">
                <a:solidFill>
                  <a:srgbClr val="1D2C4F"/>
                </a:solidFill>
                <a:latin typeface="Urbane Medium" pitchFamily="2" charset="77"/>
                <a:cs typeface="Judson"/>
              </a:rPr>
              <a:t>as </a:t>
            </a:r>
            <a:r>
              <a:rPr sz="1100" spc="-5" dirty="0">
                <a:solidFill>
                  <a:srgbClr val="1D2C4F"/>
                </a:solidFill>
                <a:latin typeface="Urbane Medium" pitchFamily="2" charset="77"/>
                <a:cs typeface="Judson"/>
              </a:rPr>
              <a:t>these sections </a:t>
            </a:r>
            <a:r>
              <a:rPr sz="1100" dirty="0">
                <a:solidFill>
                  <a:srgbClr val="1D2C4F"/>
                </a:solidFill>
                <a:latin typeface="Urbane Medium" pitchFamily="2" charset="77"/>
                <a:cs typeface="Judson"/>
              </a:rPr>
              <a:t>have </a:t>
            </a:r>
            <a:r>
              <a:rPr sz="1100" spc="-5" dirty="0">
                <a:solidFill>
                  <a:srgbClr val="1D2C4F"/>
                </a:solidFill>
                <a:latin typeface="Urbane Medium" pitchFamily="2" charset="77"/>
                <a:cs typeface="Judson"/>
              </a:rPr>
              <a:t>been repealed.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new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section has</a:t>
            </a:r>
            <a:r>
              <a:rPr sz="1100" spc="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been</a:t>
            </a:r>
            <a:r>
              <a:rPr sz="1100" spc="-5" dirty="0">
                <a:solidFill>
                  <a:srgbClr val="1D2C4F"/>
                </a:solidFill>
                <a:latin typeface="Urbane Medium" pitchFamily="2" charset="77"/>
                <a:cs typeface="Judson"/>
              </a:rPr>
              <a:t> introduced whereby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Firms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only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apply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SDD</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where </a:t>
            </a:r>
            <a:r>
              <a:rPr sz="1100" dirty="0">
                <a:solidFill>
                  <a:srgbClr val="1D2C4F"/>
                </a:solidFill>
                <a:latin typeface="Urbane Medium" pitchFamily="2" charset="77"/>
                <a:cs typeface="Judson"/>
              </a:rPr>
              <a:t>it</a:t>
            </a:r>
            <a:r>
              <a:rPr sz="1100" spc="-5" dirty="0">
                <a:solidFill>
                  <a:srgbClr val="1D2C4F"/>
                </a:solidFill>
                <a:latin typeface="Urbane Medium" pitchFamily="2" charset="77"/>
                <a:cs typeface="Judson"/>
              </a:rPr>
              <a:t> identifies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business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relationship</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or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falls </a:t>
            </a:r>
            <a:r>
              <a:rPr sz="1100" spc="-5" dirty="0">
                <a:solidFill>
                  <a:srgbClr val="1D2C4F"/>
                </a:solidFill>
                <a:latin typeface="Urbane Medium" pitchFamily="2" charset="77"/>
                <a:cs typeface="Judson"/>
              </a:rPr>
              <a:t>into </a:t>
            </a:r>
            <a:r>
              <a:rPr sz="1100" dirty="0">
                <a:solidFill>
                  <a:srgbClr val="1D2C4F"/>
                </a:solidFill>
                <a:latin typeface="Urbane Medium" pitchFamily="2" charset="77"/>
                <a:cs typeface="Judson"/>
              </a:rPr>
              <a:t>an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area of </a:t>
            </a:r>
            <a:r>
              <a:rPr sz="1100" spc="-5" dirty="0">
                <a:solidFill>
                  <a:srgbClr val="1D2C4F"/>
                </a:solidFill>
                <a:latin typeface="Urbane Medium" pitchFamily="2" charset="77"/>
                <a:cs typeface="Judson"/>
              </a:rPr>
              <a:t>lower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risk.</a:t>
            </a:r>
            <a:endParaRPr sz="1100" dirty="0">
              <a:latin typeface="Urbane Medium" pitchFamily="2" charset="77"/>
              <a:cs typeface="Judson"/>
            </a:endParaRPr>
          </a:p>
          <a:p>
            <a:pPr marL="285750" indent="-285750">
              <a:lnSpc>
                <a:spcPct val="100000"/>
              </a:lnSpc>
              <a:buClr>
                <a:srgbClr val="E87825"/>
              </a:buClr>
              <a:buFont typeface="Wingdings" pitchFamily="2" charset="2"/>
              <a:buChar char="§"/>
            </a:pPr>
            <a:endParaRPr sz="1500" dirty="0">
              <a:latin typeface="Urbane Medium" pitchFamily="2" charset="77"/>
              <a:cs typeface="Judson"/>
            </a:endParaRPr>
          </a:p>
          <a:p>
            <a:pPr marL="264795" marR="96520" indent="-252729">
              <a:lnSpc>
                <a:spcPct val="1491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Prior to applying </a:t>
            </a:r>
            <a:r>
              <a:rPr sz="1100" spc="-5" dirty="0">
                <a:solidFill>
                  <a:srgbClr val="1D2C4F"/>
                </a:solidFill>
                <a:latin typeface="Urbane Medium" pitchFamily="2" charset="77"/>
                <a:cs typeface="Judson"/>
              </a:rPr>
              <a:t>this Section, </a:t>
            </a:r>
            <a:r>
              <a:rPr sz="1100" dirty="0">
                <a:solidFill>
                  <a:srgbClr val="1D2C4F"/>
                </a:solidFill>
                <a:latin typeface="Urbane Medium" pitchFamily="2" charset="77"/>
                <a:cs typeface="Judson"/>
              </a:rPr>
              <a:t>a Firm </a:t>
            </a:r>
            <a:r>
              <a:rPr sz="1100" spc="-5" dirty="0">
                <a:solidFill>
                  <a:srgbClr val="1D2C4F"/>
                </a:solidFill>
                <a:latin typeface="Urbane Medium" pitchFamily="2" charset="77"/>
                <a:cs typeface="Judson"/>
              </a:rPr>
              <a:t>must conduct </a:t>
            </a:r>
            <a:r>
              <a:rPr sz="1100" dirty="0">
                <a:solidFill>
                  <a:srgbClr val="1D2C4F"/>
                </a:solidFill>
                <a:latin typeface="Urbane Medium" pitchFamily="2" charset="77"/>
                <a:cs typeface="Judson"/>
              </a:rPr>
              <a:t> appropriate </a:t>
            </a:r>
            <a:r>
              <a:rPr sz="1100" spc="-5" dirty="0">
                <a:solidFill>
                  <a:srgbClr val="1D2C4F"/>
                </a:solidFill>
                <a:latin typeface="Urbane Medium" pitchFamily="2" charset="77"/>
                <a:cs typeface="Judson"/>
              </a:rPr>
              <a:t>testing </a:t>
            </a:r>
            <a:r>
              <a:rPr sz="1100" dirty="0">
                <a:solidFill>
                  <a:srgbClr val="1D2C4F"/>
                </a:solidFill>
                <a:latin typeface="Urbane Medium" pitchFamily="2" charset="77"/>
                <a:cs typeface="Judson"/>
              </a:rPr>
              <a:t>to satisfy </a:t>
            </a:r>
            <a:r>
              <a:rPr sz="1100" spc="-5" dirty="0">
                <a:solidFill>
                  <a:srgbClr val="1D2C4F"/>
                </a:solidFill>
                <a:latin typeface="Urbane Medium" pitchFamily="2" charset="77"/>
                <a:cs typeface="Judson"/>
              </a:rPr>
              <a:t>themselves </a:t>
            </a:r>
            <a:r>
              <a:rPr sz="1100" dirty="0">
                <a:solidFill>
                  <a:srgbClr val="1D2C4F"/>
                </a:solidFill>
                <a:latin typeface="Urbane Medium" pitchFamily="2" charset="77"/>
                <a:cs typeface="Judson"/>
              </a:rPr>
              <a:t>that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customer, business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relationship </a:t>
            </a:r>
            <a:r>
              <a:rPr sz="1100" dirty="0">
                <a:solidFill>
                  <a:srgbClr val="1D2C4F"/>
                </a:solidFill>
                <a:latin typeface="Urbane Medium" pitchFamily="2" charset="77"/>
                <a:cs typeface="Judson"/>
              </a:rPr>
              <a:t>or transaction</a:t>
            </a:r>
            <a:r>
              <a:rPr sz="1100" spc="-5" dirty="0">
                <a:solidFill>
                  <a:srgbClr val="1D2C4F"/>
                </a:solidFill>
                <a:latin typeface="Urbane Medium" pitchFamily="2" charset="77"/>
                <a:cs typeface="Judson"/>
              </a:rPr>
              <a:t> qualifies </a:t>
            </a:r>
            <a:r>
              <a:rPr sz="1100" spc="-245"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SDD.</a:t>
            </a:r>
            <a:endParaRPr sz="1100" dirty="0">
              <a:latin typeface="Urbane Medium" pitchFamily="2" charset="77"/>
              <a:cs typeface="Judson"/>
            </a:endParaRPr>
          </a:p>
        </p:txBody>
      </p:sp>
      <p:sp>
        <p:nvSpPr>
          <p:cNvPr id="6" name="object 6"/>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7" name="object 7"/>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20</a:t>
            </a:fld>
            <a:endParaRPr dirty="0"/>
          </a:p>
        </p:txBody>
      </p:sp>
      <p:sp>
        <p:nvSpPr>
          <p:cNvPr id="3" name="object 3"/>
          <p:cNvSpPr txBox="1"/>
          <p:nvPr/>
        </p:nvSpPr>
        <p:spPr>
          <a:xfrm>
            <a:off x="4630838" y="1663191"/>
            <a:ext cx="944461" cy="212879"/>
          </a:xfrm>
          <a:prstGeom prst="rect">
            <a:avLst/>
          </a:prstGeom>
        </p:spPr>
        <p:txBody>
          <a:bodyPr vert="horz" wrap="square" lIns="0" tIns="12700" rIns="0" bIns="0" rtlCol="0">
            <a:spAutoFit/>
          </a:bodyPr>
          <a:lstStyle/>
          <a:p>
            <a:pPr marL="12700">
              <a:lnSpc>
                <a:spcPct val="100000"/>
              </a:lnSpc>
              <a:spcBef>
                <a:spcPts val="100"/>
              </a:spcBef>
            </a:pPr>
            <a:r>
              <a:rPr sz="1300" spc="-5" dirty="0">
                <a:solidFill>
                  <a:srgbClr val="1E4592"/>
                </a:solidFill>
                <a:latin typeface="Urbane Medium" pitchFamily="2" charset="77"/>
                <a:cs typeface="Judson"/>
              </a:rPr>
              <a:t>E</a:t>
            </a:r>
            <a:r>
              <a:rPr sz="1300" dirty="0">
                <a:solidFill>
                  <a:srgbClr val="1E4592"/>
                </a:solidFill>
                <a:latin typeface="Urbane Medium" pitchFamily="2" charset="77"/>
                <a:cs typeface="Judson"/>
              </a:rPr>
              <a:t>DD</a:t>
            </a:r>
          </a:p>
        </p:txBody>
      </p:sp>
      <p:sp>
        <p:nvSpPr>
          <p:cNvPr id="4" name="object 4"/>
          <p:cNvSpPr txBox="1"/>
          <p:nvPr/>
        </p:nvSpPr>
        <p:spPr>
          <a:xfrm>
            <a:off x="4630839" y="2097075"/>
            <a:ext cx="4983061" cy="3774046"/>
          </a:xfrm>
          <a:prstGeom prst="rect">
            <a:avLst/>
          </a:prstGeom>
        </p:spPr>
        <p:txBody>
          <a:bodyPr vert="horz" wrap="square" lIns="0" tIns="12700" rIns="0" bIns="0" rtlCol="0">
            <a:spAutoFit/>
          </a:bodyPr>
          <a:lstStyle/>
          <a:p>
            <a:pPr marL="264795" marR="46990" indent="-252729">
              <a:lnSpc>
                <a:spcPct val="136300"/>
              </a:lnSpc>
              <a:spcBef>
                <a:spcPts val="100"/>
              </a:spcBef>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Firms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should</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also</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apply</a:t>
            </a:r>
            <a:r>
              <a:rPr sz="1100" spc="-3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EDD</a:t>
            </a:r>
            <a:r>
              <a:rPr sz="1100" spc="-5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measures where</a:t>
            </a:r>
            <a:r>
              <a:rPr sz="1100" spc="-4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customer</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or </a:t>
            </a:r>
            <a:r>
              <a:rPr sz="1100" spc="-25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spc="-35" dirty="0">
                <a:solidFill>
                  <a:srgbClr val="1D2C4F"/>
                </a:solidFill>
                <a:latin typeface="Urbane Medium" pitchFamily="2" charset="77"/>
                <a:cs typeface="Judson"/>
              </a:rPr>
              <a:t>u</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p</a:t>
            </a:r>
            <a:r>
              <a:rPr sz="1100" spc="-25" dirty="0">
                <a:solidFill>
                  <a:srgbClr val="1D2C4F"/>
                </a:solidFill>
                <a:latin typeface="Urbane Medium" pitchFamily="2" charset="77"/>
                <a:cs typeface="Judson"/>
              </a:rPr>
              <a:t>r</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h</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g</a:t>
            </a:r>
            <a:r>
              <a:rPr sz="1100" spc="-35" dirty="0">
                <a:solidFill>
                  <a:srgbClr val="1D2C4F"/>
                </a:solidFill>
                <a:latin typeface="Urbane Medium" pitchFamily="2" charset="77"/>
                <a:cs typeface="Judson"/>
              </a:rPr>
              <a:t>he</a:t>
            </a:r>
            <a:r>
              <a:rPr sz="1100" dirty="0">
                <a:solidFill>
                  <a:srgbClr val="1D2C4F"/>
                </a:solidFill>
                <a:latin typeface="Urbane Medium" pitchFamily="2" charset="77"/>
                <a:cs typeface="Judson"/>
              </a:rPr>
              <a:t>r</a:t>
            </a:r>
            <a:r>
              <a:rPr sz="1100" spc="-40" dirty="0">
                <a:solidFill>
                  <a:srgbClr val="1D2C4F"/>
                </a:solidFill>
                <a:latin typeface="Urbane Medium" pitchFamily="2" charset="77"/>
                <a:cs typeface="Judson"/>
              </a:rPr>
              <a:t> </a:t>
            </a:r>
            <a:r>
              <a:rPr sz="1100" spc="-35" dirty="0">
                <a:solidFill>
                  <a:srgbClr val="1D2C4F"/>
                </a:solidFill>
                <a:latin typeface="Urbane Medium" pitchFamily="2" charset="77"/>
                <a:cs typeface="Judson"/>
              </a:rPr>
              <a:t>M</a:t>
            </a:r>
            <a:r>
              <a:rPr sz="1100" spc="-20" dirty="0">
                <a:solidFill>
                  <a:srgbClr val="1D2C4F"/>
                </a:solidFill>
                <a:latin typeface="Urbane Medium" pitchFamily="2" charset="77"/>
                <a:cs typeface="Judson"/>
              </a:rPr>
              <a:t>L</a:t>
            </a:r>
            <a:r>
              <a:rPr sz="1100" spc="-30" dirty="0">
                <a:solidFill>
                  <a:srgbClr val="1D2C4F"/>
                </a:solidFill>
                <a:latin typeface="Urbane Medium" pitchFamily="2" charset="77"/>
                <a:cs typeface="Judson"/>
              </a:rPr>
              <a:t>/T</a:t>
            </a:r>
            <a:r>
              <a:rPr sz="1100" dirty="0">
                <a:solidFill>
                  <a:srgbClr val="1D2C4F"/>
                </a:solidFill>
                <a:latin typeface="Urbane Medium" pitchFamily="2" charset="77"/>
                <a:cs typeface="Judson"/>
              </a:rPr>
              <a:t>F</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s</a:t>
            </a:r>
            <a:r>
              <a:rPr sz="1100" spc="-30" dirty="0">
                <a:solidFill>
                  <a:srgbClr val="1D2C4F"/>
                </a:solidFill>
                <a:latin typeface="Urbane Medium" pitchFamily="2" charset="77"/>
                <a:cs typeface="Judson"/>
              </a:rPr>
              <a:t>k</a:t>
            </a:r>
            <a:r>
              <a:rPr sz="1100" dirty="0">
                <a:solidFill>
                  <a:srgbClr val="1D2C4F"/>
                </a:solidFill>
                <a:latin typeface="Urbane Medium" pitchFamily="2" charset="77"/>
                <a:cs typeface="Judson"/>
              </a:rPr>
              <a:t>.</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450" dirty="0">
              <a:latin typeface="Urbane Medium" pitchFamily="2" charset="77"/>
              <a:cs typeface="Judson"/>
            </a:endParaRPr>
          </a:p>
          <a:p>
            <a:pPr marL="264795" marR="27305" indent="-252729">
              <a:lnSpc>
                <a:spcPct val="144100"/>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Where Firms </a:t>
            </a:r>
            <a:r>
              <a:rPr sz="1100" spc="-15" dirty="0">
                <a:solidFill>
                  <a:srgbClr val="1D2C4F"/>
                </a:solidFill>
                <a:latin typeface="Urbane Medium" pitchFamily="2" charset="77"/>
                <a:cs typeface="Judson"/>
              </a:rPr>
              <a:t>are </a:t>
            </a:r>
            <a:r>
              <a:rPr sz="1100" spc="-25" dirty="0">
                <a:solidFill>
                  <a:srgbClr val="1D2C4F"/>
                </a:solidFill>
                <a:latin typeface="Urbane Medium" pitchFamily="2" charset="77"/>
                <a:cs typeface="Judson"/>
              </a:rPr>
              <a:t>considering </a:t>
            </a:r>
            <a:r>
              <a:rPr sz="1100" spc="-30" dirty="0">
                <a:solidFill>
                  <a:srgbClr val="1D2C4F"/>
                </a:solidFill>
                <a:latin typeface="Urbane Medium" pitchFamily="2" charset="77"/>
                <a:cs typeface="Judson"/>
              </a:rPr>
              <a:t>whether </a:t>
            </a:r>
            <a:r>
              <a:rPr sz="1100" spc="-10" dirty="0">
                <a:solidFill>
                  <a:srgbClr val="1D2C4F"/>
                </a:solidFill>
                <a:latin typeface="Urbane Medium" pitchFamily="2" charset="77"/>
                <a:cs typeface="Judson"/>
              </a:rPr>
              <a:t>to </a:t>
            </a:r>
            <a:r>
              <a:rPr sz="1100" spc="-25" dirty="0">
                <a:solidFill>
                  <a:srgbClr val="1D2C4F"/>
                </a:solidFill>
                <a:latin typeface="Urbane Medium" pitchFamily="2" charset="77"/>
                <a:cs typeface="Judson"/>
              </a:rPr>
              <a:t>enter </a:t>
            </a:r>
            <a:r>
              <a:rPr sz="1100" spc="-20" dirty="0">
                <a:solidFill>
                  <a:srgbClr val="1D2C4F"/>
                </a:solidFill>
                <a:latin typeface="Urbane Medium" pitchFamily="2" charset="77"/>
                <a:cs typeface="Judson"/>
              </a:rPr>
              <a:t>into, </a:t>
            </a:r>
            <a:r>
              <a:rPr sz="1100" spc="-15" dirty="0">
                <a:solidFill>
                  <a:srgbClr val="1D2C4F"/>
                </a:solidFill>
                <a:latin typeface="Urbane Medium" pitchFamily="2" charset="77"/>
                <a:cs typeface="Judson"/>
              </a:rPr>
              <a:t>or </a:t>
            </a:r>
            <a:r>
              <a:rPr sz="1100" spc="-1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continue</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to</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carry</a:t>
            </a:r>
            <a:r>
              <a:rPr sz="1100" spc="-3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on</a:t>
            </a:r>
            <a:r>
              <a:rPr sz="1100" spc="-4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business</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relationship</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with</a:t>
            </a:r>
            <a:r>
              <a:rPr sz="1100" spc="-4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PEP, </a:t>
            </a:r>
            <a:r>
              <a:rPr sz="1100" spc="-20" dirty="0">
                <a:solidFill>
                  <a:srgbClr val="1D2C4F"/>
                </a:solidFill>
                <a:latin typeface="Urbane Medium" pitchFamily="2" charset="77"/>
                <a:cs typeface="Judson"/>
              </a:rPr>
              <a:t>this </a:t>
            </a:r>
            <a:r>
              <a:rPr sz="1100" spc="-25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must </a:t>
            </a:r>
            <a:r>
              <a:rPr sz="1100" spc="-15" dirty="0">
                <a:solidFill>
                  <a:srgbClr val="1D2C4F"/>
                </a:solidFill>
                <a:latin typeface="Urbane Medium" pitchFamily="2" charset="77"/>
                <a:cs typeface="Judson"/>
              </a:rPr>
              <a:t>be </a:t>
            </a:r>
            <a:r>
              <a:rPr sz="1100" spc="-25" dirty="0">
                <a:solidFill>
                  <a:srgbClr val="1D2C4F"/>
                </a:solidFill>
                <a:latin typeface="Urbane Medium" pitchFamily="2" charset="77"/>
                <a:cs typeface="Judson"/>
              </a:rPr>
              <a:t>discussed </a:t>
            </a:r>
            <a:r>
              <a:rPr sz="1100" spc="-10" dirty="0">
                <a:solidFill>
                  <a:srgbClr val="1D2C4F"/>
                </a:solidFill>
                <a:latin typeface="Urbane Medium" pitchFamily="2" charset="77"/>
                <a:cs typeface="Judson"/>
              </a:rPr>
              <a:t>at </a:t>
            </a:r>
            <a:r>
              <a:rPr sz="1100" spc="-25" dirty="0">
                <a:solidFill>
                  <a:srgbClr val="1D2C4F"/>
                </a:solidFill>
                <a:latin typeface="Urbane Medium" pitchFamily="2" charset="77"/>
                <a:cs typeface="Judson"/>
              </a:rPr>
              <a:t>Senior </a:t>
            </a:r>
            <a:r>
              <a:rPr sz="1100" spc="-30" dirty="0">
                <a:solidFill>
                  <a:srgbClr val="1D2C4F"/>
                </a:solidFill>
                <a:latin typeface="Urbane Medium" pitchFamily="2" charset="77"/>
                <a:cs typeface="Judson"/>
              </a:rPr>
              <a:t>Management </a:t>
            </a:r>
            <a:r>
              <a:rPr sz="1100" spc="-20" dirty="0">
                <a:solidFill>
                  <a:srgbClr val="1D2C4F"/>
                </a:solidFill>
                <a:latin typeface="Urbane Medium" pitchFamily="2" charset="77"/>
                <a:cs typeface="Judson"/>
              </a:rPr>
              <a:t>level </a:t>
            </a:r>
            <a:r>
              <a:rPr sz="1100" spc="-1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acknowledge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corresponding ML/TF </a:t>
            </a:r>
            <a:r>
              <a:rPr sz="1100" spc="-20" dirty="0">
                <a:solidFill>
                  <a:srgbClr val="1D2C4F"/>
                </a:solidFill>
                <a:latin typeface="Urbane Medium" pitchFamily="2" charset="77"/>
                <a:cs typeface="Judson"/>
              </a:rPr>
              <a:t>and the decision </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30" dirty="0">
                <a:solidFill>
                  <a:srgbClr val="1D2C4F"/>
                </a:solidFill>
                <a:latin typeface="Urbane Medium" pitchFamily="2" charset="77"/>
                <a:cs typeface="Judson"/>
              </a:rPr>
              <a:t>e</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che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s</a:t>
            </a:r>
            <a:r>
              <a:rPr sz="1100" spc="-4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d</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cu</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en</a:t>
            </a:r>
            <a:r>
              <a:rPr sz="1100" spc="-2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ed</a:t>
            </a:r>
            <a:r>
              <a:rPr sz="1100" dirty="0">
                <a:solidFill>
                  <a:srgbClr val="1D2C4F"/>
                </a:solidFill>
                <a:latin typeface="Urbane Medium" pitchFamily="2" charset="77"/>
                <a:cs typeface="Judson"/>
              </a:rPr>
              <a:t>.</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50" dirty="0">
              <a:latin typeface="Urbane Medium" pitchFamily="2" charset="77"/>
              <a:cs typeface="Judson"/>
            </a:endParaRPr>
          </a:p>
          <a:p>
            <a:pPr marL="264795" marR="156845" indent="-252729">
              <a:lnSpc>
                <a:spcPct val="143700"/>
              </a:lnSpc>
              <a:buClr>
                <a:srgbClr val="E87825"/>
              </a:buClr>
              <a:buFont typeface="Wingdings" pitchFamily="2" charset="2"/>
              <a:buChar char="§"/>
              <a:tabLst>
                <a:tab pos="264795" algn="l"/>
                <a:tab pos="265430" algn="l"/>
              </a:tabLst>
            </a:pPr>
            <a:r>
              <a:rPr sz="1100" spc="-30" dirty="0">
                <a:solidFill>
                  <a:srgbClr val="1D2C4F"/>
                </a:solidFill>
                <a:latin typeface="Urbane Medium" pitchFamily="2" charset="77"/>
                <a:cs typeface="Judson"/>
              </a:rPr>
              <a:t>F</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r</a:t>
            </a:r>
            <a:r>
              <a:rPr sz="1100" spc="-45" dirty="0">
                <a:solidFill>
                  <a:srgbClr val="1D2C4F"/>
                </a:solidFill>
                <a:latin typeface="Urbane Medium" pitchFamily="2" charset="77"/>
                <a:cs typeface="Judson"/>
              </a:rPr>
              <a:t>m</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o</a:t>
            </a:r>
            <a:r>
              <a:rPr sz="1100" spc="-4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ex</a:t>
            </a:r>
            <a:r>
              <a:rPr sz="1100" spc="-20" dirty="0">
                <a:solidFill>
                  <a:srgbClr val="1D2C4F"/>
                </a:solidFill>
                <a:latin typeface="Urbane Medium" pitchFamily="2" charset="77"/>
                <a:cs typeface="Judson"/>
              </a:rPr>
              <a:t>a</a:t>
            </a:r>
            <a:r>
              <a:rPr sz="1100" spc="-45" dirty="0">
                <a:solidFill>
                  <a:srgbClr val="1D2C4F"/>
                </a:solidFill>
                <a:latin typeface="Urbane Medium" pitchFamily="2" charset="77"/>
                <a:cs typeface="Judson"/>
              </a:rPr>
              <a:t>m</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ck</a:t>
            </a:r>
            <a:r>
              <a:rPr sz="1100" spc="-25" dirty="0">
                <a:solidFill>
                  <a:srgbClr val="1D2C4F"/>
                </a:solidFill>
                <a:latin typeface="Urbane Medium" pitchFamily="2" charset="77"/>
                <a:cs typeface="Judson"/>
              </a:rPr>
              <a:t>gro</a:t>
            </a:r>
            <a:r>
              <a:rPr sz="1100" spc="-35" dirty="0">
                <a:solidFill>
                  <a:srgbClr val="1D2C4F"/>
                </a:solidFill>
                <a:latin typeface="Urbane Medium" pitchFamily="2" charset="77"/>
                <a:cs typeface="Judson"/>
              </a:rPr>
              <a:t>u</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p</a:t>
            </a:r>
            <a:r>
              <a:rPr sz="1100" spc="-35" dirty="0">
                <a:solidFill>
                  <a:srgbClr val="1D2C4F"/>
                </a:solidFill>
                <a:latin typeface="Urbane Medium" pitchFamily="2" charset="77"/>
                <a:cs typeface="Judson"/>
              </a:rPr>
              <a:t>u</a:t>
            </a:r>
            <a:r>
              <a:rPr sz="1100" spc="-25" dirty="0">
                <a:solidFill>
                  <a:srgbClr val="1D2C4F"/>
                </a:solidFill>
                <a:latin typeface="Urbane Medium" pitchFamily="2" charset="77"/>
                <a:cs typeface="Judson"/>
              </a:rPr>
              <a:t>r</a:t>
            </a:r>
            <a:r>
              <a:rPr sz="1100" spc="-30" dirty="0">
                <a:solidFill>
                  <a:srgbClr val="1D2C4F"/>
                </a:solidFill>
                <a:latin typeface="Urbane Medium" pitchFamily="2" charset="77"/>
                <a:cs typeface="Judson"/>
              </a:rPr>
              <a:t>p</a:t>
            </a:r>
            <a:r>
              <a:rPr sz="1100" spc="-25" dirty="0">
                <a:solidFill>
                  <a:srgbClr val="1D2C4F"/>
                </a:solidFill>
                <a:latin typeface="Urbane Medium" pitchFamily="2" charset="77"/>
                <a:cs typeface="Judson"/>
              </a:rPr>
              <a:t>os</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10" dirty="0">
                <a:solidFill>
                  <a:srgbClr val="1D2C4F"/>
                </a:solidFill>
                <a:latin typeface="Urbane Medium" pitchFamily="2" charset="77"/>
                <a:cs typeface="Judson"/>
              </a:rPr>
              <a:t>l</a:t>
            </a:r>
            <a:r>
              <a:rPr sz="1100" dirty="0">
                <a:solidFill>
                  <a:srgbClr val="1D2C4F"/>
                </a:solidFill>
                <a:latin typeface="Urbane Medium" pitchFamily="2" charset="77"/>
                <a:cs typeface="Judson"/>
              </a:rPr>
              <a:t>l  </a:t>
            </a:r>
            <a:r>
              <a:rPr sz="1100" spc="-25" dirty="0">
                <a:solidFill>
                  <a:srgbClr val="1D2C4F"/>
                </a:solidFill>
                <a:latin typeface="Urbane Medium" pitchFamily="2" charset="77"/>
                <a:cs typeface="Judson"/>
              </a:rPr>
              <a:t>complex </a:t>
            </a:r>
            <a:r>
              <a:rPr sz="1100" spc="-15" dirty="0">
                <a:solidFill>
                  <a:srgbClr val="1D2C4F"/>
                </a:solidFill>
                <a:latin typeface="Urbane Medium" pitchFamily="2" charset="77"/>
                <a:cs typeface="Judson"/>
              </a:rPr>
              <a:t>or </a:t>
            </a:r>
            <a:r>
              <a:rPr sz="1100" spc="-25" dirty="0">
                <a:solidFill>
                  <a:srgbClr val="1D2C4F"/>
                </a:solidFill>
                <a:latin typeface="Urbane Medium" pitchFamily="2" charset="77"/>
                <a:cs typeface="Judson"/>
              </a:rPr>
              <a:t>unusually </a:t>
            </a:r>
            <a:r>
              <a:rPr sz="1100" spc="-20" dirty="0">
                <a:solidFill>
                  <a:srgbClr val="1D2C4F"/>
                </a:solidFill>
                <a:latin typeface="Urbane Medium" pitchFamily="2" charset="77"/>
                <a:cs typeface="Judson"/>
              </a:rPr>
              <a:t>large transactions </a:t>
            </a:r>
            <a:r>
              <a:rPr sz="1100" spc="-15" dirty="0">
                <a:solidFill>
                  <a:srgbClr val="1D2C4F"/>
                </a:solidFill>
                <a:latin typeface="Urbane Medium" pitchFamily="2" charset="77"/>
                <a:cs typeface="Judson"/>
              </a:rPr>
              <a:t>or </a:t>
            </a:r>
            <a:r>
              <a:rPr sz="1100" spc="-25" dirty="0">
                <a:solidFill>
                  <a:srgbClr val="1D2C4F"/>
                </a:solidFill>
                <a:latin typeface="Urbane Medium" pitchFamily="2" charset="77"/>
                <a:cs typeface="Judson"/>
              </a:rPr>
              <a:t>patterns </a:t>
            </a:r>
            <a:r>
              <a:rPr sz="1100" spc="-15" dirty="0">
                <a:solidFill>
                  <a:srgbClr val="1D2C4F"/>
                </a:solidFill>
                <a:latin typeface="Urbane Medium" pitchFamily="2" charset="77"/>
                <a:cs typeface="Judson"/>
              </a:rPr>
              <a:t>of </a:t>
            </a:r>
            <a:r>
              <a:rPr sz="1100" spc="-1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transactions,</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which</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have</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no</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apparent</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economic</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or</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lawful </a:t>
            </a:r>
            <a:r>
              <a:rPr sz="1100" spc="-25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purpose.</a:t>
            </a:r>
            <a:endParaRPr sz="1100" dirty="0">
              <a:latin typeface="Urbane Medium" pitchFamily="2" charset="77"/>
              <a:cs typeface="Judson"/>
            </a:endParaRPr>
          </a:p>
          <a:p>
            <a:pPr marL="285750" indent="-285750">
              <a:lnSpc>
                <a:spcPct val="100000"/>
              </a:lnSpc>
              <a:spcBef>
                <a:spcPts val="45"/>
              </a:spcBef>
              <a:buClr>
                <a:srgbClr val="E87825"/>
              </a:buClr>
              <a:buFont typeface="Wingdings" pitchFamily="2" charset="2"/>
              <a:buChar char="§"/>
            </a:pPr>
            <a:endParaRPr sz="1350" dirty="0">
              <a:latin typeface="Urbane Medium" pitchFamily="2" charset="77"/>
              <a:cs typeface="Judson"/>
            </a:endParaRPr>
          </a:p>
          <a:p>
            <a:pPr marL="264795" marR="5080" indent="-252729">
              <a:lnSpc>
                <a:spcPct val="144200"/>
              </a:lnSpc>
              <a:spcBef>
                <a:spcPts val="5"/>
              </a:spcBef>
              <a:buClr>
                <a:srgbClr val="E87825"/>
              </a:buClr>
              <a:buFont typeface="Wingdings" pitchFamily="2" charset="2"/>
              <a:buChar char="§"/>
              <a:tabLst>
                <a:tab pos="264795" algn="l"/>
                <a:tab pos="265430" algn="l"/>
              </a:tabLst>
            </a:pPr>
            <a:r>
              <a:rPr sz="1100" spc="-40" dirty="0">
                <a:solidFill>
                  <a:srgbClr val="1D2C4F"/>
                </a:solidFill>
                <a:latin typeface="Urbane Medium" pitchFamily="2" charset="77"/>
                <a:cs typeface="Judson"/>
              </a:rPr>
              <a:t>W</a:t>
            </a:r>
            <a:r>
              <a:rPr sz="1100" spc="-30" dirty="0">
                <a:solidFill>
                  <a:srgbClr val="1D2C4F"/>
                </a:solidFill>
                <a:latin typeface="Urbane Medium" pitchFamily="2" charset="77"/>
                <a:cs typeface="Judson"/>
              </a:rPr>
              <a:t>he</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de</a:t>
            </a:r>
            <a:r>
              <a:rPr sz="1100" spc="-20" dirty="0">
                <a:solidFill>
                  <a:srgbClr val="1D2C4F"/>
                </a:solidFill>
                <a:latin typeface="Urbane Medium" pitchFamily="2" charset="77"/>
                <a:cs typeface="Judson"/>
              </a:rPr>
              <a:t>a</a:t>
            </a:r>
            <a:r>
              <a:rPr sz="1100" spc="-10" dirty="0">
                <a:solidFill>
                  <a:srgbClr val="1D2C4F"/>
                </a:solidFill>
                <a:latin typeface="Urbane Medium" pitchFamily="2" charset="77"/>
                <a:cs typeface="Judson"/>
              </a:rPr>
              <a:t>li</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g</a:t>
            </a:r>
            <a:r>
              <a:rPr sz="1100" spc="-40" dirty="0">
                <a:solidFill>
                  <a:srgbClr val="1D2C4F"/>
                </a:solidFill>
                <a:latin typeface="Urbane Medium" pitchFamily="2" charset="77"/>
                <a:cs typeface="Judson"/>
              </a:rPr>
              <a:t> w</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h</a:t>
            </a:r>
            <a:r>
              <a:rPr sz="1100" spc="-4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cu</a:t>
            </a:r>
            <a:r>
              <a:rPr sz="1100" spc="-20" dirty="0">
                <a:solidFill>
                  <a:srgbClr val="1D2C4F"/>
                </a:solidFill>
                <a:latin typeface="Urbane Medium" pitchFamily="2" charset="77"/>
                <a:cs typeface="Judson"/>
              </a:rPr>
              <a:t>st</a:t>
            </a:r>
            <a:r>
              <a:rPr sz="1100" spc="-25" dirty="0">
                <a:solidFill>
                  <a:srgbClr val="1D2C4F"/>
                </a:solidFill>
                <a:latin typeface="Urbane Medium" pitchFamily="2" charset="77"/>
                <a:cs typeface="Judson"/>
              </a:rPr>
              <a:t>o</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e</a:t>
            </a:r>
            <a:r>
              <a:rPr sz="1100" dirty="0">
                <a:solidFill>
                  <a:srgbClr val="1D2C4F"/>
                </a:solidFill>
                <a:latin typeface="Urbane Medium" pitchFamily="2" charset="77"/>
                <a:cs typeface="Judson"/>
              </a:rPr>
              <a:t>r</a:t>
            </a:r>
            <a:r>
              <a:rPr sz="1100" spc="-4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e</a:t>
            </a:r>
            <a:r>
              <a:rPr sz="1100" spc="-20" dirty="0">
                <a:solidFill>
                  <a:srgbClr val="1D2C4F"/>
                </a:solidFill>
                <a:latin typeface="Urbane Medium" pitchFamily="2" charset="77"/>
                <a:cs typeface="Judson"/>
              </a:rPr>
              <a:t>sta</a:t>
            </a:r>
            <a:r>
              <a:rPr sz="1100" spc="-30" dirty="0">
                <a:solidFill>
                  <a:srgbClr val="1D2C4F"/>
                </a:solidFill>
                <a:latin typeface="Urbane Medium" pitchFamily="2" charset="77"/>
                <a:cs typeface="Judson"/>
              </a:rPr>
              <a:t>b</a:t>
            </a:r>
            <a:r>
              <a:rPr sz="1100" spc="-10" dirty="0">
                <a:solidFill>
                  <a:srgbClr val="1D2C4F"/>
                </a:solidFill>
                <a:latin typeface="Urbane Medium" pitchFamily="2" charset="77"/>
                <a:cs typeface="Judson"/>
              </a:rPr>
              <a:t>li</a:t>
            </a:r>
            <a:r>
              <a:rPr sz="1100" spc="-20" dirty="0">
                <a:solidFill>
                  <a:srgbClr val="1D2C4F"/>
                </a:solidFill>
                <a:latin typeface="Urbane Medium" pitchFamily="2" charset="77"/>
                <a:cs typeface="Judson"/>
              </a:rPr>
              <a:t>s</a:t>
            </a:r>
            <a:r>
              <a:rPr sz="1100" spc="-30" dirty="0">
                <a:solidFill>
                  <a:srgbClr val="1D2C4F"/>
                </a:solidFill>
                <a:latin typeface="Urbane Medium" pitchFamily="2" charset="77"/>
                <a:cs typeface="Judson"/>
              </a:rPr>
              <a:t>he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r</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30" dirty="0">
                <a:solidFill>
                  <a:srgbClr val="1D2C4F"/>
                </a:solidFill>
                <a:latin typeface="Urbane Medium" pitchFamily="2" charset="77"/>
                <a:cs typeface="Judson"/>
              </a:rPr>
              <a:t>e</a:t>
            </a:r>
            <a:r>
              <a:rPr sz="1100" spc="-20"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d</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g</a:t>
            </a:r>
            <a:r>
              <a:rPr sz="1100" spc="-4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20" dirty="0">
                <a:solidFill>
                  <a:srgbClr val="1D2C4F"/>
                </a:solidFill>
                <a:latin typeface="Urbane Medium" pitchFamily="2" charset="77"/>
                <a:cs typeface="Judson"/>
              </a:rPr>
              <a:t>high-risk third </a:t>
            </a:r>
            <a:r>
              <a:rPr sz="1100" spc="-25" dirty="0">
                <a:solidFill>
                  <a:srgbClr val="1D2C4F"/>
                </a:solidFill>
                <a:latin typeface="Urbane Medium" pitchFamily="2" charset="77"/>
                <a:cs typeface="Judson"/>
              </a:rPr>
              <a:t>country, </a:t>
            </a:r>
            <a:r>
              <a:rPr sz="1100" dirty="0">
                <a:solidFill>
                  <a:srgbClr val="1D2C4F"/>
                </a:solidFill>
                <a:latin typeface="Urbane Medium" pitchFamily="2" charset="77"/>
                <a:cs typeface="Judson"/>
              </a:rPr>
              <a:t>a </a:t>
            </a:r>
            <a:r>
              <a:rPr sz="1100" spc="-20" dirty="0">
                <a:solidFill>
                  <a:srgbClr val="1D2C4F"/>
                </a:solidFill>
                <a:latin typeface="Urbane Medium" pitchFamily="2" charset="77"/>
                <a:cs typeface="Judson"/>
              </a:rPr>
              <a:t>Firm </a:t>
            </a:r>
            <a:r>
              <a:rPr sz="1100" spc="-5" dirty="0">
                <a:solidFill>
                  <a:srgbClr val="1D2C4F"/>
                </a:solidFill>
                <a:latin typeface="Urbane Medium" pitchFamily="2" charset="77"/>
                <a:cs typeface="Judson"/>
              </a:rPr>
              <a:t>is </a:t>
            </a:r>
            <a:r>
              <a:rPr sz="1100" spc="-25" dirty="0">
                <a:solidFill>
                  <a:srgbClr val="1D2C4F"/>
                </a:solidFill>
                <a:latin typeface="Urbane Medium" pitchFamily="2" charset="77"/>
                <a:cs typeface="Judson"/>
              </a:rPr>
              <a:t>require </a:t>
            </a:r>
            <a:r>
              <a:rPr sz="1100" spc="-10" dirty="0">
                <a:solidFill>
                  <a:srgbClr val="1D2C4F"/>
                </a:solidFill>
                <a:latin typeface="Urbane Medium" pitchFamily="2" charset="77"/>
                <a:cs typeface="Judson"/>
              </a:rPr>
              <a:t>to </a:t>
            </a:r>
            <a:r>
              <a:rPr sz="1100" spc="-20" dirty="0">
                <a:solidFill>
                  <a:srgbClr val="1D2C4F"/>
                </a:solidFill>
                <a:latin typeface="Urbane Medium" pitchFamily="2" charset="77"/>
                <a:cs typeface="Judson"/>
              </a:rPr>
              <a:t>apply </a:t>
            </a:r>
            <a:r>
              <a:rPr sz="1100" spc="-30" dirty="0">
                <a:solidFill>
                  <a:srgbClr val="1D2C4F"/>
                </a:solidFill>
                <a:latin typeface="Urbane Medium" pitchFamily="2" charset="77"/>
                <a:cs typeface="Judson"/>
              </a:rPr>
              <a:t>measures, </a:t>
            </a:r>
            <a:r>
              <a:rPr sz="1100" spc="-25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including </a:t>
            </a:r>
            <a:r>
              <a:rPr sz="1100" spc="-30" dirty="0">
                <a:solidFill>
                  <a:srgbClr val="1D2C4F"/>
                </a:solidFill>
                <a:latin typeface="Urbane Medium" pitchFamily="2" charset="77"/>
                <a:cs typeface="Judson"/>
              </a:rPr>
              <a:t>enhanced </a:t>
            </a:r>
            <a:r>
              <a:rPr sz="1100" spc="-25" dirty="0">
                <a:solidFill>
                  <a:srgbClr val="1D2C4F"/>
                </a:solidFill>
                <a:latin typeface="Urbane Medium" pitchFamily="2" charset="77"/>
                <a:cs typeface="Judson"/>
              </a:rPr>
              <a:t>monitoring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business relationship, </a:t>
            </a:r>
            <a:r>
              <a:rPr sz="1100" spc="-25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5" dirty="0">
                <a:solidFill>
                  <a:srgbClr val="1D2C4F"/>
                </a:solidFill>
                <a:latin typeface="Urbane Medium" pitchFamily="2" charset="77"/>
                <a:cs typeface="Judson"/>
              </a:rPr>
              <a:t>o</a:t>
            </a:r>
            <a:r>
              <a:rPr sz="1100" spc="-40" dirty="0">
                <a:solidFill>
                  <a:srgbClr val="1D2C4F"/>
                </a:solidFill>
                <a:latin typeface="Urbane Medium" pitchFamily="2" charset="77"/>
                <a:cs typeface="Judson"/>
              </a:rPr>
              <a:t> </a:t>
            </a:r>
            <a:r>
              <a:rPr sz="1100" spc="-45" dirty="0">
                <a:solidFill>
                  <a:srgbClr val="1D2C4F"/>
                </a:solidFill>
                <a:latin typeface="Urbane Medium" pitchFamily="2" charset="77"/>
                <a:cs typeface="Judson"/>
              </a:rPr>
              <a:t>m</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spc="-20" dirty="0">
                <a:solidFill>
                  <a:srgbClr val="1D2C4F"/>
                </a:solidFill>
                <a:latin typeface="Urbane Medium" pitchFamily="2" charset="77"/>
                <a:cs typeface="Judson"/>
              </a:rPr>
              <a:t>a</a:t>
            </a:r>
            <a:r>
              <a:rPr sz="1100" spc="-25" dirty="0">
                <a:solidFill>
                  <a:srgbClr val="1D2C4F"/>
                </a:solidFill>
                <a:latin typeface="Urbane Medium" pitchFamily="2" charset="77"/>
                <a:cs typeface="Judson"/>
              </a:rPr>
              <a:t>g</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m</a:t>
            </a:r>
            <a:r>
              <a:rPr sz="1100" spc="-10" dirty="0">
                <a:solidFill>
                  <a:srgbClr val="1D2C4F"/>
                </a:solidFill>
                <a:latin typeface="Urbane Medium" pitchFamily="2" charset="77"/>
                <a:cs typeface="Judson"/>
              </a:rPr>
              <a:t>i</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g</a:t>
            </a:r>
            <a:r>
              <a:rPr sz="1100" spc="-20" dirty="0">
                <a:solidFill>
                  <a:srgbClr val="1D2C4F"/>
                </a:solidFill>
                <a:latin typeface="Urbane Medium" pitchFamily="2" charset="77"/>
                <a:cs typeface="Judson"/>
              </a:rPr>
              <a:t>at</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5" dirty="0">
                <a:solidFill>
                  <a:srgbClr val="1D2C4F"/>
                </a:solidFill>
                <a:latin typeface="Urbane Medium" pitchFamily="2" charset="77"/>
                <a:cs typeface="Judson"/>
              </a:rPr>
              <a:t>M</a:t>
            </a:r>
            <a:r>
              <a:rPr sz="1100" spc="-20" dirty="0">
                <a:solidFill>
                  <a:srgbClr val="1D2C4F"/>
                </a:solidFill>
                <a:latin typeface="Urbane Medium" pitchFamily="2" charset="77"/>
                <a:cs typeface="Judson"/>
              </a:rPr>
              <a:t>L</a:t>
            </a:r>
            <a:r>
              <a:rPr sz="1100" spc="-30" dirty="0">
                <a:solidFill>
                  <a:srgbClr val="1D2C4F"/>
                </a:solidFill>
                <a:latin typeface="Urbane Medium" pitchFamily="2" charset="77"/>
                <a:cs typeface="Judson"/>
              </a:rPr>
              <a:t>/T</a:t>
            </a:r>
            <a:r>
              <a:rPr sz="1100" dirty="0">
                <a:solidFill>
                  <a:srgbClr val="1D2C4F"/>
                </a:solidFill>
                <a:latin typeface="Urbane Medium" pitchFamily="2" charset="77"/>
                <a:cs typeface="Judson"/>
              </a:rPr>
              <a:t>F</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s</a:t>
            </a:r>
            <a:r>
              <a:rPr sz="1100" spc="-30" dirty="0">
                <a:solidFill>
                  <a:srgbClr val="1D2C4F"/>
                </a:solidFill>
                <a:latin typeface="Urbane Medium" pitchFamily="2" charset="77"/>
                <a:cs typeface="Judson"/>
              </a:rPr>
              <a:t>k</a:t>
            </a:r>
            <a:r>
              <a:rPr sz="1100" dirty="0">
                <a:solidFill>
                  <a:srgbClr val="1D2C4F"/>
                </a:solidFill>
                <a:latin typeface="Urbane Medium" pitchFamily="2" charset="77"/>
                <a:cs typeface="Judson"/>
              </a:rPr>
              <a:t>.</a:t>
            </a:r>
            <a:endParaRPr sz="1100" dirty="0">
              <a:latin typeface="Urbane Medium" pitchFamily="2" charset="77"/>
              <a:cs typeface="Judson"/>
            </a:endParaRPr>
          </a:p>
        </p:txBody>
      </p:sp>
      <p:sp>
        <p:nvSpPr>
          <p:cNvPr id="9" name="Title 8">
            <a:extLst>
              <a:ext uri="{FF2B5EF4-FFF2-40B4-BE49-F238E27FC236}">
                <a16:creationId xmlns:a16="http://schemas.microsoft.com/office/drawing/2014/main" id="{10FCA9D0-000F-9938-CE4C-60B1AAF3C342}"/>
              </a:ext>
            </a:extLst>
          </p:cNvPr>
          <p:cNvSpPr>
            <a:spLocks noGrp="1"/>
          </p:cNvSpPr>
          <p:nvPr>
            <p:ph type="title"/>
          </p:nvPr>
        </p:nvSpPr>
        <p:spPr/>
        <p:txBody>
          <a:bodyPr/>
          <a:lstStyle/>
          <a:p>
            <a:endParaRPr lang="en-US"/>
          </a:p>
        </p:txBody>
      </p:sp>
      <p:sp>
        <p:nvSpPr>
          <p:cNvPr id="10" name="object 5">
            <a:extLst>
              <a:ext uri="{FF2B5EF4-FFF2-40B4-BE49-F238E27FC236}">
                <a16:creationId xmlns:a16="http://schemas.microsoft.com/office/drawing/2014/main" id="{7C65AFE8-C7E5-BC89-316F-8CA48FAEDF41}"/>
              </a:ext>
            </a:extLst>
          </p:cNvPr>
          <p:cNvSpPr txBox="1">
            <a:spLocks/>
          </p:cNvSpPr>
          <p:nvPr/>
        </p:nvSpPr>
        <p:spPr>
          <a:xfrm>
            <a:off x="401486" y="347674"/>
            <a:ext cx="7993214" cy="578748"/>
          </a:xfrm>
          <a:prstGeom prst="rect">
            <a:avLst/>
          </a:prstGeom>
        </p:spPr>
        <p:txBody>
          <a:bodyPr vert="horz" wrap="square" lIns="0" tIns="41910" rIns="0" bIns="0" rtlCol="0">
            <a:spAutoFit/>
          </a:bodyPr>
          <a:lstStyle>
            <a:lvl1pPr>
              <a:defRPr sz="2400" b="0" i="0">
                <a:solidFill>
                  <a:srgbClr val="1E4592"/>
                </a:solidFill>
                <a:latin typeface="Urbane Medium" pitchFamily="2" charset="77"/>
                <a:ea typeface="+mj-ea"/>
                <a:cs typeface="Urbane Medium" pitchFamily="2" charset="77"/>
              </a:defRPr>
            </a:lvl1pPr>
          </a:lstStyle>
          <a:p>
            <a:pPr marL="12700" marR="5080">
              <a:lnSpc>
                <a:spcPts val="2210"/>
              </a:lnSpc>
              <a:spcBef>
                <a:spcPts val="330"/>
              </a:spcBef>
            </a:pPr>
            <a:r>
              <a:rPr lang="en-IE" sz="1800" kern="0" spc="-5"/>
              <a:t>Central Bank </a:t>
            </a:r>
            <a:r>
              <a:rPr lang="en-IE" sz="1800" kern="0"/>
              <a:t>of</a:t>
            </a:r>
            <a:r>
              <a:rPr lang="en-IE" sz="1800" kern="0" spc="-5"/>
              <a:t> Ireland</a:t>
            </a:r>
            <a:r>
              <a:rPr lang="en-IE" sz="1800" kern="0"/>
              <a:t> -</a:t>
            </a:r>
            <a:r>
              <a:rPr lang="en-IE" sz="1800" kern="0" spc="-5"/>
              <a:t> Anti-Money Laundering</a:t>
            </a:r>
            <a:r>
              <a:rPr lang="en-IE" sz="1800" kern="0"/>
              <a:t> </a:t>
            </a:r>
            <a:r>
              <a:rPr lang="en-IE" sz="1800" kern="0" spc="-5"/>
              <a:t>and</a:t>
            </a:r>
            <a:r>
              <a:rPr lang="en-IE" sz="1800" kern="0"/>
              <a:t> </a:t>
            </a:r>
            <a:r>
              <a:rPr lang="en-IE" sz="1800" kern="0" spc="-5"/>
              <a:t>Countering </a:t>
            </a:r>
            <a:r>
              <a:rPr lang="en-IE" sz="1800" kern="0"/>
              <a:t>the </a:t>
            </a:r>
            <a:r>
              <a:rPr lang="en-IE" sz="1800" kern="0" spc="-465"/>
              <a:t> </a:t>
            </a:r>
            <a:r>
              <a:rPr lang="en-IE" sz="1800" kern="0" spc="-5"/>
              <a:t>Financing</a:t>
            </a:r>
            <a:r>
              <a:rPr lang="en-IE" sz="1800" kern="0" spc="-10"/>
              <a:t> </a:t>
            </a:r>
            <a:r>
              <a:rPr lang="en-IE" sz="1800" kern="0"/>
              <a:t>of</a:t>
            </a:r>
            <a:r>
              <a:rPr lang="en-IE" sz="1800" kern="0" spc="-10"/>
              <a:t> </a:t>
            </a:r>
            <a:r>
              <a:rPr lang="en-IE" sz="1800" kern="0" spc="-5"/>
              <a:t>Terrorism Guidelines for</a:t>
            </a:r>
            <a:r>
              <a:rPr lang="en-IE" sz="1800" kern="0" spc="-10"/>
              <a:t> </a:t>
            </a:r>
            <a:r>
              <a:rPr lang="en-IE" sz="1800" kern="0"/>
              <a:t>the </a:t>
            </a:r>
            <a:r>
              <a:rPr lang="en-IE" sz="1800" kern="0" spc="-5"/>
              <a:t>Financial</a:t>
            </a:r>
            <a:r>
              <a:rPr lang="en-IE" sz="1800" kern="0" spc="-10"/>
              <a:t> </a:t>
            </a:r>
            <a:r>
              <a:rPr lang="en-IE" sz="1800" kern="0"/>
              <a:t>Sector</a:t>
            </a:r>
            <a:endParaRPr lang="en-IE" sz="1800" kern="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40" y="1663191"/>
            <a:ext cx="3669665" cy="4192879"/>
          </a:xfrm>
          <a:prstGeom prst="rect">
            <a:avLst/>
          </a:prstGeom>
        </p:spPr>
        <p:txBody>
          <a:bodyPr vert="horz" wrap="square" lIns="0" tIns="12700" rIns="0" bIns="0" rtlCol="0">
            <a:spAutoFit/>
          </a:bodyPr>
          <a:lstStyle/>
          <a:p>
            <a:pPr marL="12700">
              <a:lnSpc>
                <a:spcPct val="100000"/>
              </a:lnSpc>
              <a:spcBef>
                <a:spcPts val="100"/>
              </a:spcBef>
              <a:buClr>
                <a:srgbClr val="E87825"/>
              </a:buClr>
            </a:pPr>
            <a:r>
              <a:rPr sz="1300" spc="-5" dirty="0">
                <a:solidFill>
                  <a:srgbClr val="1E4592"/>
                </a:solidFill>
                <a:latin typeface="Urbane Medium" pitchFamily="2" charset="77"/>
                <a:cs typeface="Judson"/>
              </a:rPr>
              <a:t>Reporting </a:t>
            </a:r>
            <a:r>
              <a:rPr sz="1300" dirty="0">
                <a:solidFill>
                  <a:srgbClr val="1E4592"/>
                </a:solidFill>
                <a:latin typeface="Urbane Medium" pitchFamily="2" charset="77"/>
                <a:cs typeface="Judson"/>
              </a:rPr>
              <a:t>of</a:t>
            </a:r>
            <a:r>
              <a:rPr sz="1300" spc="-5" dirty="0">
                <a:solidFill>
                  <a:srgbClr val="1E4592"/>
                </a:solidFill>
                <a:latin typeface="Urbane Medium" pitchFamily="2" charset="77"/>
                <a:cs typeface="Judson"/>
              </a:rPr>
              <a:t> Suspicious Transactions</a:t>
            </a:r>
            <a:endParaRPr sz="1300" dirty="0">
              <a:solidFill>
                <a:srgbClr val="1E4592"/>
              </a:solidFill>
              <a:latin typeface="Urbane Medium" pitchFamily="2" charset="77"/>
              <a:cs typeface="Judson"/>
            </a:endParaRPr>
          </a:p>
          <a:p>
            <a:pPr marL="285750" indent="-285750">
              <a:lnSpc>
                <a:spcPct val="100000"/>
              </a:lnSpc>
              <a:spcBef>
                <a:spcPts val="45"/>
              </a:spcBef>
              <a:buClr>
                <a:srgbClr val="E87825"/>
              </a:buClr>
              <a:buFont typeface="Wingdings" pitchFamily="2" charset="2"/>
              <a:buChar char="§"/>
            </a:pPr>
            <a:endParaRPr sz="1400" dirty="0">
              <a:latin typeface="Urbane Medium" pitchFamily="2" charset="77"/>
              <a:cs typeface="Judson"/>
            </a:endParaRPr>
          </a:p>
          <a:p>
            <a:pPr marL="264795" marR="48895" indent="-252729">
              <a:lnSpc>
                <a:spcPct val="1502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 Guidelines serve </a:t>
            </a:r>
            <a:r>
              <a:rPr sz="1100" dirty="0">
                <a:solidFill>
                  <a:srgbClr val="1D2C4F"/>
                </a:solidFill>
                <a:latin typeface="Urbane Medium" pitchFamily="2" charset="77"/>
                <a:cs typeface="Judson"/>
              </a:rPr>
              <a:t>as a </a:t>
            </a:r>
            <a:r>
              <a:rPr sz="1100" spc="-5" dirty="0">
                <a:solidFill>
                  <a:srgbClr val="1D2C4F"/>
                </a:solidFill>
                <a:latin typeface="Urbane Medium" pitchFamily="2" charset="77"/>
                <a:cs typeface="Judson"/>
              </a:rPr>
              <a:t>reminder that there </a:t>
            </a:r>
            <a:r>
              <a:rPr sz="1100" dirty="0">
                <a:solidFill>
                  <a:srgbClr val="1D2C4F"/>
                </a:solidFill>
                <a:latin typeface="Urbane Medium" pitchFamily="2" charset="77"/>
                <a:cs typeface="Judson"/>
              </a:rPr>
              <a:t>is </a:t>
            </a:r>
            <a:r>
              <a:rPr sz="1100" spc="-5" dirty="0">
                <a:solidFill>
                  <a:srgbClr val="1D2C4F"/>
                </a:solidFill>
                <a:latin typeface="Urbane Medium" pitchFamily="2" charset="77"/>
                <a:cs typeface="Judson"/>
              </a:rPr>
              <a:t>no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minimum</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threshold </a:t>
            </a:r>
            <a:r>
              <a:rPr sz="1100" dirty="0">
                <a:solidFill>
                  <a:srgbClr val="1D2C4F"/>
                </a:solidFill>
                <a:latin typeface="Urbane Medium" pitchFamily="2" charset="77"/>
                <a:cs typeface="Judson"/>
              </a:rPr>
              <a:t>for </a:t>
            </a:r>
            <a:r>
              <a:rPr sz="1100" spc="-5" dirty="0">
                <a:solidFill>
                  <a:srgbClr val="1D2C4F"/>
                </a:solidFill>
                <a:latin typeface="Urbane Medium" pitchFamily="2" charset="77"/>
                <a:cs typeface="Judson"/>
              </a:rPr>
              <a:t>reporting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no amount should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 considered </a:t>
            </a:r>
            <a:r>
              <a:rPr sz="1100" dirty="0">
                <a:solidFill>
                  <a:srgbClr val="1D2C4F"/>
                </a:solidFill>
                <a:latin typeface="Urbane Medium" pitchFamily="2" charset="77"/>
                <a:cs typeface="Judson"/>
              </a:rPr>
              <a:t>too low for </a:t>
            </a:r>
            <a:r>
              <a:rPr sz="1100" spc="-5" dirty="0">
                <a:solidFill>
                  <a:srgbClr val="1D2C4F"/>
                </a:solidFill>
                <a:latin typeface="Urbane Medium" pitchFamily="2" charset="77"/>
                <a:cs typeface="Judson"/>
              </a:rPr>
              <a:t>suspicion. Firms </a:t>
            </a:r>
            <a:r>
              <a:rPr sz="1100" dirty="0">
                <a:solidFill>
                  <a:srgbClr val="1D2C4F"/>
                </a:solidFill>
                <a:latin typeface="Urbane Medium" pitchFamily="2" charset="77"/>
                <a:cs typeface="Judson"/>
              </a:rPr>
              <a:t>are also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instructed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consider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attempted </a:t>
            </a:r>
            <a:r>
              <a:rPr sz="1100" dirty="0">
                <a:solidFill>
                  <a:srgbClr val="1D2C4F"/>
                </a:solidFill>
                <a:latin typeface="Urbane Medium" pitchFamily="2" charset="77"/>
                <a:cs typeface="Judson"/>
              </a:rPr>
              <a:t>transactions, as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well</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as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completed </a:t>
            </a:r>
            <a:r>
              <a:rPr sz="1100" dirty="0">
                <a:solidFill>
                  <a:srgbClr val="1D2C4F"/>
                </a:solidFill>
                <a:latin typeface="Urbane Medium" pitchFamily="2" charset="77"/>
                <a:cs typeface="Judson"/>
              </a:rPr>
              <a:t>transactions, </a:t>
            </a:r>
            <a:r>
              <a:rPr sz="1100" spc="-5" dirty="0">
                <a:solidFill>
                  <a:srgbClr val="1D2C4F"/>
                </a:solidFill>
                <a:latin typeface="Urbane Medium" pitchFamily="2" charset="77"/>
                <a:cs typeface="Judson"/>
              </a:rPr>
              <a:t>when assessing potentially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suspicious </a:t>
            </a:r>
            <a:r>
              <a:rPr sz="1100" dirty="0">
                <a:solidFill>
                  <a:srgbClr val="1D2C4F"/>
                </a:solidFill>
                <a:latin typeface="Urbane Medium" pitchFamily="2" charset="77"/>
                <a:cs typeface="Judson"/>
              </a:rPr>
              <a:t>transactions.</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450" dirty="0">
              <a:latin typeface="Urbane Medium" pitchFamily="2" charset="77"/>
              <a:cs typeface="Judson"/>
            </a:endParaRPr>
          </a:p>
          <a:p>
            <a:pPr marL="264795" marR="5080" indent="-252729">
              <a:lnSpc>
                <a:spcPct val="1496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Section </a:t>
            </a:r>
            <a:r>
              <a:rPr sz="1100" dirty="0">
                <a:solidFill>
                  <a:srgbClr val="1D2C4F"/>
                </a:solidFill>
                <a:latin typeface="Urbane Medium" pitchFamily="2" charset="77"/>
                <a:cs typeface="Judson"/>
              </a:rPr>
              <a:t>42 </a:t>
            </a:r>
            <a:r>
              <a:rPr sz="1100" spc="-10" dirty="0">
                <a:solidFill>
                  <a:srgbClr val="1D2C4F"/>
                </a:solidFill>
                <a:latin typeface="Urbane Medium" pitchFamily="2" charset="77"/>
                <a:cs typeface="Judson"/>
              </a:rPr>
              <a:t>(3)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CJA 2010 (as amended) requires Firms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make </a:t>
            </a:r>
            <a:r>
              <a:rPr sz="1100" dirty="0">
                <a:solidFill>
                  <a:srgbClr val="1D2C4F"/>
                </a:solidFill>
                <a:latin typeface="Urbane Medium" pitchFamily="2" charset="77"/>
                <a:cs typeface="Judson"/>
              </a:rPr>
              <a:t>an </a:t>
            </a:r>
            <a:r>
              <a:rPr sz="1100" spc="-5" dirty="0">
                <a:solidFill>
                  <a:srgbClr val="1D2C4F"/>
                </a:solidFill>
                <a:latin typeface="Urbane Medium" pitchFamily="2" charset="77"/>
                <a:cs typeface="Judson"/>
              </a:rPr>
              <a:t>STR</a:t>
            </a:r>
            <a:r>
              <a:rPr sz="1100" dirty="0">
                <a:solidFill>
                  <a:srgbClr val="1D2C4F"/>
                </a:solidFill>
                <a:latin typeface="Urbane Medium" pitchFamily="2" charset="77"/>
                <a:cs typeface="Judson"/>
              </a:rPr>
              <a:t> “as soon as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practicable”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which</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defined </a:t>
            </a:r>
            <a:r>
              <a:rPr sz="1100" dirty="0">
                <a:solidFill>
                  <a:srgbClr val="1D2C4F"/>
                </a:solidFill>
                <a:latin typeface="Urbane Medium" pitchFamily="2" charset="77"/>
                <a:cs typeface="Judson"/>
              </a:rPr>
              <a:t> as </a:t>
            </a:r>
            <a:r>
              <a:rPr sz="1100" spc="-5" dirty="0">
                <a:solidFill>
                  <a:srgbClr val="1D2C4F"/>
                </a:solidFill>
                <a:latin typeface="Urbane Medium" pitchFamily="2" charset="77"/>
                <a:cs typeface="Judson"/>
              </a:rPr>
              <a:t>when the </a:t>
            </a:r>
            <a:r>
              <a:rPr sz="1100" dirty="0">
                <a:solidFill>
                  <a:srgbClr val="1D2C4F"/>
                </a:solidFill>
                <a:latin typeface="Urbane Medium" pitchFamily="2" charset="77"/>
                <a:cs typeface="Judson"/>
              </a:rPr>
              <a:t>Firm </a:t>
            </a:r>
            <a:r>
              <a:rPr sz="1100" spc="-5" dirty="0">
                <a:solidFill>
                  <a:srgbClr val="1D2C4F"/>
                </a:solidFill>
                <a:latin typeface="Urbane Medium" pitchFamily="2" charset="77"/>
                <a:cs typeface="Judson"/>
              </a:rPr>
              <a:t>acquires </a:t>
            </a:r>
            <a:r>
              <a:rPr sz="1100" dirty="0">
                <a:solidFill>
                  <a:srgbClr val="1D2C4F"/>
                </a:solidFill>
                <a:latin typeface="Urbane Medium" pitchFamily="2" charset="77"/>
                <a:cs typeface="Judson"/>
              </a:rPr>
              <a:t>that </a:t>
            </a:r>
            <a:r>
              <a:rPr sz="1100" spc="-5" dirty="0">
                <a:solidFill>
                  <a:srgbClr val="1D2C4F"/>
                </a:solidFill>
                <a:latin typeface="Urbane Medium" pitchFamily="2" charset="77"/>
                <a:cs typeface="Judson"/>
              </a:rPr>
              <a:t>knowledge, forms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suspicion,</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acquires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those reasonable grounds</a:t>
            </a:r>
            <a:r>
              <a:rPr sz="1100" dirty="0">
                <a:solidFill>
                  <a:srgbClr val="1D2C4F"/>
                </a:solidFill>
                <a:latin typeface="Urbane Medium" pitchFamily="2" charset="77"/>
                <a:cs typeface="Judson"/>
              </a:rPr>
              <a:t> to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suspect</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money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 </a:t>
            </a:r>
            <a:r>
              <a:rPr sz="1100" dirty="0">
                <a:solidFill>
                  <a:srgbClr val="1D2C4F"/>
                </a:solidFill>
                <a:latin typeface="Urbane Medium" pitchFamily="2" charset="77"/>
                <a:cs typeface="Judson"/>
              </a:rPr>
              <a:t>or terrorist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financing.</a:t>
            </a:r>
            <a:endParaRPr sz="1100" dirty="0">
              <a:latin typeface="Urbane Medium" pitchFamily="2" charset="77"/>
              <a:cs typeface="Judson"/>
            </a:endParaRPr>
          </a:p>
        </p:txBody>
      </p:sp>
      <p:sp>
        <p:nvSpPr>
          <p:cNvPr id="6" name="object 6"/>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7" name="object 7"/>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21</a:t>
            </a:fld>
            <a:endParaRPr dirty="0"/>
          </a:p>
        </p:txBody>
      </p:sp>
      <p:sp>
        <p:nvSpPr>
          <p:cNvPr id="3" name="object 3"/>
          <p:cNvSpPr txBox="1"/>
          <p:nvPr/>
        </p:nvSpPr>
        <p:spPr>
          <a:xfrm>
            <a:off x="4630839" y="1663191"/>
            <a:ext cx="1401661" cy="212879"/>
          </a:xfrm>
          <a:prstGeom prst="rect">
            <a:avLst/>
          </a:prstGeom>
        </p:spPr>
        <p:txBody>
          <a:bodyPr vert="horz" wrap="square" lIns="0" tIns="12700" rIns="0" bIns="0" rtlCol="0">
            <a:spAutoFit/>
          </a:bodyPr>
          <a:lstStyle/>
          <a:p>
            <a:pPr marL="12700">
              <a:lnSpc>
                <a:spcPct val="100000"/>
              </a:lnSpc>
              <a:spcBef>
                <a:spcPts val="100"/>
              </a:spcBef>
            </a:pPr>
            <a:r>
              <a:rPr sz="1300" spc="-10" dirty="0">
                <a:solidFill>
                  <a:srgbClr val="1E4592"/>
                </a:solidFill>
                <a:latin typeface="Urbane Medium" pitchFamily="2" charset="77"/>
                <a:cs typeface="Judson"/>
              </a:rPr>
              <a:t>T</a:t>
            </a:r>
            <a:r>
              <a:rPr sz="1300" spc="-5" dirty="0">
                <a:solidFill>
                  <a:srgbClr val="1E4592"/>
                </a:solidFill>
                <a:latin typeface="Urbane Medium" pitchFamily="2" charset="77"/>
                <a:cs typeface="Judson"/>
              </a:rPr>
              <a:t>rainin</a:t>
            </a:r>
            <a:r>
              <a:rPr sz="1300" dirty="0">
                <a:solidFill>
                  <a:srgbClr val="1E4592"/>
                </a:solidFill>
                <a:latin typeface="Urbane Medium" pitchFamily="2" charset="77"/>
                <a:cs typeface="Judson"/>
              </a:rPr>
              <a:t>g</a:t>
            </a:r>
          </a:p>
        </p:txBody>
      </p:sp>
      <p:sp>
        <p:nvSpPr>
          <p:cNvPr id="4" name="object 4"/>
          <p:cNvSpPr txBox="1"/>
          <p:nvPr/>
        </p:nvSpPr>
        <p:spPr>
          <a:xfrm>
            <a:off x="4630839" y="2069554"/>
            <a:ext cx="4983061" cy="4509696"/>
          </a:xfrm>
          <a:prstGeom prst="rect">
            <a:avLst/>
          </a:prstGeom>
        </p:spPr>
        <p:txBody>
          <a:bodyPr vert="horz" wrap="square" lIns="0" tIns="13970" rIns="0" bIns="0" rtlCol="0">
            <a:spAutoFit/>
          </a:bodyPr>
          <a:lstStyle/>
          <a:p>
            <a:pPr marL="264795" marR="5080" indent="-252729">
              <a:lnSpc>
                <a:spcPct val="151800"/>
              </a:lnSpc>
              <a:spcBef>
                <a:spcPts val="11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training provided </a:t>
            </a:r>
            <a:r>
              <a:rPr sz="1100" spc="-5" dirty="0">
                <a:solidFill>
                  <a:srgbClr val="1D2C4F"/>
                </a:solidFill>
                <a:latin typeface="Urbane Medium" pitchFamily="2" charset="77"/>
                <a:cs typeface="Judson"/>
              </a:rPr>
              <a:t>should be </a:t>
            </a:r>
            <a:r>
              <a:rPr sz="1100" dirty="0">
                <a:solidFill>
                  <a:srgbClr val="1D2C4F"/>
                </a:solidFill>
                <a:latin typeface="Urbane Medium" pitchFamily="2" charset="77"/>
                <a:cs typeface="Judson"/>
              </a:rPr>
              <a:t>tailored to </a:t>
            </a:r>
            <a:r>
              <a:rPr sz="1100" spc="-5" dirty="0">
                <a:solidFill>
                  <a:srgbClr val="1D2C4F"/>
                </a:solidFill>
                <a:latin typeface="Urbane Medium" pitchFamily="2" charset="77"/>
                <a:cs typeface="Judson"/>
              </a:rPr>
              <a:t>the nature, </a:t>
            </a:r>
            <a:r>
              <a:rPr sz="1100" dirty="0">
                <a:solidFill>
                  <a:srgbClr val="1D2C4F"/>
                </a:solidFill>
                <a:latin typeface="Urbane Medium" pitchFamily="2" charset="77"/>
                <a:cs typeface="Judson"/>
              </a:rPr>
              <a:t> scale and </a:t>
            </a:r>
            <a:r>
              <a:rPr sz="1100" spc="-5" dirty="0">
                <a:solidFill>
                  <a:srgbClr val="1D2C4F"/>
                </a:solidFill>
                <a:latin typeface="Urbane Medium" pitchFamily="2" charset="77"/>
                <a:cs typeface="Judson"/>
              </a:rPr>
              <a:t>complexity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Firm and </a:t>
            </a:r>
            <a:r>
              <a:rPr sz="1100" spc="-5" dirty="0">
                <a:solidFill>
                  <a:srgbClr val="1D2C4F"/>
                </a:solidFill>
                <a:latin typeface="Urbane Medium" pitchFamily="2" charset="77"/>
                <a:cs typeface="Judson"/>
              </a:rPr>
              <a:t>which </a:t>
            </a:r>
            <a:r>
              <a:rPr sz="1100" dirty="0">
                <a:solidFill>
                  <a:srgbClr val="1D2C4F"/>
                </a:solidFill>
                <a:latin typeface="Urbane Medium" pitchFamily="2" charset="77"/>
                <a:cs typeface="Judson"/>
              </a:rPr>
              <a:t>is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proportionate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level</a:t>
            </a:r>
            <a:r>
              <a:rPr sz="1100" dirty="0">
                <a:solidFill>
                  <a:srgbClr val="1D2C4F"/>
                </a:solidFill>
                <a:latin typeface="Urbane Medium" pitchFamily="2" charset="77"/>
                <a:cs typeface="Judson"/>
              </a:rPr>
              <a:t> of </a:t>
            </a:r>
            <a:r>
              <a:rPr sz="1100" spc="-5" dirty="0">
                <a:solidFill>
                  <a:srgbClr val="1D2C4F"/>
                </a:solidFill>
                <a:latin typeface="Urbane Medium" pitchFamily="2" charset="77"/>
                <a:cs typeface="Judson"/>
              </a:rPr>
              <a:t>ML/TF</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risk</a:t>
            </a:r>
            <a:r>
              <a:rPr sz="1100" spc="-5" dirty="0">
                <a:solidFill>
                  <a:srgbClr val="1D2C4F"/>
                </a:solidFill>
                <a:latin typeface="Urbane Medium" pitchFamily="2" charset="77"/>
                <a:cs typeface="Judson"/>
              </a:rPr>
              <a:t> faced by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Firm.</a:t>
            </a:r>
            <a:endParaRPr sz="1100" dirty="0">
              <a:latin typeface="Urbane Medium" pitchFamily="2" charset="77"/>
              <a:cs typeface="Judson"/>
            </a:endParaRPr>
          </a:p>
          <a:p>
            <a:pPr marL="285750" indent="-285750">
              <a:lnSpc>
                <a:spcPct val="100000"/>
              </a:lnSpc>
              <a:spcBef>
                <a:spcPts val="5"/>
              </a:spcBef>
              <a:buClr>
                <a:srgbClr val="E87825"/>
              </a:buClr>
              <a:buFont typeface="Wingdings" pitchFamily="2" charset="2"/>
              <a:buChar char="§"/>
            </a:pPr>
            <a:endParaRPr sz="1500" dirty="0">
              <a:latin typeface="Urbane Medium" pitchFamily="2" charset="77"/>
              <a:cs typeface="Judson"/>
            </a:endParaRPr>
          </a:p>
          <a:p>
            <a:pPr marL="264795" marR="106045" indent="-252729">
              <a:lnSpc>
                <a:spcPct val="1491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Training in relation to </a:t>
            </a:r>
            <a:r>
              <a:rPr sz="1100" spc="-5" dirty="0">
                <a:solidFill>
                  <a:srgbClr val="1D2C4F"/>
                </a:solidFill>
                <a:latin typeface="Urbane Medium" pitchFamily="2" charset="77"/>
                <a:cs typeface="Judson"/>
              </a:rPr>
              <a:t>the Firm’s ML/TF </a:t>
            </a:r>
            <a:r>
              <a:rPr sz="1100" dirty="0">
                <a:solidFill>
                  <a:srgbClr val="1D2C4F"/>
                </a:solidFill>
                <a:latin typeface="Urbane Medium" pitchFamily="2" charset="77"/>
                <a:cs typeface="Judson"/>
              </a:rPr>
              <a:t>policy and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procedures should be </a:t>
            </a:r>
            <a:r>
              <a:rPr sz="1100" dirty="0">
                <a:solidFill>
                  <a:srgbClr val="1D2C4F"/>
                </a:solidFill>
                <a:latin typeface="Urbane Medium" pitchFamily="2" charset="77"/>
                <a:cs typeface="Judson"/>
              </a:rPr>
              <a:t>provided to </a:t>
            </a:r>
            <a:r>
              <a:rPr sz="1100" spc="-5" dirty="0">
                <a:solidFill>
                  <a:srgbClr val="1D2C4F"/>
                </a:solidFill>
                <a:latin typeface="Urbane Medium" pitchFamily="2" charset="77"/>
                <a:cs typeface="Judson"/>
              </a:rPr>
              <a:t>ensure potential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suspicious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activity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corresponding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obligations</a:t>
            </a:r>
            <a:r>
              <a:rPr sz="1100" spc="1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under </a:t>
            </a:r>
            <a:r>
              <a:rPr sz="1100" spc="-2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Acts</a:t>
            </a:r>
            <a:r>
              <a:rPr sz="1100" dirty="0">
                <a:solidFill>
                  <a:srgbClr val="1D2C4F"/>
                </a:solidFill>
                <a:latin typeface="Urbane Medium" pitchFamily="2" charset="77"/>
                <a:cs typeface="Judson"/>
              </a:rPr>
              <a:t> are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recognised </a:t>
            </a:r>
            <a:r>
              <a:rPr sz="1100" dirty="0">
                <a:solidFill>
                  <a:srgbClr val="1D2C4F"/>
                </a:solidFill>
                <a:latin typeface="Urbane Medium" pitchFamily="2" charset="77"/>
                <a:cs typeface="Judson"/>
              </a:rPr>
              <a:t>and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addressed.</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450" dirty="0">
              <a:latin typeface="Urbane Medium" pitchFamily="2" charset="77"/>
              <a:cs typeface="Judson"/>
            </a:endParaRPr>
          </a:p>
          <a:p>
            <a:pPr marL="264795" marR="31750" indent="-252729">
              <a:lnSpc>
                <a:spcPct val="1499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While the Guidelines </a:t>
            </a:r>
            <a:r>
              <a:rPr sz="1100" dirty="0">
                <a:solidFill>
                  <a:srgbClr val="1D2C4F"/>
                </a:solidFill>
                <a:latin typeface="Urbane Medium" pitchFamily="2" charset="77"/>
                <a:cs typeface="Judson"/>
              </a:rPr>
              <a:t>state that </a:t>
            </a:r>
            <a:r>
              <a:rPr sz="1100" spc="-5" dirty="0">
                <a:solidFill>
                  <a:srgbClr val="1D2C4F"/>
                </a:solidFill>
                <a:latin typeface="Urbane Medium" pitchFamily="2" charset="77"/>
                <a:cs typeface="Judson"/>
              </a:rPr>
              <a:t>Firms must </a:t>
            </a:r>
            <a:r>
              <a:rPr sz="1100" dirty="0">
                <a:solidFill>
                  <a:srgbClr val="1D2C4F"/>
                </a:solidFill>
                <a:latin typeface="Urbane Medium" pitchFamily="2" charset="77"/>
                <a:cs typeface="Judson"/>
              </a:rPr>
              <a:t>assess training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participants at </a:t>
            </a:r>
            <a:r>
              <a:rPr sz="1100" spc="-5" dirty="0">
                <a:solidFill>
                  <a:srgbClr val="1D2C4F"/>
                </a:solidFill>
                <a:latin typeface="Urbane Medium" pitchFamily="2" charset="77"/>
                <a:cs typeface="Judson"/>
              </a:rPr>
              <a:t>the end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ML/TF session, 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Guidelines</a:t>
            </a:r>
            <a:r>
              <a:rPr sz="1100" dirty="0">
                <a:solidFill>
                  <a:srgbClr val="1D2C4F"/>
                </a:solidFill>
                <a:latin typeface="Urbane Medium" pitchFamily="2" charset="77"/>
                <a:cs typeface="Judson"/>
              </a:rPr>
              <a:t> provide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more flexibility</a:t>
            </a:r>
            <a:r>
              <a:rPr sz="1100" dirty="0">
                <a:solidFill>
                  <a:srgbClr val="1D2C4F"/>
                </a:solidFill>
                <a:latin typeface="Urbane Medium" pitchFamily="2" charset="77"/>
                <a:cs typeface="Judson"/>
              </a:rPr>
              <a:t> in</a:t>
            </a:r>
            <a:r>
              <a:rPr sz="1100" spc="-5" dirty="0">
                <a:solidFill>
                  <a:srgbClr val="1D2C4F"/>
                </a:solidFill>
                <a:latin typeface="Urbane Medium" pitchFamily="2" charset="77"/>
                <a:cs typeface="Judson"/>
              </a:rPr>
              <a:t> this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regard.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Specifically, while the Guidelines </a:t>
            </a:r>
            <a:r>
              <a:rPr sz="1100" dirty="0">
                <a:solidFill>
                  <a:srgbClr val="1D2C4F"/>
                </a:solidFill>
                <a:latin typeface="Urbane Medium" pitchFamily="2" charset="77"/>
                <a:cs typeface="Judson"/>
              </a:rPr>
              <a:t>state </a:t>
            </a:r>
            <a:r>
              <a:rPr sz="1100" spc="-5" dirty="0">
                <a:solidFill>
                  <a:srgbClr val="1D2C4F"/>
                </a:solidFill>
                <a:latin typeface="Urbane Medium" pitchFamily="2" charset="77"/>
                <a:cs typeface="Judson"/>
              </a:rPr>
              <a:t>that Firms must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ensure </a:t>
            </a:r>
            <a:r>
              <a:rPr sz="1100" dirty="0">
                <a:solidFill>
                  <a:srgbClr val="1D2C4F"/>
                </a:solidFill>
                <a:latin typeface="Urbane Medium" pitchFamily="2" charset="77"/>
                <a:cs typeface="Judson"/>
              </a:rPr>
              <a:t>that all </a:t>
            </a:r>
            <a:r>
              <a:rPr sz="1100" spc="-5" dirty="0">
                <a:solidFill>
                  <a:srgbClr val="1D2C4F"/>
                </a:solidFill>
                <a:latin typeface="Urbane Medium" pitchFamily="2" charset="77"/>
                <a:cs typeface="Judson"/>
              </a:rPr>
              <a:t>ML/TF </a:t>
            </a:r>
            <a:r>
              <a:rPr sz="1100" dirty="0">
                <a:solidFill>
                  <a:srgbClr val="1D2C4F"/>
                </a:solidFill>
                <a:latin typeface="Urbane Medium" pitchFamily="2" charset="77"/>
                <a:cs typeface="Judson"/>
              </a:rPr>
              <a:t>training participants </a:t>
            </a:r>
            <a:r>
              <a:rPr sz="1100" spc="-5" dirty="0">
                <a:solidFill>
                  <a:srgbClr val="1D2C4F"/>
                </a:solidFill>
                <a:latin typeface="Urbane Medium" pitchFamily="2" charset="77"/>
                <a:cs typeface="Judson"/>
              </a:rPr>
              <a:t>complete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training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assessment</a:t>
            </a:r>
            <a:r>
              <a:rPr sz="1100" dirty="0">
                <a:solidFill>
                  <a:srgbClr val="1D2C4F"/>
                </a:solidFill>
                <a:latin typeface="Urbane Medium" pitchFamily="2" charset="77"/>
                <a:cs typeface="Judson"/>
              </a:rPr>
              <a:t> or</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examination</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during</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training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session,</a:t>
            </a:r>
            <a:r>
              <a:rPr sz="1100" spc="-10" dirty="0">
                <a:solidFill>
                  <a:srgbClr val="1D2C4F"/>
                </a:solidFill>
                <a:latin typeface="Urbane Medium" pitchFamily="2" charset="77"/>
                <a:cs typeface="Judson"/>
              </a:rPr>
              <a:t> they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go on to provide</a:t>
            </a:r>
            <a:r>
              <a:rPr sz="1100" spc="-5" dirty="0">
                <a:solidFill>
                  <a:srgbClr val="1D2C4F"/>
                </a:solidFill>
                <a:latin typeface="Urbane Medium" pitchFamily="2" charset="77"/>
                <a:cs typeface="Judson"/>
              </a:rPr>
              <a:t> that, </a:t>
            </a:r>
            <a:r>
              <a:rPr sz="1100" dirty="0">
                <a:solidFill>
                  <a:srgbClr val="1D2C4F"/>
                </a:solidFill>
                <a:latin typeface="Urbane Medium" pitchFamily="2" charset="77"/>
                <a:cs typeface="Judson"/>
              </a:rPr>
              <a:t>if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training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does </a:t>
            </a:r>
            <a:r>
              <a:rPr sz="1100" dirty="0">
                <a:solidFill>
                  <a:srgbClr val="1D2C4F"/>
                </a:solidFill>
                <a:latin typeface="Urbane Medium" pitchFamily="2" charset="77"/>
                <a:cs typeface="Judson"/>
              </a:rPr>
              <a:t> not</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contain an </a:t>
            </a:r>
            <a:r>
              <a:rPr sz="1100" spc="-5" dirty="0">
                <a:solidFill>
                  <a:srgbClr val="1D2C4F"/>
                </a:solidFill>
                <a:latin typeface="Urbane Medium" pitchFamily="2" charset="77"/>
                <a:cs typeface="Judson"/>
              </a:rPr>
              <a:t>assessment</a:t>
            </a:r>
            <a:r>
              <a:rPr sz="1100" dirty="0">
                <a:solidFill>
                  <a:srgbClr val="1D2C4F"/>
                </a:solidFill>
                <a:latin typeface="Urbane Medium" pitchFamily="2" charset="77"/>
                <a:cs typeface="Judson"/>
              </a:rPr>
              <a:t> 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examination,</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Firms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must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position to</a:t>
            </a:r>
            <a:r>
              <a:rPr sz="1100" spc="-5" dirty="0">
                <a:solidFill>
                  <a:srgbClr val="1D2C4F"/>
                </a:solidFill>
                <a:latin typeface="Urbane Medium" pitchFamily="2" charset="77"/>
                <a:cs typeface="Judson"/>
              </a:rPr>
              <a:t> demonstrate the effectiveness</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training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staff </a:t>
            </a:r>
            <a:r>
              <a:rPr sz="1100" spc="-5" dirty="0">
                <a:solidFill>
                  <a:srgbClr val="1D2C4F"/>
                </a:solidFill>
                <a:latin typeface="Urbane Medium" pitchFamily="2" charset="77"/>
                <a:cs typeface="Judson"/>
              </a:rPr>
              <a:t>understanding</a:t>
            </a:r>
            <a:r>
              <a:rPr sz="1100" dirty="0">
                <a:solidFill>
                  <a:srgbClr val="1D2C4F"/>
                </a:solidFill>
                <a:latin typeface="Urbane Medium" pitchFamily="2" charset="77"/>
                <a:cs typeface="Judson"/>
              </a:rPr>
              <a:t> 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relation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same.</a:t>
            </a:r>
            <a:endParaRPr sz="1100" dirty="0">
              <a:latin typeface="Urbane Medium" pitchFamily="2" charset="77"/>
              <a:cs typeface="Judson"/>
            </a:endParaRPr>
          </a:p>
        </p:txBody>
      </p:sp>
      <p:sp>
        <p:nvSpPr>
          <p:cNvPr id="9" name="Title 8">
            <a:extLst>
              <a:ext uri="{FF2B5EF4-FFF2-40B4-BE49-F238E27FC236}">
                <a16:creationId xmlns:a16="http://schemas.microsoft.com/office/drawing/2014/main" id="{A284F515-2457-F75D-AB04-2E138E1FBD71}"/>
              </a:ext>
            </a:extLst>
          </p:cNvPr>
          <p:cNvSpPr>
            <a:spLocks noGrp="1"/>
          </p:cNvSpPr>
          <p:nvPr>
            <p:ph type="title"/>
          </p:nvPr>
        </p:nvSpPr>
        <p:spPr/>
        <p:txBody>
          <a:bodyPr/>
          <a:lstStyle/>
          <a:p>
            <a:endParaRPr lang="en-US"/>
          </a:p>
        </p:txBody>
      </p:sp>
      <p:sp>
        <p:nvSpPr>
          <p:cNvPr id="10" name="object 5">
            <a:extLst>
              <a:ext uri="{FF2B5EF4-FFF2-40B4-BE49-F238E27FC236}">
                <a16:creationId xmlns:a16="http://schemas.microsoft.com/office/drawing/2014/main" id="{1E391F88-7553-7472-D3F4-84DF354F18C0}"/>
              </a:ext>
            </a:extLst>
          </p:cNvPr>
          <p:cNvSpPr txBox="1">
            <a:spLocks/>
          </p:cNvSpPr>
          <p:nvPr/>
        </p:nvSpPr>
        <p:spPr>
          <a:xfrm>
            <a:off x="401486" y="347674"/>
            <a:ext cx="7993214" cy="578748"/>
          </a:xfrm>
          <a:prstGeom prst="rect">
            <a:avLst/>
          </a:prstGeom>
        </p:spPr>
        <p:txBody>
          <a:bodyPr vert="horz" wrap="square" lIns="0" tIns="41910" rIns="0" bIns="0" rtlCol="0">
            <a:spAutoFit/>
          </a:bodyPr>
          <a:lstStyle>
            <a:lvl1pPr>
              <a:defRPr sz="2400" b="0" i="0">
                <a:solidFill>
                  <a:srgbClr val="1E4592"/>
                </a:solidFill>
                <a:latin typeface="Urbane Medium" pitchFamily="2" charset="77"/>
                <a:ea typeface="+mj-ea"/>
                <a:cs typeface="Urbane Medium" pitchFamily="2" charset="77"/>
              </a:defRPr>
            </a:lvl1pPr>
          </a:lstStyle>
          <a:p>
            <a:pPr marL="12700" marR="5080">
              <a:lnSpc>
                <a:spcPts val="2210"/>
              </a:lnSpc>
              <a:spcBef>
                <a:spcPts val="330"/>
              </a:spcBef>
            </a:pPr>
            <a:r>
              <a:rPr lang="en-IE" sz="1800" kern="0" spc="-5"/>
              <a:t>Central Bank </a:t>
            </a:r>
            <a:r>
              <a:rPr lang="en-IE" sz="1800" kern="0"/>
              <a:t>of</a:t>
            </a:r>
            <a:r>
              <a:rPr lang="en-IE" sz="1800" kern="0" spc="-5"/>
              <a:t> Ireland</a:t>
            </a:r>
            <a:r>
              <a:rPr lang="en-IE" sz="1800" kern="0"/>
              <a:t> -</a:t>
            </a:r>
            <a:r>
              <a:rPr lang="en-IE" sz="1800" kern="0" spc="-5"/>
              <a:t> Anti-Money Laundering</a:t>
            </a:r>
            <a:r>
              <a:rPr lang="en-IE" sz="1800" kern="0"/>
              <a:t> </a:t>
            </a:r>
            <a:r>
              <a:rPr lang="en-IE" sz="1800" kern="0" spc="-5"/>
              <a:t>and</a:t>
            </a:r>
            <a:r>
              <a:rPr lang="en-IE" sz="1800" kern="0"/>
              <a:t> </a:t>
            </a:r>
            <a:r>
              <a:rPr lang="en-IE" sz="1800" kern="0" spc="-5"/>
              <a:t>Countering </a:t>
            </a:r>
            <a:r>
              <a:rPr lang="en-IE" sz="1800" kern="0"/>
              <a:t>the </a:t>
            </a:r>
            <a:r>
              <a:rPr lang="en-IE" sz="1800" kern="0" spc="-465"/>
              <a:t> </a:t>
            </a:r>
            <a:r>
              <a:rPr lang="en-IE" sz="1800" kern="0" spc="-5"/>
              <a:t>Financing</a:t>
            </a:r>
            <a:r>
              <a:rPr lang="en-IE" sz="1800" kern="0" spc="-10"/>
              <a:t> </a:t>
            </a:r>
            <a:r>
              <a:rPr lang="en-IE" sz="1800" kern="0"/>
              <a:t>of</a:t>
            </a:r>
            <a:r>
              <a:rPr lang="en-IE" sz="1800" kern="0" spc="-10"/>
              <a:t> </a:t>
            </a:r>
            <a:r>
              <a:rPr lang="en-IE" sz="1800" kern="0" spc="-5"/>
              <a:t>Terrorism Guidelines for</a:t>
            </a:r>
            <a:r>
              <a:rPr lang="en-IE" sz="1800" kern="0" spc="-10"/>
              <a:t> </a:t>
            </a:r>
            <a:r>
              <a:rPr lang="en-IE" sz="1800" kern="0"/>
              <a:t>the </a:t>
            </a:r>
            <a:r>
              <a:rPr lang="en-IE" sz="1800" kern="0" spc="-5"/>
              <a:t>Financial</a:t>
            </a:r>
            <a:r>
              <a:rPr lang="en-IE" sz="1800" kern="0" spc="-10"/>
              <a:t> </a:t>
            </a:r>
            <a:r>
              <a:rPr lang="en-IE" sz="1800" kern="0"/>
              <a:t>Sector</a:t>
            </a:r>
            <a:endParaRPr lang="en-IE" sz="1800" kern="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40" y="1625091"/>
            <a:ext cx="4405630" cy="3713261"/>
          </a:xfrm>
          <a:prstGeom prst="rect">
            <a:avLst/>
          </a:prstGeom>
        </p:spPr>
        <p:txBody>
          <a:bodyPr vert="horz" wrap="square" lIns="0" tIns="12700" rIns="0" bIns="0" rtlCol="0">
            <a:spAutoFit/>
          </a:bodyPr>
          <a:lstStyle/>
          <a:p>
            <a:pPr marL="12700">
              <a:lnSpc>
                <a:spcPct val="100000"/>
              </a:lnSpc>
              <a:spcBef>
                <a:spcPts val="100"/>
              </a:spcBef>
            </a:pPr>
            <a:r>
              <a:rPr sz="1300" spc="-5" dirty="0">
                <a:solidFill>
                  <a:srgbClr val="1E4592"/>
                </a:solidFill>
                <a:latin typeface="Urbane Medium" pitchFamily="2" charset="77"/>
              </a:rPr>
              <a:t>Summary</a:t>
            </a:r>
          </a:p>
          <a:p>
            <a:pPr>
              <a:lnSpc>
                <a:spcPct val="100000"/>
              </a:lnSpc>
            </a:pPr>
            <a:endParaRPr sz="1800" dirty="0">
              <a:latin typeface="Urbane Medium" pitchFamily="2" charset="77"/>
              <a:cs typeface="Judson"/>
            </a:endParaRPr>
          </a:p>
          <a:p>
            <a:pPr marL="171450" indent="-171450">
              <a:lnSpc>
                <a:spcPct val="100000"/>
              </a:lnSpc>
              <a:spcBef>
                <a:spcPts val="55"/>
              </a:spcBef>
              <a:buClr>
                <a:srgbClr val="016673"/>
              </a:buClr>
              <a:buFont typeface="Arial"/>
              <a:buChar char="■"/>
            </a:pPr>
            <a:endParaRPr sz="1100" dirty="0">
              <a:latin typeface="Urbane Medium" pitchFamily="2" charset="77"/>
            </a:endParaRPr>
          </a:p>
          <a:p>
            <a:pPr marL="184150" marR="119380" indent="-171450">
              <a:lnSpc>
                <a:spcPct val="124200"/>
              </a:lnSpc>
              <a:buClr>
                <a:srgbClr val="E87825"/>
              </a:buClr>
              <a:buFont typeface="Wingdings" pitchFamily="2" charset="2"/>
              <a:buChar char="§"/>
              <a:tabLst>
                <a:tab pos="182880" algn="l"/>
              </a:tabLst>
            </a:pPr>
            <a:r>
              <a:rPr sz="1100" dirty="0">
                <a:latin typeface="Urbane Medium" pitchFamily="2" charset="77"/>
              </a:rPr>
              <a:t>An increase in the range of offences deemed to be Anti  Money Laundering / Counter Terrorist Financing</a:t>
            </a:r>
          </a:p>
          <a:p>
            <a:pPr marL="171450" indent="-171450">
              <a:lnSpc>
                <a:spcPct val="100000"/>
              </a:lnSpc>
              <a:spcBef>
                <a:spcPts val="10"/>
              </a:spcBef>
              <a:buClr>
                <a:srgbClr val="E87825"/>
              </a:buClr>
              <a:buFont typeface="Wingdings" pitchFamily="2" charset="2"/>
              <a:buChar char="§"/>
            </a:pPr>
            <a:endParaRPr sz="1100" dirty="0">
              <a:latin typeface="Urbane Medium" pitchFamily="2" charset="77"/>
            </a:endParaRPr>
          </a:p>
          <a:p>
            <a:pPr marL="184150" marR="5080" indent="-171450">
              <a:lnSpc>
                <a:spcPct val="124900"/>
              </a:lnSpc>
              <a:buClr>
                <a:srgbClr val="E87825"/>
              </a:buClr>
              <a:buFont typeface="Wingdings" pitchFamily="2" charset="2"/>
              <a:buChar char="§"/>
              <a:tabLst>
                <a:tab pos="182880" algn="l"/>
              </a:tabLst>
            </a:pPr>
            <a:r>
              <a:rPr sz="1100" dirty="0">
                <a:latin typeface="Urbane Medium" pitchFamily="2" charset="77"/>
              </a:rPr>
              <a:t>The introduction of a requirement to have a risk based  approach (‘RBA’) to both the Company and the investors in  the Company. The Board must be able to demonstrate an  understanding of the RBA, the risk of the Company  facilitating money laundering and the impact on the CDD  process for its customers</a:t>
            </a:r>
          </a:p>
          <a:p>
            <a:pPr marL="171450" indent="-171450">
              <a:lnSpc>
                <a:spcPct val="100000"/>
              </a:lnSpc>
              <a:spcBef>
                <a:spcPts val="30"/>
              </a:spcBef>
              <a:buClr>
                <a:srgbClr val="E87825"/>
              </a:buClr>
              <a:buFont typeface="Wingdings" pitchFamily="2" charset="2"/>
              <a:buChar char="§"/>
            </a:pPr>
            <a:endParaRPr sz="1100" dirty="0">
              <a:latin typeface="Urbane Medium" pitchFamily="2" charset="77"/>
            </a:endParaRPr>
          </a:p>
          <a:p>
            <a:pPr marL="184150" marR="666115" indent="-171450">
              <a:lnSpc>
                <a:spcPct val="125699"/>
              </a:lnSpc>
              <a:spcBef>
                <a:spcPts val="5"/>
              </a:spcBef>
              <a:buClr>
                <a:srgbClr val="E87825"/>
              </a:buClr>
              <a:buFont typeface="Wingdings" pitchFamily="2" charset="2"/>
              <a:buChar char="§"/>
              <a:tabLst>
                <a:tab pos="182880" algn="l"/>
              </a:tabLst>
            </a:pPr>
            <a:r>
              <a:rPr sz="1100" dirty="0">
                <a:latin typeface="Urbane Medium" pitchFamily="2" charset="77"/>
              </a:rPr>
              <a:t>Introduction of different categories of CDD (e.g.  Simplified /Enhanced)</a:t>
            </a:r>
          </a:p>
          <a:p>
            <a:pPr marL="171450" indent="-171450">
              <a:lnSpc>
                <a:spcPct val="100000"/>
              </a:lnSpc>
              <a:spcBef>
                <a:spcPts val="55"/>
              </a:spcBef>
              <a:buClr>
                <a:srgbClr val="E87825"/>
              </a:buClr>
              <a:buFont typeface="Wingdings" pitchFamily="2" charset="2"/>
              <a:buChar char="§"/>
            </a:pPr>
            <a:endParaRPr sz="1100" dirty="0">
              <a:latin typeface="Urbane Medium" pitchFamily="2" charset="77"/>
            </a:endParaRPr>
          </a:p>
          <a:p>
            <a:pPr marL="184150" marR="60325" indent="-171450">
              <a:lnSpc>
                <a:spcPct val="124200"/>
              </a:lnSpc>
              <a:buClr>
                <a:srgbClr val="E87825"/>
              </a:buClr>
              <a:buFont typeface="Wingdings" pitchFamily="2" charset="2"/>
              <a:buChar char="§"/>
              <a:tabLst>
                <a:tab pos="182880" algn="l"/>
              </a:tabLst>
            </a:pPr>
            <a:r>
              <a:rPr sz="1100" dirty="0">
                <a:latin typeface="Urbane Medium" pitchFamily="2" charset="77"/>
              </a:rPr>
              <a:t>Additional Requirements in relation to the CDD process  (Please see next slide for further details).</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22</a:t>
            </a:fld>
            <a:endParaRPr dirty="0"/>
          </a:p>
        </p:txBody>
      </p:sp>
      <p:sp>
        <p:nvSpPr>
          <p:cNvPr id="3" name="object 3"/>
          <p:cNvSpPr txBox="1">
            <a:spLocks noGrp="1"/>
          </p:cNvSpPr>
          <p:nvPr>
            <p:ph type="title"/>
          </p:nvPr>
        </p:nvSpPr>
        <p:spPr>
          <a:xfrm>
            <a:off x="401740" y="400715"/>
            <a:ext cx="9059760" cy="320601"/>
          </a:xfrm>
          <a:prstGeom prst="rect">
            <a:avLst/>
          </a:prstGeom>
        </p:spPr>
        <p:txBody>
          <a:bodyPr vert="horz" wrap="square" lIns="0" tIns="12700" rIns="0" bIns="0" rtlCol="0">
            <a:spAutoFit/>
          </a:bodyPr>
          <a:lstStyle/>
          <a:p>
            <a:pPr marL="12700">
              <a:lnSpc>
                <a:spcPct val="100000"/>
              </a:lnSpc>
              <a:spcBef>
                <a:spcPts val="100"/>
              </a:spcBef>
            </a:pPr>
            <a:r>
              <a:rPr sz="2000" dirty="0"/>
              <a:t>Implications for Board and</a:t>
            </a:r>
            <a:r>
              <a:rPr sz="2000" spc="-5" dirty="0"/>
              <a:t> </a:t>
            </a:r>
            <a:r>
              <a:rPr sz="2000" dirty="0"/>
              <a:t>Administrator</a:t>
            </a:r>
            <a:r>
              <a:rPr sz="2000" spc="5" dirty="0"/>
              <a:t> </a:t>
            </a:r>
            <a:r>
              <a:rPr sz="2000" dirty="0"/>
              <a:t>under the</a:t>
            </a:r>
            <a:r>
              <a:rPr sz="2000" spc="5" dirty="0"/>
              <a:t> </a:t>
            </a:r>
            <a:r>
              <a:rPr sz="2000" dirty="0"/>
              <a:t>Acts</a:t>
            </a:r>
          </a:p>
        </p:txBody>
      </p:sp>
      <p:sp>
        <p:nvSpPr>
          <p:cNvPr id="4" name="object 4"/>
          <p:cNvSpPr txBox="1"/>
          <p:nvPr/>
        </p:nvSpPr>
        <p:spPr>
          <a:xfrm>
            <a:off x="5333028" y="2381935"/>
            <a:ext cx="4473575" cy="2268313"/>
          </a:xfrm>
          <a:prstGeom prst="rect">
            <a:avLst/>
          </a:prstGeom>
        </p:spPr>
        <p:txBody>
          <a:bodyPr vert="horz" wrap="square" lIns="0" tIns="13970" rIns="0" bIns="0" rtlCol="0">
            <a:spAutoFit/>
          </a:bodyPr>
          <a:lstStyle/>
          <a:p>
            <a:pPr marL="127000" marR="5080" indent="-171450">
              <a:lnSpc>
                <a:spcPct val="125000"/>
              </a:lnSpc>
              <a:spcBef>
                <a:spcPts val="110"/>
              </a:spcBef>
              <a:buClr>
                <a:srgbClr val="E87825"/>
              </a:buClr>
              <a:buFont typeface="Wingdings" pitchFamily="2" charset="2"/>
              <a:buChar char="§"/>
              <a:tabLst>
                <a:tab pos="182880" algn="l"/>
              </a:tabLst>
            </a:pPr>
            <a:r>
              <a:rPr sz="1100" dirty="0">
                <a:latin typeface="Urbane Medium" pitchFamily="2" charset="77"/>
              </a:rPr>
              <a:t>Introduction of a requirement for ongoing monitoring of  business relationships (i.e. pattern of trading consistent  with knowledge and understanding of the customer)</a:t>
            </a:r>
            <a:endParaRPr lang="en-IE" sz="1100" dirty="0">
              <a:latin typeface="Urbane Medium" pitchFamily="2" charset="77"/>
            </a:endParaRPr>
          </a:p>
          <a:p>
            <a:pPr marL="171450" marR="5080" indent="-171450">
              <a:lnSpc>
                <a:spcPct val="125000"/>
              </a:lnSpc>
              <a:spcBef>
                <a:spcPts val="110"/>
              </a:spcBef>
              <a:buClr>
                <a:srgbClr val="E87825"/>
              </a:buClr>
              <a:buFont typeface="Wingdings" pitchFamily="2" charset="2"/>
              <a:buChar char="§"/>
              <a:tabLst>
                <a:tab pos="182880" algn="l"/>
              </a:tabLst>
            </a:pPr>
            <a:endParaRPr lang="en-IE" sz="1100" dirty="0">
              <a:latin typeface="Urbane Medium" pitchFamily="2" charset="77"/>
            </a:endParaRPr>
          </a:p>
          <a:p>
            <a:pPr marL="127000" marR="5080" indent="-171450">
              <a:lnSpc>
                <a:spcPct val="125000"/>
              </a:lnSpc>
              <a:spcBef>
                <a:spcPts val="110"/>
              </a:spcBef>
              <a:buClr>
                <a:srgbClr val="E87825"/>
              </a:buClr>
              <a:buFont typeface="Wingdings" pitchFamily="2" charset="2"/>
              <a:buChar char="§"/>
              <a:tabLst>
                <a:tab pos="182880" algn="l"/>
              </a:tabLst>
            </a:pPr>
            <a:r>
              <a:rPr lang="en-IE" sz="1100" dirty="0">
                <a:latin typeface="Urbane Medium" pitchFamily="2" charset="77"/>
              </a:rPr>
              <a:t>A</a:t>
            </a:r>
            <a:r>
              <a:rPr sz="1100" dirty="0">
                <a:latin typeface="Urbane Medium" pitchFamily="2" charset="77"/>
              </a:rPr>
              <a:t>additional requirements for non face to face customers</a:t>
            </a:r>
          </a:p>
          <a:p>
            <a:pPr marL="114300" indent="-171450">
              <a:lnSpc>
                <a:spcPct val="100000"/>
              </a:lnSpc>
              <a:spcBef>
                <a:spcPts val="55"/>
              </a:spcBef>
              <a:buClr>
                <a:srgbClr val="E87825"/>
              </a:buClr>
              <a:buFont typeface="Wingdings" pitchFamily="2" charset="2"/>
              <a:buChar char="§"/>
            </a:pPr>
            <a:endParaRPr sz="1100" dirty="0">
              <a:latin typeface="Urbane Medium" pitchFamily="2" charset="77"/>
            </a:endParaRPr>
          </a:p>
          <a:p>
            <a:pPr marL="127000" marR="355600" indent="-171450">
              <a:lnSpc>
                <a:spcPct val="124300"/>
              </a:lnSpc>
              <a:buClr>
                <a:srgbClr val="E87825"/>
              </a:buClr>
              <a:buFont typeface="Wingdings" pitchFamily="2" charset="2"/>
              <a:buChar char="§"/>
              <a:tabLst>
                <a:tab pos="182880" algn="l"/>
              </a:tabLst>
            </a:pPr>
            <a:r>
              <a:rPr sz="1100" dirty="0">
                <a:latin typeface="Urbane Medium" pitchFamily="2" charset="77"/>
              </a:rPr>
              <a:t>Agreed process for the approval of PEP relationships  (new and existing)</a:t>
            </a:r>
          </a:p>
          <a:p>
            <a:pPr marL="114300" indent="-171450">
              <a:lnSpc>
                <a:spcPct val="100000"/>
              </a:lnSpc>
              <a:spcBef>
                <a:spcPts val="30"/>
              </a:spcBef>
              <a:buClr>
                <a:srgbClr val="E87825"/>
              </a:buClr>
              <a:buFont typeface="Wingdings" pitchFamily="2" charset="2"/>
              <a:buChar char="§"/>
            </a:pPr>
            <a:endParaRPr sz="1100" dirty="0">
              <a:latin typeface="Urbane Medium" pitchFamily="2" charset="77"/>
            </a:endParaRPr>
          </a:p>
          <a:p>
            <a:pPr marL="127000" marR="97155" indent="-171450">
              <a:lnSpc>
                <a:spcPct val="125800"/>
              </a:lnSpc>
              <a:buClr>
                <a:srgbClr val="E87825"/>
              </a:buClr>
              <a:buFont typeface="Wingdings" pitchFamily="2" charset="2"/>
              <a:buChar char="§"/>
              <a:tabLst>
                <a:tab pos="182880" algn="l"/>
              </a:tabLst>
            </a:pPr>
            <a:r>
              <a:rPr sz="1100" dirty="0">
                <a:latin typeface="Urbane Medium" pitchFamily="2" charset="77"/>
              </a:rPr>
              <a:t>Requirement to have a process to ensure that CDD is up  to date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86415" cy="7556500"/>
            <a:chOff x="0" y="0"/>
            <a:chExt cx="10686415" cy="7556500"/>
          </a:xfrm>
        </p:grpSpPr>
        <p:sp>
          <p:nvSpPr>
            <p:cNvPr id="3" name="object 3"/>
            <p:cNvSpPr/>
            <p:nvPr/>
          </p:nvSpPr>
          <p:spPr>
            <a:xfrm>
              <a:off x="2153030" y="1199110"/>
              <a:ext cx="8533765" cy="0"/>
            </a:xfrm>
            <a:custGeom>
              <a:avLst/>
              <a:gdLst/>
              <a:ahLst/>
              <a:cxnLst/>
              <a:rect l="l" t="t" r="r" b="b"/>
              <a:pathLst>
                <a:path w="8533765">
                  <a:moveTo>
                    <a:pt x="0" y="0"/>
                  </a:moveTo>
                  <a:lnTo>
                    <a:pt x="8533329" y="0"/>
                  </a:lnTo>
                </a:path>
              </a:pathLst>
            </a:custGeom>
            <a:ln w="6347">
              <a:solidFill>
                <a:srgbClr val="0092B6"/>
              </a:solidFill>
            </a:ln>
          </p:spPr>
          <p:txBody>
            <a:bodyPr wrap="square" lIns="0" tIns="0" rIns="0" bIns="0" rtlCol="0"/>
            <a:lstStyle/>
            <a:p>
              <a:endParaRPr dirty="0">
                <a:latin typeface="Urbane Medium" pitchFamily="2" charset="77"/>
              </a:endParaRPr>
            </a:p>
          </p:txBody>
        </p:sp>
        <p:pic>
          <p:nvPicPr>
            <p:cNvPr id="4" name="object 4"/>
            <p:cNvPicPr/>
            <p:nvPr/>
          </p:nvPicPr>
          <p:blipFill>
            <a:blip r:embed="rId2" cstate="print"/>
            <a:stretch>
              <a:fillRect/>
            </a:stretch>
          </p:blipFill>
          <p:spPr>
            <a:xfrm>
              <a:off x="0" y="0"/>
              <a:ext cx="2153031" cy="7556500"/>
            </a:xfrm>
            <a:prstGeom prst="rect">
              <a:avLst/>
            </a:prstGeom>
          </p:spPr>
        </p:pic>
      </p:grpSp>
      <p:sp>
        <p:nvSpPr>
          <p:cNvPr id="6" name="object 6"/>
          <p:cNvSpPr txBox="1"/>
          <p:nvPr/>
        </p:nvSpPr>
        <p:spPr>
          <a:xfrm>
            <a:off x="2529132" y="6989571"/>
            <a:ext cx="1198245" cy="166712"/>
          </a:xfrm>
          <a:prstGeom prst="rect">
            <a:avLst/>
          </a:prstGeom>
        </p:spPr>
        <p:txBody>
          <a:bodyPr vert="horz" wrap="square" lIns="0" tIns="12700" rIns="0" bIns="0" rtlCol="0">
            <a:spAutoFit/>
          </a:bodyPr>
          <a:lstStyle/>
          <a:p>
            <a:pPr marL="12700">
              <a:lnSpc>
                <a:spcPct val="100000"/>
              </a:lnSpc>
              <a:spcBef>
                <a:spcPts val="100"/>
              </a:spcBef>
            </a:pPr>
            <a:r>
              <a:rPr lang="en-IE" sz="1000" spc="-5" dirty="0">
                <a:solidFill>
                  <a:srgbClr val="0092B6"/>
                </a:solidFill>
                <a:latin typeface="Urbane Medium" pitchFamily="2" charset="77"/>
                <a:cs typeface="Judson"/>
                <a:hlinkClick r:id="rId3"/>
              </a:rPr>
              <a:t>.</a:t>
            </a:r>
            <a:endParaRPr sz="1000" dirty="0">
              <a:latin typeface="Urbane Medium" pitchFamily="2" charset="77"/>
              <a:cs typeface="Judson"/>
            </a:endParaRPr>
          </a:p>
        </p:txBody>
      </p:sp>
      <p:sp>
        <p:nvSpPr>
          <p:cNvPr id="7" name="object 7"/>
          <p:cNvSpPr/>
          <p:nvPr/>
        </p:nvSpPr>
        <p:spPr>
          <a:xfrm>
            <a:off x="9665803" y="7405787"/>
            <a:ext cx="669925" cy="151130"/>
          </a:xfrm>
          <a:custGeom>
            <a:avLst/>
            <a:gdLst/>
            <a:ahLst/>
            <a:cxnLst/>
            <a:rect l="l" t="t" r="r" b="b"/>
            <a:pathLst>
              <a:path w="669925" h="151129">
                <a:moveTo>
                  <a:pt x="0" y="0"/>
                </a:moveTo>
                <a:lnTo>
                  <a:pt x="669594" y="0"/>
                </a:lnTo>
                <a:lnTo>
                  <a:pt x="669594" y="150712"/>
                </a:lnTo>
                <a:lnTo>
                  <a:pt x="0" y="150712"/>
                </a:lnTo>
                <a:lnTo>
                  <a:pt x="0" y="0"/>
                </a:lnTo>
                <a:close/>
              </a:path>
            </a:pathLst>
          </a:custGeom>
          <a:solidFill>
            <a:srgbClr val="E87825"/>
          </a:solidFill>
        </p:spPr>
        <p:txBody>
          <a:bodyPr wrap="square" lIns="0" tIns="0" rIns="0" bIns="0" rtlCol="0"/>
          <a:lstStyle/>
          <a:p>
            <a:endParaRPr dirty="0">
              <a:latin typeface="Urbane Medium" pitchFamily="2" charset="77"/>
            </a:endParaRPr>
          </a:p>
        </p:txBody>
      </p:sp>
      <p:sp>
        <p:nvSpPr>
          <p:cNvPr id="9" name="object 9"/>
          <p:cNvSpPr txBox="1">
            <a:spLocks noGrp="1"/>
          </p:cNvSpPr>
          <p:nvPr>
            <p:ph type="title"/>
          </p:nvPr>
        </p:nvSpPr>
        <p:spPr>
          <a:xfrm>
            <a:off x="2469945" y="267716"/>
            <a:ext cx="4400755" cy="751488"/>
          </a:xfrm>
          <a:prstGeom prst="rect">
            <a:avLst/>
          </a:prstGeom>
        </p:spPr>
        <p:txBody>
          <a:bodyPr vert="horz" wrap="square" lIns="0" tIns="12700" rIns="0" bIns="0" rtlCol="0">
            <a:spAutoFit/>
          </a:bodyPr>
          <a:lstStyle/>
          <a:p>
            <a:pPr marL="76835">
              <a:lnSpc>
                <a:spcPct val="100000"/>
              </a:lnSpc>
              <a:spcBef>
                <a:spcPts val="100"/>
              </a:spcBef>
            </a:pPr>
            <a:r>
              <a:rPr spc="5" dirty="0">
                <a:solidFill>
                  <a:srgbClr val="1E4592"/>
                </a:solidFill>
              </a:rPr>
              <a:t>Role of </a:t>
            </a:r>
            <a:r>
              <a:rPr dirty="0">
                <a:solidFill>
                  <a:srgbClr val="1E4592"/>
                </a:solidFill>
              </a:rPr>
              <a:t>the</a:t>
            </a:r>
            <a:r>
              <a:rPr spc="5" dirty="0">
                <a:solidFill>
                  <a:srgbClr val="1E4592"/>
                </a:solidFill>
              </a:rPr>
              <a:t> </a:t>
            </a:r>
            <a:r>
              <a:rPr dirty="0">
                <a:solidFill>
                  <a:srgbClr val="1E4592"/>
                </a:solidFill>
              </a:rPr>
              <a:t>Board</a:t>
            </a:r>
            <a:r>
              <a:rPr spc="5" dirty="0">
                <a:solidFill>
                  <a:srgbClr val="1E4592"/>
                </a:solidFill>
              </a:rPr>
              <a:t> </a:t>
            </a:r>
            <a:r>
              <a:rPr dirty="0">
                <a:solidFill>
                  <a:srgbClr val="1E4592"/>
                </a:solidFill>
              </a:rPr>
              <a:t>and Board</a:t>
            </a:r>
            <a:r>
              <a:rPr spc="5" dirty="0">
                <a:solidFill>
                  <a:srgbClr val="1E4592"/>
                </a:solidFill>
              </a:rPr>
              <a:t> </a:t>
            </a:r>
            <a:r>
              <a:rPr spc="-5" dirty="0">
                <a:solidFill>
                  <a:srgbClr val="1E4592"/>
                </a:solidFill>
              </a:rPr>
              <a:t>responsibilities</a:t>
            </a:r>
          </a:p>
        </p:txBody>
      </p:sp>
      <p:sp>
        <p:nvSpPr>
          <p:cNvPr id="10" name="object 10"/>
          <p:cNvSpPr txBox="1"/>
          <p:nvPr/>
        </p:nvSpPr>
        <p:spPr>
          <a:xfrm>
            <a:off x="2534490" y="1564131"/>
            <a:ext cx="7049770" cy="1423210"/>
          </a:xfrm>
          <a:prstGeom prst="rect">
            <a:avLst/>
          </a:prstGeom>
        </p:spPr>
        <p:txBody>
          <a:bodyPr vert="horz" wrap="square" lIns="0" tIns="12700" rIns="0" bIns="0" rtlCol="0">
            <a:spAutoFit/>
          </a:bodyPr>
          <a:lstStyle/>
          <a:p>
            <a:pPr marL="12700" marR="2008505">
              <a:lnSpc>
                <a:spcPct val="125000"/>
              </a:lnSpc>
              <a:spcBef>
                <a:spcPts val="100"/>
              </a:spcBef>
            </a:pPr>
            <a:r>
              <a:rPr sz="1600" dirty="0">
                <a:solidFill>
                  <a:srgbClr val="1D2C4F"/>
                </a:solidFill>
                <a:latin typeface="Urbane Medium" pitchFamily="2" charset="77"/>
                <a:cs typeface="Judson"/>
              </a:rPr>
              <a:t>The</a:t>
            </a:r>
            <a:r>
              <a:rPr sz="1600" spc="5" dirty="0">
                <a:solidFill>
                  <a:srgbClr val="1D2C4F"/>
                </a:solidFill>
                <a:latin typeface="Urbane Medium" pitchFamily="2" charset="77"/>
                <a:cs typeface="Judson"/>
              </a:rPr>
              <a:t> </a:t>
            </a:r>
            <a:r>
              <a:rPr sz="1600" spc="-5" dirty="0">
                <a:solidFill>
                  <a:srgbClr val="1D2C4F"/>
                </a:solidFill>
                <a:latin typeface="Urbane Medium" pitchFamily="2" charset="77"/>
                <a:cs typeface="Judson"/>
              </a:rPr>
              <a:t>ultimate</a:t>
            </a:r>
            <a:r>
              <a:rPr sz="1600" spc="5" dirty="0">
                <a:solidFill>
                  <a:srgbClr val="1D2C4F"/>
                </a:solidFill>
                <a:latin typeface="Urbane Medium" pitchFamily="2" charset="77"/>
                <a:cs typeface="Judson"/>
              </a:rPr>
              <a:t> </a:t>
            </a:r>
            <a:r>
              <a:rPr sz="1600" spc="-5" dirty="0">
                <a:solidFill>
                  <a:srgbClr val="1D2C4F"/>
                </a:solidFill>
                <a:latin typeface="Urbane Medium" pitchFamily="2" charset="77"/>
                <a:cs typeface="Judson"/>
              </a:rPr>
              <a:t>responsibility</a:t>
            </a:r>
            <a:r>
              <a:rPr sz="1600" spc="15" dirty="0">
                <a:solidFill>
                  <a:srgbClr val="1D2C4F"/>
                </a:solidFill>
                <a:latin typeface="Urbane Medium" pitchFamily="2" charset="77"/>
                <a:cs typeface="Judson"/>
              </a:rPr>
              <a:t> </a:t>
            </a:r>
            <a:r>
              <a:rPr sz="1600" dirty="0">
                <a:solidFill>
                  <a:srgbClr val="1D2C4F"/>
                </a:solidFill>
                <a:latin typeface="Urbane Medium" pitchFamily="2" charset="77"/>
                <a:cs typeface="Judson"/>
              </a:rPr>
              <a:t>for</a:t>
            </a:r>
            <a:r>
              <a:rPr sz="1600" spc="10" dirty="0">
                <a:solidFill>
                  <a:srgbClr val="1D2C4F"/>
                </a:solidFill>
                <a:latin typeface="Urbane Medium" pitchFamily="2" charset="77"/>
                <a:cs typeface="Judson"/>
              </a:rPr>
              <a:t> </a:t>
            </a:r>
            <a:r>
              <a:rPr sz="1600" spc="-5" dirty="0">
                <a:solidFill>
                  <a:srgbClr val="1D2C4F"/>
                </a:solidFill>
                <a:latin typeface="Urbane Medium" pitchFamily="2" charset="77"/>
                <a:cs typeface="Judson"/>
              </a:rPr>
              <a:t>an</a:t>
            </a:r>
            <a:r>
              <a:rPr sz="1600" spc="5" dirty="0">
                <a:solidFill>
                  <a:srgbClr val="1D2C4F"/>
                </a:solidFill>
                <a:latin typeface="Urbane Medium" pitchFamily="2" charset="77"/>
                <a:cs typeface="Judson"/>
              </a:rPr>
              <a:t> </a:t>
            </a:r>
            <a:r>
              <a:rPr sz="1600" spc="-5" dirty="0">
                <a:solidFill>
                  <a:srgbClr val="1D2C4F"/>
                </a:solidFill>
                <a:latin typeface="Urbane Medium" pitchFamily="2" charset="77"/>
                <a:cs typeface="Judson"/>
              </a:rPr>
              <a:t>AML</a:t>
            </a:r>
            <a:r>
              <a:rPr sz="1600" spc="10" dirty="0">
                <a:solidFill>
                  <a:srgbClr val="1D2C4F"/>
                </a:solidFill>
                <a:latin typeface="Urbane Medium" pitchFamily="2" charset="77"/>
                <a:cs typeface="Judson"/>
              </a:rPr>
              <a:t> </a:t>
            </a:r>
            <a:r>
              <a:rPr sz="1600" dirty="0">
                <a:solidFill>
                  <a:srgbClr val="1D2C4F"/>
                </a:solidFill>
                <a:latin typeface="Urbane Medium" pitchFamily="2" charset="77"/>
                <a:cs typeface="Judson"/>
              </a:rPr>
              <a:t>control</a:t>
            </a:r>
            <a:r>
              <a:rPr sz="1600" spc="15" dirty="0">
                <a:solidFill>
                  <a:srgbClr val="1D2C4F"/>
                </a:solidFill>
                <a:latin typeface="Urbane Medium" pitchFamily="2" charset="77"/>
                <a:cs typeface="Judson"/>
              </a:rPr>
              <a:t> </a:t>
            </a:r>
            <a:r>
              <a:rPr sz="1600" spc="-5" dirty="0">
                <a:solidFill>
                  <a:srgbClr val="1D2C4F"/>
                </a:solidFill>
                <a:latin typeface="Urbane Medium" pitchFamily="2" charset="77"/>
                <a:cs typeface="Judson"/>
              </a:rPr>
              <a:t>structure </a:t>
            </a:r>
            <a:r>
              <a:rPr sz="1600" spc="-370" dirty="0">
                <a:solidFill>
                  <a:srgbClr val="1D2C4F"/>
                </a:solidFill>
                <a:latin typeface="Urbane Medium" pitchFamily="2" charset="77"/>
                <a:cs typeface="Judson"/>
              </a:rPr>
              <a:t> </a:t>
            </a:r>
            <a:r>
              <a:rPr sz="1600" spc="-5" dirty="0">
                <a:solidFill>
                  <a:srgbClr val="1D2C4F"/>
                </a:solidFill>
                <a:latin typeface="Urbane Medium" pitchFamily="2" charset="77"/>
                <a:cs typeface="Judson"/>
              </a:rPr>
              <a:t>remains</a:t>
            </a:r>
            <a:r>
              <a:rPr sz="1600" dirty="0">
                <a:solidFill>
                  <a:srgbClr val="1D2C4F"/>
                </a:solidFill>
                <a:latin typeface="Urbane Medium" pitchFamily="2" charset="77"/>
                <a:cs typeface="Judson"/>
              </a:rPr>
              <a:t> </a:t>
            </a:r>
            <a:r>
              <a:rPr sz="1600" spc="-5" dirty="0">
                <a:solidFill>
                  <a:srgbClr val="1D2C4F"/>
                </a:solidFill>
                <a:latin typeface="Urbane Medium" pitchFamily="2" charset="77"/>
                <a:cs typeface="Judson"/>
              </a:rPr>
              <a:t>with</a:t>
            </a:r>
            <a:r>
              <a:rPr sz="1600" dirty="0">
                <a:solidFill>
                  <a:srgbClr val="1D2C4F"/>
                </a:solidFill>
                <a:latin typeface="Urbane Medium" pitchFamily="2" charset="77"/>
                <a:cs typeface="Judson"/>
              </a:rPr>
              <a:t> </a:t>
            </a:r>
            <a:r>
              <a:rPr sz="1600" spc="-5" dirty="0">
                <a:solidFill>
                  <a:srgbClr val="1D2C4F"/>
                </a:solidFill>
                <a:latin typeface="Urbane Medium" pitchFamily="2" charset="77"/>
                <a:cs typeface="Judson"/>
              </a:rPr>
              <a:t>the</a:t>
            </a:r>
            <a:r>
              <a:rPr sz="1600" dirty="0">
                <a:solidFill>
                  <a:srgbClr val="1D2C4F"/>
                </a:solidFill>
                <a:latin typeface="Urbane Medium" pitchFamily="2" charset="77"/>
                <a:cs typeface="Judson"/>
              </a:rPr>
              <a:t> Board of</a:t>
            </a:r>
            <a:r>
              <a:rPr sz="1600" spc="5" dirty="0">
                <a:solidFill>
                  <a:srgbClr val="1D2C4F"/>
                </a:solidFill>
                <a:latin typeface="Urbane Medium" pitchFamily="2" charset="77"/>
                <a:cs typeface="Judson"/>
              </a:rPr>
              <a:t> </a:t>
            </a:r>
            <a:r>
              <a:rPr sz="1600" dirty="0">
                <a:solidFill>
                  <a:srgbClr val="1D2C4F"/>
                </a:solidFill>
                <a:latin typeface="Urbane Medium" pitchFamily="2" charset="77"/>
                <a:cs typeface="Judson"/>
              </a:rPr>
              <a:t>Directors.</a:t>
            </a:r>
            <a:endParaRPr sz="1600" dirty="0">
              <a:latin typeface="Urbane Medium" pitchFamily="2" charset="77"/>
              <a:cs typeface="Judson"/>
            </a:endParaRPr>
          </a:p>
          <a:p>
            <a:pPr marL="12700" marR="5080">
              <a:lnSpc>
                <a:spcPct val="124200"/>
              </a:lnSpc>
              <a:spcBef>
                <a:spcPts val="80"/>
              </a:spcBef>
            </a:pPr>
            <a:r>
              <a:rPr sz="1400" spc="-5" dirty="0">
                <a:solidFill>
                  <a:srgbClr val="1D2C4F"/>
                </a:solidFill>
                <a:latin typeface="Urbane Medium" pitchFamily="2" charset="77"/>
                <a:cs typeface="Judson"/>
              </a:rPr>
              <a:t>Under</a:t>
            </a:r>
            <a:r>
              <a:rPr sz="1400" dirty="0">
                <a:solidFill>
                  <a:srgbClr val="1D2C4F"/>
                </a:solidFill>
                <a:latin typeface="Urbane Medium" pitchFamily="2" charset="77"/>
                <a:cs typeface="Judson"/>
              </a:rPr>
              <a:t> the Act</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there</a:t>
            </a:r>
            <a:r>
              <a:rPr sz="1400" dirty="0">
                <a:solidFill>
                  <a:srgbClr val="1D2C4F"/>
                </a:solidFill>
                <a:latin typeface="Urbane Medium" pitchFamily="2" charset="77"/>
                <a:cs typeface="Judson"/>
              </a:rPr>
              <a:t> is a</a:t>
            </a:r>
            <a:r>
              <a:rPr sz="1400" spc="1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requirement</a:t>
            </a:r>
            <a:r>
              <a:rPr sz="1400" dirty="0">
                <a:solidFill>
                  <a:srgbClr val="1D2C4F"/>
                </a:solidFill>
                <a:latin typeface="Urbane Medium" pitchFamily="2" charset="77"/>
                <a:cs typeface="Judson"/>
              </a:rPr>
              <a:t> for</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Senior </a:t>
            </a:r>
            <a:r>
              <a:rPr sz="1400" spc="-5" dirty="0">
                <a:solidFill>
                  <a:srgbClr val="1D2C4F"/>
                </a:solidFill>
                <a:latin typeface="Urbane Medium" pitchFamily="2" charset="77"/>
                <a:cs typeface="Judson"/>
              </a:rPr>
              <a:t>Management</a:t>
            </a:r>
            <a:r>
              <a:rPr sz="1400" dirty="0">
                <a:solidFill>
                  <a:srgbClr val="1D2C4F"/>
                </a:solidFill>
                <a:latin typeface="Urbane Medium" pitchFamily="2" charset="77"/>
                <a:cs typeface="Judson"/>
              </a:rPr>
              <a:t> to</a:t>
            </a:r>
            <a:r>
              <a:rPr sz="1400" spc="1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be</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involved</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in</a:t>
            </a:r>
            <a:r>
              <a:rPr sz="1400" spc="15" dirty="0">
                <a:solidFill>
                  <a:srgbClr val="1D2C4F"/>
                </a:solidFill>
                <a:latin typeface="Urbane Medium" pitchFamily="2" charset="77"/>
                <a:cs typeface="Judson"/>
              </a:rPr>
              <a:t> </a:t>
            </a:r>
            <a:r>
              <a:rPr sz="1400" dirty="0">
                <a:solidFill>
                  <a:srgbClr val="1D2C4F"/>
                </a:solidFill>
                <a:latin typeface="Urbane Medium" pitchFamily="2" charset="77"/>
                <a:cs typeface="Judson"/>
              </a:rPr>
              <a:t>the </a:t>
            </a:r>
            <a:r>
              <a:rPr sz="1400" spc="-5" dirty="0">
                <a:solidFill>
                  <a:srgbClr val="1D2C4F"/>
                </a:solidFill>
                <a:latin typeface="Urbane Medium" pitchFamily="2" charset="77"/>
                <a:cs typeface="Judson"/>
              </a:rPr>
              <a:t>design</a:t>
            </a:r>
            <a:r>
              <a:rPr sz="1400" spc="1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and </a:t>
            </a:r>
            <a:r>
              <a:rPr sz="1400" spc="-32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implementation</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of a</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risk</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based</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approach</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to</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investor</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classification</a:t>
            </a:r>
            <a:r>
              <a:rPr sz="1400" spc="10" dirty="0">
                <a:solidFill>
                  <a:srgbClr val="1D2C4F"/>
                </a:solidFill>
                <a:latin typeface="Urbane Medium" pitchFamily="2" charset="77"/>
                <a:cs typeface="Judson"/>
              </a:rPr>
              <a:t> </a:t>
            </a:r>
            <a:r>
              <a:rPr sz="1400" dirty="0">
                <a:solidFill>
                  <a:srgbClr val="1D2C4F"/>
                </a:solidFill>
                <a:latin typeface="Urbane Medium" pitchFamily="2" charset="77"/>
                <a:cs typeface="Judson"/>
              </a:rPr>
              <a:t>to</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complete</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CDD.</a:t>
            </a:r>
            <a:endParaRPr sz="1400" dirty="0">
              <a:latin typeface="Urbane Medium" pitchFamily="2" charset="77"/>
              <a:cs typeface="Judson"/>
            </a:endParaRPr>
          </a:p>
        </p:txBody>
      </p:sp>
      <p:sp>
        <p:nvSpPr>
          <p:cNvPr id="11" name="object 11"/>
          <p:cNvSpPr txBox="1"/>
          <p:nvPr/>
        </p:nvSpPr>
        <p:spPr>
          <a:xfrm>
            <a:off x="2534490" y="5786126"/>
            <a:ext cx="7687309" cy="787908"/>
          </a:xfrm>
          <a:prstGeom prst="rect">
            <a:avLst/>
          </a:prstGeom>
        </p:spPr>
        <p:txBody>
          <a:bodyPr vert="horz" wrap="square" lIns="0" tIns="13970" rIns="0" bIns="0" rtlCol="0">
            <a:spAutoFit/>
          </a:bodyPr>
          <a:lstStyle/>
          <a:p>
            <a:pPr marL="12700" marR="5080">
              <a:lnSpc>
                <a:spcPct val="125000"/>
              </a:lnSpc>
              <a:spcBef>
                <a:spcPts val="110"/>
              </a:spcBef>
            </a:pPr>
            <a:r>
              <a:rPr sz="1400" spc="-5" dirty="0">
                <a:solidFill>
                  <a:srgbClr val="1D2C4F"/>
                </a:solidFill>
                <a:latin typeface="Urbane Medium" pitchFamily="2" charset="77"/>
                <a:cs typeface="Judson"/>
              </a:rPr>
              <a:t>As</a:t>
            </a:r>
            <a:r>
              <a:rPr sz="1400" dirty="0">
                <a:solidFill>
                  <a:srgbClr val="1D2C4F"/>
                </a:solidFill>
                <a:latin typeface="Urbane Medium" pitchFamily="2" charset="77"/>
                <a:cs typeface="Judson"/>
              </a:rPr>
              <a:t> the </a:t>
            </a:r>
            <a:r>
              <a:rPr sz="1400" spc="-5" dirty="0">
                <a:solidFill>
                  <a:srgbClr val="1D2C4F"/>
                </a:solidFill>
                <a:latin typeface="Urbane Medium" pitchFamily="2" charset="77"/>
                <a:cs typeface="Judson"/>
              </a:rPr>
              <a:t>Company</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has </a:t>
            </a:r>
            <a:r>
              <a:rPr sz="1400" spc="-5" dirty="0">
                <a:solidFill>
                  <a:srgbClr val="1D2C4F"/>
                </a:solidFill>
                <a:latin typeface="Urbane Medium" pitchFamily="2" charset="77"/>
                <a:cs typeface="Judson"/>
              </a:rPr>
              <a:t>delegated</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the</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day-to-day</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AML</a:t>
            </a:r>
            <a:r>
              <a:rPr sz="1400" dirty="0">
                <a:solidFill>
                  <a:srgbClr val="1D2C4F"/>
                </a:solidFill>
                <a:latin typeface="Urbane Medium" pitchFamily="2" charset="77"/>
                <a:cs typeface="Judson"/>
              </a:rPr>
              <a:t> and </a:t>
            </a:r>
            <a:r>
              <a:rPr sz="1400" spc="-5" dirty="0">
                <a:solidFill>
                  <a:srgbClr val="1D2C4F"/>
                </a:solidFill>
                <a:latin typeface="Urbane Medium" pitchFamily="2" charset="77"/>
                <a:cs typeface="Judson"/>
              </a:rPr>
              <a:t>CDD</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processes</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to</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the </a:t>
            </a:r>
            <a:r>
              <a:rPr sz="1400" spc="-5" dirty="0">
                <a:solidFill>
                  <a:srgbClr val="1D2C4F"/>
                </a:solidFill>
                <a:latin typeface="Urbane Medium" pitchFamily="2" charset="77"/>
                <a:cs typeface="Judson"/>
              </a:rPr>
              <a:t>Administrator,</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the </a:t>
            </a:r>
            <a:r>
              <a:rPr sz="1400" spc="-5" dirty="0">
                <a:solidFill>
                  <a:srgbClr val="1D2C4F"/>
                </a:solidFill>
                <a:latin typeface="Urbane Medium" pitchFamily="2" charset="77"/>
                <a:cs typeface="Judson"/>
              </a:rPr>
              <a:t>Board </a:t>
            </a:r>
            <a:r>
              <a:rPr sz="1400" spc="-32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will</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require</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assurances</a:t>
            </a:r>
            <a:r>
              <a:rPr sz="1400" dirty="0">
                <a:solidFill>
                  <a:srgbClr val="1D2C4F"/>
                </a:solidFill>
                <a:latin typeface="Urbane Medium" pitchFamily="2" charset="77"/>
                <a:cs typeface="Judson"/>
              </a:rPr>
              <a:t> that the </a:t>
            </a:r>
            <a:r>
              <a:rPr sz="1400" spc="-5" dirty="0">
                <a:solidFill>
                  <a:srgbClr val="1D2C4F"/>
                </a:solidFill>
                <a:latin typeface="Urbane Medium" pitchFamily="2" charset="77"/>
                <a:cs typeface="Judson"/>
              </a:rPr>
              <a:t>Company</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complies</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with</a:t>
            </a:r>
            <a:r>
              <a:rPr sz="1400" spc="1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these</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requirements</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together</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with</a:t>
            </a:r>
            <a:r>
              <a:rPr sz="1400" spc="1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an </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evidential</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oversight</a:t>
            </a:r>
            <a:r>
              <a:rPr sz="1400" spc="-1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process.</a:t>
            </a:r>
            <a:endParaRPr sz="1400" dirty="0">
              <a:latin typeface="Urbane Medium" pitchFamily="2" charset="77"/>
              <a:cs typeface="Judson"/>
            </a:endParaRPr>
          </a:p>
        </p:txBody>
      </p:sp>
      <p:sp>
        <p:nvSpPr>
          <p:cNvPr id="12" name="object 12"/>
          <p:cNvSpPr txBox="1"/>
          <p:nvPr/>
        </p:nvSpPr>
        <p:spPr>
          <a:xfrm>
            <a:off x="7785100" y="3276124"/>
            <a:ext cx="2486921" cy="2228522"/>
          </a:xfrm>
          <a:prstGeom prst="rect">
            <a:avLst/>
          </a:prstGeom>
          <a:solidFill>
            <a:srgbClr val="1E4592"/>
          </a:solidFill>
        </p:spPr>
        <p:txBody>
          <a:bodyPr vert="horz" wrap="square" lIns="72000" tIns="108000" rIns="72000" bIns="180000" rtlCol="0">
            <a:spAutoFit/>
          </a:bodyPr>
          <a:lstStyle/>
          <a:p>
            <a:pPr marL="90170">
              <a:lnSpc>
                <a:spcPct val="100000"/>
              </a:lnSpc>
              <a:spcBef>
                <a:spcPts val="285"/>
              </a:spcBef>
            </a:pPr>
            <a:r>
              <a:rPr sz="1500" spc="-10" dirty="0">
                <a:solidFill>
                  <a:srgbClr val="C5D9F9"/>
                </a:solidFill>
                <a:latin typeface="Urbane Medium" pitchFamily="2" charset="77"/>
                <a:cs typeface="Judson"/>
              </a:rPr>
              <a:t>3</a:t>
            </a:r>
            <a:endParaRPr sz="1500" dirty="0">
              <a:solidFill>
                <a:srgbClr val="C5D9F9"/>
              </a:solidFill>
              <a:latin typeface="Urbane Medium" pitchFamily="2" charset="77"/>
              <a:cs typeface="Judson"/>
            </a:endParaRPr>
          </a:p>
          <a:p>
            <a:pPr marL="90170" marR="259715">
              <a:lnSpc>
                <a:spcPct val="124800"/>
              </a:lnSpc>
              <a:spcBef>
                <a:spcPts val="1500"/>
              </a:spcBef>
            </a:pPr>
            <a:r>
              <a:rPr sz="1000" spc="-5" dirty="0">
                <a:solidFill>
                  <a:srgbClr val="FFFFFF"/>
                </a:solidFill>
                <a:latin typeface="Urbane Medium" pitchFamily="2" charset="77"/>
                <a:cs typeface="Judson"/>
              </a:rPr>
              <a:t>The Administrator is responsible </a:t>
            </a:r>
            <a:r>
              <a:rPr sz="1000" dirty="0">
                <a:solidFill>
                  <a:srgbClr val="FFFFFF"/>
                </a:solidFill>
                <a:latin typeface="Urbane Medium" pitchFamily="2" charset="77"/>
                <a:cs typeface="Judson"/>
              </a:rPr>
              <a:t>for </a:t>
            </a:r>
            <a:r>
              <a:rPr sz="1000" spc="5" dirty="0">
                <a:solidFill>
                  <a:srgbClr val="FFFFFF"/>
                </a:solidFill>
                <a:latin typeface="Urbane Medium" pitchFamily="2" charset="77"/>
                <a:cs typeface="Judson"/>
              </a:rPr>
              <a:t> </a:t>
            </a:r>
            <a:r>
              <a:rPr sz="1000" dirty="0">
                <a:solidFill>
                  <a:srgbClr val="FFFFFF"/>
                </a:solidFill>
                <a:latin typeface="Urbane Medium" pitchFamily="2" charset="77"/>
                <a:cs typeface="Judson"/>
              </a:rPr>
              <a:t>the day to day operations of the </a:t>
            </a:r>
            <a:r>
              <a:rPr sz="1000" spc="-5" dirty="0">
                <a:solidFill>
                  <a:srgbClr val="FFFFFF"/>
                </a:solidFill>
                <a:latin typeface="Urbane Medium" pitchFamily="2" charset="77"/>
                <a:cs typeface="Judson"/>
              </a:rPr>
              <a:t>AML </a:t>
            </a:r>
            <a:r>
              <a:rPr sz="1000" dirty="0">
                <a:solidFill>
                  <a:srgbClr val="FFFFFF"/>
                </a:solidFill>
                <a:latin typeface="Urbane Medium" pitchFamily="2" charset="77"/>
                <a:cs typeface="Judson"/>
              </a:rPr>
              <a:t> </a:t>
            </a:r>
            <a:r>
              <a:rPr sz="1000" spc="-5" dirty="0">
                <a:solidFill>
                  <a:srgbClr val="FFFFFF"/>
                </a:solidFill>
                <a:latin typeface="Urbane Medium" pitchFamily="2" charset="77"/>
                <a:cs typeface="Judson"/>
              </a:rPr>
              <a:t>process </a:t>
            </a:r>
            <a:r>
              <a:rPr sz="1000" dirty="0">
                <a:solidFill>
                  <a:srgbClr val="FFFFFF"/>
                </a:solidFill>
                <a:latin typeface="Urbane Medium" pitchFamily="2" charset="77"/>
                <a:cs typeface="Judson"/>
              </a:rPr>
              <a:t>and to </a:t>
            </a:r>
            <a:r>
              <a:rPr sz="1000" spc="-5" dirty="0">
                <a:solidFill>
                  <a:srgbClr val="FFFFFF"/>
                </a:solidFill>
                <a:latin typeface="Urbane Medium" pitchFamily="2" charset="77"/>
                <a:cs typeface="Judson"/>
              </a:rPr>
              <a:t>ensure compliance </a:t>
            </a:r>
            <a:r>
              <a:rPr sz="1000" dirty="0">
                <a:solidFill>
                  <a:srgbClr val="FFFFFF"/>
                </a:solidFill>
                <a:latin typeface="Urbane Medium" pitchFamily="2" charset="77"/>
                <a:cs typeface="Judson"/>
              </a:rPr>
              <a:t> </a:t>
            </a:r>
            <a:r>
              <a:rPr sz="1000" spc="-5" dirty="0">
                <a:solidFill>
                  <a:srgbClr val="FFFFFF"/>
                </a:solidFill>
                <a:latin typeface="Urbane Medium" pitchFamily="2" charset="77"/>
                <a:cs typeface="Judson"/>
              </a:rPr>
              <a:t>with </a:t>
            </a:r>
            <a:r>
              <a:rPr sz="1000" dirty="0">
                <a:solidFill>
                  <a:srgbClr val="FFFFFF"/>
                </a:solidFill>
                <a:latin typeface="Urbane Medium" pitchFamily="2" charset="77"/>
                <a:cs typeface="Judson"/>
              </a:rPr>
              <a:t>the </a:t>
            </a:r>
            <a:r>
              <a:rPr sz="1000" spc="-5" dirty="0">
                <a:solidFill>
                  <a:srgbClr val="FFFFFF"/>
                </a:solidFill>
                <a:latin typeface="Urbane Medium" pitchFamily="2" charset="77"/>
                <a:cs typeface="Judson"/>
              </a:rPr>
              <a:t>Criminal Justice </a:t>
            </a:r>
            <a:r>
              <a:rPr sz="1000" dirty="0">
                <a:solidFill>
                  <a:srgbClr val="FFFFFF"/>
                </a:solidFill>
                <a:latin typeface="Urbane Medium" pitchFamily="2" charset="77"/>
                <a:cs typeface="Judson"/>
              </a:rPr>
              <a:t>Acts and the </a:t>
            </a:r>
            <a:r>
              <a:rPr sz="1000" spc="-225" dirty="0">
                <a:solidFill>
                  <a:srgbClr val="FFFFFF"/>
                </a:solidFill>
                <a:latin typeface="Urbane Medium" pitchFamily="2" charset="77"/>
                <a:cs typeface="Judson"/>
              </a:rPr>
              <a:t> </a:t>
            </a:r>
            <a:r>
              <a:rPr sz="1000" dirty="0">
                <a:solidFill>
                  <a:srgbClr val="FFFFFF"/>
                </a:solidFill>
                <a:latin typeface="Urbane Medium" pitchFamily="2" charset="77"/>
                <a:cs typeface="Judson"/>
              </a:rPr>
              <a:t>collation of CDD </a:t>
            </a:r>
            <a:r>
              <a:rPr sz="1000" spc="-5" dirty="0">
                <a:solidFill>
                  <a:srgbClr val="FFFFFF"/>
                </a:solidFill>
                <a:latin typeface="Urbane Medium" pitchFamily="2" charset="77"/>
                <a:cs typeface="Judson"/>
              </a:rPr>
              <a:t>in </a:t>
            </a:r>
            <a:r>
              <a:rPr sz="1000" dirty="0">
                <a:solidFill>
                  <a:srgbClr val="FFFFFF"/>
                </a:solidFill>
                <a:latin typeface="Urbane Medium" pitchFamily="2" charset="77"/>
                <a:cs typeface="Judson"/>
              </a:rPr>
              <a:t>accordance </a:t>
            </a:r>
            <a:r>
              <a:rPr sz="1000" spc="-5" dirty="0">
                <a:solidFill>
                  <a:srgbClr val="FFFFFF"/>
                </a:solidFill>
                <a:latin typeface="Urbane Medium" pitchFamily="2" charset="77"/>
                <a:cs typeface="Judson"/>
              </a:rPr>
              <a:t>with </a:t>
            </a:r>
            <a:r>
              <a:rPr sz="1000" dirty="0">
                <a:solidFill>
                  <a:srgbClr val="FFFFFF"/>
                </a:solidFill>
                <a:latin typeface="Urbane Medium" pitchFamily="2" charset="77"/>
                <a:cs typeface="Judson"/>
              </a:rPr>
              <a:t> regulatory</a:t>
            </a:r>
            <a:r>
              <a:rPr sz="1000" spc="-5" dirty="0">
                <a:solidFill>
                  <a:srgbClr val="FFFFFF"/>
                </a:solidFill>
                <a:latin typeface="Urbane Medium" pitchFamily="2" charset="77"/>
                <a:cs typeface="Judson"/>
              </a:rPr>
              <a:t> requirements.</a:t>
            </a:r>
            <a:endParaRPr sz="1000" dirty="0">
              <a:latin typeface="Urbane Medium" pitchFamily="2" charset="77"/>
              <a:cs typeface="Judson"/>
            </a:endParaRPr>
          </a:p>
        </p:txBody>
      </p:sp>
      <p:sp>
        <p:nvSpPr>
          <p:cNvPr id="13" name="object 13"/>
          <p:cNvSpPr txBox="1"/>
          <p:nvPr/>
        </p:nvSpPr>
        <p:spPr>
          <a:xfrm>
            <a:off x="5214853" y="3276124"/>
            <a:ext cx="2389505" cy="1692478"/>
          </a:xfrm>
          <a:prstGeom prst="rect">
            <a:avLst/>
          </a:prstGeom>
          <a:solidFill>
            <a:srgbClr val="1E4592"/>
          </a:solidFill>
        </p:spPr>
        <p:txBody>
          <a:bodyPr vert="horz" wrap="square" lIns="72000" tIns="108000" rIns="72000" bIns="180000" rtlCol="0">
            <a:spAutoFit/>
          </a:bodyPr>
          <a:lstStyle/>
          <a:p>
            <a:pPr marL="90170">
              <a:lnSpc>
                <a:spcPts val="1910"/>
              </a:lnSpc>
            </a:pPr>
            <a:r>
              <a:rPr sz="1700" dirty="0">
                <a:solidFill>
                  <a:srgbClr val="C5D9F9"/>
                </a:solidFill>
                <a:latin typeface="Urbane Medium" pitchFamily="2" charset="77"/>
                <a:cs typeface="Judson"/>
              </a:rPr>
              <a:t>2</a:t>
            </a:r>
          </a:p>
          <a:p>
            <a:pPr marL="90170" marR="237490">
              <a:lnSpc>
                <a:spcPct val="104500"/>
              </a:lnSpc>
              <a:spcBef>
                <a:spcPts val="1605"/>
              </a:spcBef>
            </a:pPr>
            <a:r>
              <a:rPr sz="1000" spc="-5" dirty="0">
                <a:solidFill>
                  <a:srgbClr val="FFFFFF"/>
                </a:solidFill>
                <a:latin typeface="Urbane Medium" pitchFamily="2" charset="77"/>
                <a:cs typeface="Judson"/>
              </a:rPr>
              <a:t>The </a:t>
            </a:r>
            <a:r>
              <a:rPr sz="1000" dirty="0">
                <a:solidFill>
                  <a:srgbClr val="FFFFFF"/>
                </a:solidFill>
                <a:latin typeface="Urbane Medium" pitchFamily="2" charset="77"/>
                <a:cs typeface="Judson"/>
              </a:rPr>
              <a:t>MLRO </a:t>
            </a:r>
            <a:r>
              <a:rPr sz="1000" spc="-5" dirty="0">
                <a:solidFill>
                  <a:srgbClr val="FFFFFF"/>
                </a:solidFill>
                <a:latin typeface="Urbane Medium" pitchFamily="2" charset="77"/>
                <a:cs typeface="Judson"/>
              </a:rPr>
              <a:t>is responsible </a:t>
            </a:r>
            <a:r>
              <a:rPr sz="1000" dirty="0">
                <a:solidFill>
                  <a:srgbClr val="FFFFFF"/>
                </a:solidFill>
                <a:latin typeface="Urbane Medium" pitchFamily="2" charset="77"/>
                <a:cs typeface="Judson"/>
              </a:rPr>
              <a:t>for the </a:t>
            </a:r>
            <a:r>
              <a:rPr sz="1000" spc="5" dirty="0">
                <a:solidFill>
                  <a:srgbClr val="FFFFFF"/>
                </a:solidFill>
                <a:latin typeface="Urbane Medium" pitchFamily="2" charset="77"/>
                <a:cs typeface="Judson"/>
              </a:rPr>
              <a:t> </a:t>
            </a:r>
            <a:r>
              <a:rPr sz="1000" dirty="0">
                <a:solidFill>
                  <a:srgbClr val="FFFFFF"/>
                </a:solidFill>
                <a:latin typeface="Urbane Medium" pitchFamily="2" charset="77"/>
                <a:cs typeface="Judson"/>
              </a:rPr>
              <a:t>oversight </a:t>
            </a:r>
            <a:r>
              <a:rPr sz="1000" spc="-5" dirty="0">
                <a:solidFill>
                  <a:srgbClr val="FFFFFF"/>
                </a:solidFill>
                <a:latin typeface="Urbane Medium" pitchFamily="2" charset="77"/>
                <a:cs typeface="Judson"/>
              </a:rPr>
              <a:t>process </a:t>
            </a:r>
            <a:r>
              <a:rPr sz="1000" dirty="0">
                <a:solidFill>
                  <a:srgbClr val="FFFFFF"/>
                </a:solidFill>
                <a:latin typeface="Urbane Medium" pitchFamily="2" charset="77"/>
                <a:cs typeface="Judson"/>
              </a:rPr>
              <a:t>on </a:t>
            </a:r>
            <a:r>
              <a:rPr sz="1000" spc="-5" dirty="0">
                <a:solidFill>
                  <a:srgbClr val="FFFFFF"/>
                </a:solidFill>
                <a:latin typeface="Urbane Medium" pitchFamily="2" charset="77"/>
                <a:cs typeface="Judson"/>
              </a:rPr>
              <a:t>behalf </a:t>
            </a:r>
            <a:r>
              <a:rPr sz="1000" dirty="0">
                <a:solidFill>
                  <a:srgbClr val="FFFFFF"/>
                </a:solidFill>
                <a:latin typeface="Urbane Medium" pitchFamily="2" charset="77"/>
                <a:cs typeface="Judson"/>
              </a:rPr>
              <a:t>of the </a:t>
            </a:r>
            <a:r>
              <a:rPr sz="1000" spc="5" dirty="0">
                <a:solidFill>
                  <a:srgbClr val="FFFFFF"/>
                </a:solidFill>
                <a:latin typeface="Urbane Medium" pitchFamily="2" charset="77"/>
                <a:cs typeface="Judson"/>
              </a:rPr>
              <a:t> </a:t>
            </a:r>
            <a:r>
              <a:rPr sz="1000" dirty="0">
                <a:solidFill>
                  <a:srgbClr val="FFFFFF"/>
                </a:solidFill>
                <a:latin typeface="Urbane Medium" pitchFamily="2" charset="77"/>
                <a:cs typeface="Judson"/>
              </a:rPr>
              <a:t>Board</a:t>
            </a:r>
            <a:r>
              <a:rPr sz="1000" spc="-5" dirty="0">
                <a:solidFill>
                  <a:srgbClr val="FFFFFF"/>
                </a:solidFill>
                <a:latin typeface="Urbane Medium" pitchFamily="2" charset="77"/>
                <a:cs typeface="Judson"/>
              </a:rPr>
              <a:t> </a:t>
            </a:r>
            <a:r>
              <a:rPr sz="1000" dirty="0">
                <a:solidFill>
                  <a:srgbClr val="FFFFFF"/>
                </a:solidFill>
                <a:latin typeface="Urbane Medium" pitchFamily="2" charset="77"/>
                <a:cs typeface="Judson"/>
              </a:rPr>
              <a:t>of </a:t>
            </a:r>
            <a:r>
              <a:rPr sz="1000" spc="-5" dirty="0">
                <a:solidFill>
                  <a:srgbClr val="FFFFFF"/>
                </a:solidFill>
                <a:latin typeface="Urbane Medium" pitchFamily="2" charset="77"/>
                <a:cs typeface="Judson"/>
              </a:rPr>
              <a:t>Directors.</a:t>
            </a:r>
            <a:r>
              <a:rPr sz="1000" spc="5" dirty="0">
                <a:solidFill>
                  <a:srgbClr val="FFFFFF"/>
                </a:solidFill>
                <a:latin typeface="Urbane Medium" pitchFamily="2" charset="77"/>
                <a:cs typeface="Judson"/>
              </a:rPr>
              <a:t> </a:t>
            </a:r>
            <a:r>
              <a:rPr sz="1000" spc="-5" dirty="0">
                <a:solidFill>
                  <a:srgbClr val="FFFFFF"/>
                </a:solidFill>
                <a:latin typeface="Urbane Medium" pitchFamily="2" charset="77"/>
                <a:cs typeface="Judson"/>
              </a:rPr>
              <a:t>The</a:t>
            </a:r>
            <a:r>
              <a:rPr sz="1000" spc="-10" dirty="0">
                <a:solidFill>
                  <a:srgbClr val="FFFFFF"/>
                </a:solidFill>
                <a:latin typeface="Urbane Medium" pitchFamily="2" charset="77"/>
                <a:cs typeface="Judson"/>
              </a:rPr>
              <a:t> </a:t>
            </a:r>
            <a:r>
              <a:rPr sz="1000" spc="-5" dirty="0">
                <a:solidFill>
                  <a:srgbClr val="FFFFFF"/>
                </a:solidFill>
                <a:latin typeface="Urbane Medium" pitchFamily="2" charset="77"/>
                <a:cs typeface="Judson"/>
              </a:rPr>
              <a:t>MLRO also</a:t>
            </a:r>
            <a:r>
              <a:rPr sz="1000" dirty="0">
                <a:solidFill>
                  <a:srgbClr val="FFFFFF"/>
                </a:solidFill>
                <a:latin typeface="Urbane Medium" pitchFamily="2" charset="77"/>
                <a:cs typeface="Judson"/>
              </a:rPr>
              <a:t> has </a:t>
            </a:r>
            <a:r>
              <a:rPr sz="1000" spc="-225" dirty="0">
                <a:solidFill>
                  <a:srgbClr val="FFFFFF"/>
                </a:solidFill>
                <a:latin typeface="Urbane Medium" pitchFamily="2" charset="77"/>
                <a:cs typeface="Judson"/>
              </a:rPr>
              <a:t> </a:t>
            </a:r>
            <a:r>
              <a:rPr sz="1000" spc="-5" dirty="0">
                <a:solidFill>
                  <a:srgbClr val="FFFFFF"/>
                </a:solidFill>
                <a:latin typeface="Urbane Medium" pitchFamily="2" charset="77"/>
                <a:cs typeface="Judson"/>
              </a:rPr>
              <a:t>clear </a:t>
            </a:r>
            <a:r>
              <a:rPr sz="1000" dirty="0">
                <a:solidFill>
                  <a:srgbClr val="FFFFFF"/>
                </a:solidFill>
                <a:latin typeface="Urbane Medium" pitchFamily="2" charset="77"/>
                <a:cs typeface="Judson"/>
              </a:rPr>
              <a:t>reporting </a:t>
            </a:r>
            <a:r>
              <a:rPr sz="1000" spc="-5" dirty="0">
                <a:solidFill>
                  <a:srgbClr val="FFFFFF"/>
                </a:solidFill>
                <a:latin typeface="Urbane Medium" pitchFamily="2" charset="77"/>
                <a:cs typeface="Judson"/>
              </a:rPr>
              <a:t>lines </a:t>
            </a:r>
            <a:r>
              <a:rPr sz="1000" dirty="0">
                <a:solidFill>
                  <a:srgbClr val="FFFFFF"/>
                </a:solidFill>
                <a:latin typeface="Urbane Medium" pitchFamily="2" charset="77"/>
                <a:cs typeface="Judson"/>
              </a:rPr>
              <a:t>to the board of </a:t>
            </a:r>
            <a:r>
              <a:rPr sz="1000" spc="5" dirty="0">
                <a:solidFill>
                  <a:srgbClr val="FFFFFF"/>
                </a:solidFill>
                <a:latin typeface="Urbane Medium" pitchFamily="2" charset="77"/>
                <a:cs typeface="Judson"/>
              </a:rPr>
              <a:t> </a:t>
            </a:r>
            <a:r>
              <a:rPr sz="1000" spc="-5" dirty="0">
                <a:solidFill>
                  <a:srgbClr val="FFFFFF"/>
                </a:solidFill>
                <a:latin typeface="Urbane Medium" pitchFamily="2" charset="77"/>
                <a:cs typeface="Judson"/>
              </a:rPr>
              <a:t>directors.</a:t>
            </a:r>
            <a:endParaRPr sz="1000" dirty="0">
              <a:latin typeface="Urbane Medium" pitchFamily="2" charset="77"/>
              <a:cs typeface="Judson"/>
            </a:endParaRPr>
          </a:p>
        </p:txBody>
      </p:sp>
      <p:sp>
        <p:nvSpPr>
          <p:cNvPr id="14" name="object 14"/>
          <p:cNvSpPr txBox="1"/>
          <p:nvPr/>
        </p:nvSpPr>
        <p:spPr>
          <a:xfrm>
            <a:off x="2547190" y="3276124"/>
            <a:ext cx="2389505" cy="1665676"/>
          </a:xfrm>
          <a:prstGeom prst="rect">
            <a:avLst/>
          </a:prstGeom>
          <a:solidFill>
            <a:srgbClr val="1E4592"/>
          </a:solidFill>
        </p:spPr>
        <p:txBody>
          <a:bodyPr vert="horz" wrap="square" lIns="72000" tIns="108000" rIns="72000" bIns="180000" rtlCol="0">
            <a:spAutoFit/>
          </a:bodyPr>
          <a:lstStyle/>
          <a:p>
            <a:pPr marL="90170">
              <a:lnSpc>
                <a:spcPts val="1775"/>
              </a:lnSpc>
            </a:pPr>
            <a:r>
              <a:rPr sz="1500" dirty="0">
                <a:solidFill>
                  <a:srgbClr val="C5D9F9"/>
                </a:solidFill>
                <a:latin typeface="Urbane Medium" pitchFamily="2" charset="77"/>
                <a:cs typeface="Judson"/>
              </a:rPr>
              <a:t>1</a:t>
            </a:r>
          </a:p>
          <a:p>
            <a:pPr>
              <a:lnSpc>
                <a:spcPct val="100000"/>
              </a:lnSpc>
              <a:spcBef>
                <a:spcPts val="40"/>
              </a:spcBef>
            </a:pPr>
            <a:endParaRPr sz="1300" dirty="0">
              <a:latin typeface="Urbane Medium" pitchFamily="2" charset="77"/>
              <a:cs typeface="Judson"/>
            </a:endParaRPr>
          </a:p>
          <a:p>
            <a:pPr marL="90170" marR="267335">
              <a:lnSpc>
                <a:spcPct val="104000"/>
              </a:lnSpc>
              <a:spcBef>
                <a:spcPts val="5"/>
              </a:spcBef>
            </a:pPr>
            <a:r>
              <a:rPr sz="1000" spc="-5" dirty="0">
                <a:solidFill>
                  <a:srgbClr val="FFFFFF"/>
                </a:solidFill>
                <a:latin typeface="Urbane Medium" pitchFamily="2" charset="77"/>
                <a:cs typeface="Judson"/>
              </a:rPr>
              <a:t>The </a:t>
            </a:r>
            <a:r>
              <a:rPr sz="1000" dirty="0">
                <a:solidFill>
                  <a:srgbClr val="FFFFFF"/>
                </a:solidFill>
                <a:latin typeface="Urbane Medium" pitchFamily="2" charset="77"/>
                <a:cs typeface="Judson"/>
              </a:rPr>
              <a:t>Board of </a:t>
            </a:r>
            <a:r>
              <a:rPr sz="1000" spc="-5" dirty="0">
                <a:solidFill>
                  <a:srgbClr val="FFFFFF"/>
                </a:solidFill>
                <a:latin typeface="Urbane Medium" pitchFamily="2" charset="77"/>
                <a:cs typeface="Judson"/>
              </a:rPr>
              <a:t>Directors is ultimately </a:t>
            </a:r>
            <a:r>
              <a:rPr sz="1000" dirty="0">
                <a:solidFill>
                  <a:srgbClr val="FFFFFF"/>
                </a:solidFill>
                <a:latin typeface="Urbane Medium" pitchFamily="2" charset="77"/>
                <a:cs typeface="Judson"/>
              </a:rPr>
              <a:t> </a:t>
            </a:r>
            <a:r>
              <a:rPr sz="1000" spc="-5" dirty="0">
                <a:solidFill>
                  <a:srgbClr val="FFFFFF"/>
                </a:solidFill>
                <a:latin typeface="Urbane Medium" pitchFamily="2" charset="77"/>
                <a:cs typeface="Judson"/>
              </a:rPr>
              <a:t>responsible </a:t>
            </a:r>
            <a:r>
              <a:rPr sz="1000" dirty="0">
                <a:solidFill>
                  <a:srgbClr val="FFFFFF"/>
                </a:solidFill>
                <a:latin typeface="Urbane Medium" pitchFamily="2" charset="77"/>
                <a:cs typeface="Judson"/>
              </a:rPr>
              <a:t>for </a:t>
            </a:r>
            <a:r>
              <a:rPr sz="1000" spc="-5" dirty="0">
                <a:solidFill>
                  <a:srgbClr val="FFFFFF"/>
                </a:solidFill>
                <a:latin typeface="Urbane Medium" pitchFamily="2" charset="77"/>
                <a:cs typeface="Judson"/>
              </a:rPr>
              <a:t>compliance with </a:t>
            </a:r>
            <a:r>
              <a:rPr sz="1000" dirty="0">
                <a:solidFill>
                  <a:srgbClr val="FFFFFF"/>
                </a:solidFill>
                <a:latin typeface="Urbane Medium" pitchFamily="2" charset="77"/>
                <a:cs typeface="Judson"/>
              </a:rPr>
              <a:t>the </a:t>
            </a:r>
            <a:r>
              <a:rPr sz="1000" spc="5" dirty="0">
                <a:solidFill>
                  <a:srgbClr val="FFFFFF"/>
                </a:solidFill>
                <a:latin typeface="Urbane Medium" pitchFamily="2" charset="77"/>
                <a:cs typeface="Judson"/>
              </a:rPr>
              <a:t> </a:t>
            </a:r>
            <a:r>
              <a:rPr sz="1000" spc="-5" dirty="0">
                <a:solidFill>
                  <a:srgbClr val="FFFFFF"/>
                </a:solidFill>
                <a:latin typeface="Urbane Medium" pitchFamily="2" charset="77"/>
                <a:cs typeface="Judson"/>
              </a:rPr>
              <a:t>Criminal Justice </a:t>
            </a:r>
            <a:r>
              <a:rPr sz="1000" dirty="0">
                <a:solidFill>
                  <a:srgbClr val="FFFFFF"/>
                </a:solidFill>
                <a:latin typeface="Urbane Medium" pitchFamily="2" charset="77"/>
                <a:cs typeface="Judson"/>
              </a:rPr>
              <a:t>Acts and all </a:t>
            </a:r>
            <a:r>
              <a:rPr sz="1000" spc="5" dirty="0">
                <a:solidFill>
                  <a:srgbClr val="FFFFFF"/>
                </a:solidFill>
                <a:latin typeface="Urbane Medium" pitchFamily="2" charset="77"/>
                <a:cs typeface="Judson"/>
              </a:rPr>
              <a:t> </a:t>
            </a:r>
            <a:r>
              <a:rPr sz="1000" dirty="0">
                <a:solidFill>
                  <a:srgbClr val="FFFFFF"/>
                </a:solidFill>
                <a:latin typeface="Urbane Medium" pitchFamily="2" charset="77"/>
                <a:cs typeface="Judson"/>
              </a:rPr>
              <a:t>regulatory </a:t>
            </a:r>
            <a:r>
              <a:rPr sz="1000" spc="-5" dirty="0">
                <a:solidFill>
                  <a:srgbClr val="FFFFFF"/>
                </a:solidFill>
                <a:latin typeface="Urbane Medium" pitchFamily="2" charset="77"/>
                <a:cs typeface="Judson"/>
              </a:rPr>
              <a:t>requirements in respect </a:t>
            </a:r>
            <a:r>
              <a:rPr sz="1000" dirty="0">
                <a:solidFill>
                  <a:srgbClr val="FFFFFF"/>
                </a:solidFill>
                <a:latin typeface="Urbane Medium" pitchFamily="2" charset="77"/>
                <a:cs typeface="Judson"/>
              </a:rPr>
              <a:t>of </a:t>
            </a:r>
            <a:r>
              <a:rPr sz="1000" spc="-225" dirty="0">
                <a:solidFill>
                  <a:srgbClr val="FFFFFF"/>
                </a:solidFill>
                <a:latin typeface="Urbane Medium" pitchFamily="2" charset="77"/>
                <a:cs typeface="Judson"/>
              </a:rPr>
              <a:t> </a:t>
            </a:r>
            <a:r>
              <a:rPr sz="1000" spc="-5" dirty="0">
                <a:solidFill>
                  <a:srgbClr val="FFFFFF"/>
                </a:solidFill>
                <a:latin typeface="Urbane Medium" pitchFamily="2" charset="77"/>
                <a:cs typeface="Judson"/>
              </a:rPr>
              <a:t>AML </a:t>
            </a:r>
            <a:r>
              <a:rPr sz="1000" dirty="0">
                <a:solidFill>
                  <a:srgbClr val="FFFFFF"/>
                </a:solidFill>
                <a:latin typeface="Urbane Medium" pitchFamily="2" charset="77"/>
                <a:cs typeface="Judson"/>
              </a:rPr>
              <a:t>governance.</a:t>
            </a:r>
            <a:endParaRPr sz="1000" dirty="0">
              <a:latin typeface="Urbane Medium" pitchFamily="2" charset="77"/>
              <a:cs typeface="Judson"/>
            </a:endParaRPr>
          </a:p>
        </p:txBody>
      </p:sp>
      <p:sp>
        <p:nvSpPr>
          <p:cNvPr id="16" name="object 6">
            <a:extLst>
              <a:ext uri="{FF2B5EF4-FFF2-40B4-BE49-F238E27FC236}">
                <a16:creationId xmlns:a16="http://schemas.microsoft.com/office/drawing/2014/main" id="{347ADCF5-AB2A-60F2-D42D-8C874862492E}"/>
              </a:ext>
            </a:extLst>
          </p:cNvPr>
          <p:cNvSpPr txBox="1">
            <a:spLocks noGrp="1"/>
          </p:cNvSpPr>
          <p:nvPr>
            <p:ph type="sldNum" sz="quarter" idx="7"/>
          </p:nvPr>
        </p:nvSpPr>
        <p:spPr>
          <a:xfrm>
            <a:off x="10123003" y="7034783"/>
            <a:ext cx="212725" cy="307777"/>
          </a:xfrm>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23</a:t>
            </a:fld>
            <a:endParaRPr dirty="0"/>
          </a:p>
        </p:txBody>
      </p:sp>
      <p:pic>
        <p:nvPicPr>
          <p:cNvPr id="17" name="Picture 16">
            <a:extLst>
              <a:ext uri="{FF2B5EF4-FFF2-40B4-BE49-F238E27FC236}">
                <a16:creationId xmlns:a16="http://schemas.microsoft.com/office/drawing/2014/main" id="{7C30D2F9-D7B3-3F19-DA09-7F3788B569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01815" y="357013"/>
            <a:ext cx="1166801" cy="391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40" y="1568754"/>
            <a:ext cx="3709670" cy="4980722"/>
          </a:xfrm>
          <a:prstGeom prst="rect">
            <a:avLst/>
          </a:prstGeom>
        </p:spPr>
        <p:txBody>
          <a:bodyPr vert="horz" wrap="square" lIns="0" tIns="12700" rIns="0" bIns="0" rtlCol="0">
            <a:spAutoFit/>
          </a:bodyPr>
          <a:lstStyle/>
          <a:p>
            <a:pPr marL="12700" marR="717550">
              <a:lnSpc>
                <a:spcPct val="147700"/>
              </a:lnSpc>
              <a:spcBef>
                <a:spcPts val="100"/>
              </a:spcBef>
              <a:buClr>
                <a:srgbClr val="E87825"/>
              </a:buClr>
            </a:pPr>
            <a:r>
              <a:rPr sz="1300" spc="-5" dirty="0">
                <a:solidFill>
                  <a:srgbClr val="1E4592"/>
                </a:solidFill>
                <a:latin typeface="Urbane Medium" pitchFamily="2" charset="77"/>
                <a:cs typeface="Judson"/>
              </a:rPr>
              <a:t>Implications </a:t>
            </a:r>
            <a:r>
              <a:rPr sz="1300" dirty="0">
                <a:solidFill>
                  <a:srgbClr val="1E4592"/>
                </a:solidFill>
                <a:latin typeface="Urbane Medium" pitchFamily="2" charset="77"/>
                <a:cs typeface="Judson"/>
              </a:rPr>
              <a:t>for the </a:t>
            </a:r>
            <a:r>
              <a:rPr sz="1300" spc="-5" dirty="0">
                <a:solidFill>
                  <a:srgbClr val="1E4592"/>
                </a:solidFill>
                <a:latin typeface="Urbane Medium" pitchFamily="2" charset="77"/>
                <a:cs typeface="Judson"/>
              </a:rPr>
              <a:t>Board </a:t>
            </a:r>
            <a:r>
              <a:rPr sz="1300" dirty="0">
                <a:solidFill>
                  <a:srgbClr val="1E4592"/>
                </a:solidFill>
                <a:latin typeface="Urbane Medium" pitchFamily="2" charset="77"/>
                <a:cs typeface="Judson"/>
              </a:rPr>
              <a:t>of the </a:t>
            </a:r>
            <a:r>
              <a:rPr sz="1300" spc="-5" dirty="0">
                <a:solidFill>
                  <a:srgbClr val="1E4592"/>
                </a:solidFill>
                <a:latin typeface="Urbane Medium" pitchFamily="2" charset="77"/>
                <a:cs typeface="Judson"/>
              </a:rPr>
              <a:t>current </a:t>
            </a:r>
            <a:r>
              <a:rPr sz="1300" spc="-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legislation,</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Guidelines</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and CBI </a:t>
            </a:r>
            <a:r>
              <a:rPr sz="1300" dirty="0">
                <a:solidFill>
                  <a:srgbClr val="1E4592"/>
                </a:solidFill>
                <a:latin typeface="Urbane Medium" pitchFamily="2" charset="77"/>
                <a:cs typeface="Judson"/>
              </a:rPr>
              <a:t>position</a:t>
            </a:r>
          </a:p>
          <a:p>
            <a:pPr marL="342900" indent="-342900">
              <a:lnSpc>
                <a:spcPct val="100000"/>
              </a:lnSpc>
              <a:spcBef>
                <a:spcPts val="45"/>
              </a:spcBef>
              <a:buClr>
                <a:srgbClr val="E87825"/>
              </a:buClr>
              <a:buFont typeface="Wingdings" pitchFamily="2" charset="2"/>
              <a:buChar char="§"/>
            </a:pPr>
            <a:endParaRPr sz="205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Risk based</a:t>
            </a:r>
            <a:r>
              <a:rPr sz="1100" dirty="0">
                <a:solidFill>
                  <a:srgbClr val="1D2C4F"/>
                </a:solidFill>
                <a:latin typeface="Urbane Medium" pitchFamily="2" charset="77"/>
                <a:cs typeface="Judson"/>
              </a:rPr>
              <a:t> approach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introduces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 </a:t>
            </a:r>
            <a:r>
              <a:rPr sz="1100" spc="-5" dirty="0">
                <a:solidFill>
                  <a:srgbClr val="1D2C4F"/>
                </a:solidFill>
                <a:latin typeface="Urbane Medium" pitchFamily="2" charset="77"/>
                <a:cs typeface="Judson"/>
              </a:rPr>
              <a:t>‘element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judgment’</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350" dirty="0">
              <a:latin typeface="Urbane Medium" pitchFamily="2" charset="77"/>
              <a:cs typeface="Judson"/>
            </a:endParaRPr>
          </a:p>
          <a:p>
            <a:pPr marL="264795" marR="5080" indent="-252729">
              <a:lnSpc>
                <a:spcPct val="152700"/>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Requirement</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keep</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CDD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up</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date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means</a:t>
            </a:r>
            <a:r>
              <a:rPr sz="1100" dirty="0">
                <a:solidFill>
                  <a:srgbClr val="1D2C4F"/>
                </a:solidFill>
                <a:latin typeface="Urbane Medium" pitchFamily="2" charset="77"/>
                <a:cs typeface="Judson"/>
              </a:rPr>
              <a:t> that</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customer </a:t>
            </a:r>
            <a:r>
              <a:rPr sz="1100" spc="-245" dirty="0">
                <a:solidFill>
                  <a:srgbClr val="1D2C4F"/>
                </a:solidFill>
                <a:latin typeface="Urbane Medium" pitchFamily="2" charset="77"/>
                <a:cs typeface="Judson"/>
              </a:rPr>
              <a:t> </a:t>
            </a:r>
            <a:r>
              <a:rPr sz="1100" dirty="0">
                <a:solidFill>
                  <a:srgbClr val="1D2C4F"/>
                </a:solidFill>
                <a:latin typeface="Urbane Medium" pitchFamily="2" charset="77"/>
                <a:cs typeface="Judson"/>
              </a:rPr>
              <a:t>files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history </a:t>
            </a:r>
            <a:r>
              <a:rPr sz="1100" spc="-5" dirty="0">
                <a:solidFill>
                  <a:srgbClr val="1D2C4F"/>
                </a:solidFill>
                <a:latin typeface="Urbane Medium" pitchFamily="2" charset="77"/>
                <a:cs typeface="Judson"/>
              </a:rPr>
              <a:t>subject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continual </a:t>
            </a:r>
            <a:r>
              <a:rPr sz="1100" dirty="0">
                <a:solidFill>
                  <a:srgbClr val="1D2C4F"/>
                </a:solidFill>
                <a:latin typeface="Urbane Medium" pitchFamily="2" charset="77"/>
                <a:cs typeface="Judson"/>
              </a:rPr>
              <a:t>review</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50" dirty="0">
              <a:latin typeface="Urbane Medium" pitchFamily="2" charset="77"/>
              <a:cs typeface="Judson"/>
            </a:endParaRPr>
          </a:p>
          <a:p>
            <a:pPr marL="264795" marR="95250" indent="-252729">
              <a:lnSpc>
                <a:spcPct val="1509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Ongoing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monitoring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has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transformed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process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from</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245" dirty="0">
                <a:solidFill>
                  <a:srgbClr val="1D2C4F"/>
                </a:solidFill>
                <a:latin typeface="Urbane Medium" pitchFamily="2" charset="77"/>
                <a:cs typeface="Judson"/>
              </a:rPr>
              <a:t> </a:t>
            </a:r>
            <a:r>
              <a:rPr sz="1100" dirty="0">
                <a:solidFill>
                  <a:srgbClr val="1D2C4F"/>
                </a:solidFill>
                <a:latin typeface="Urbane Medium" pitchFamily="2" charset="77"/>
                <a:cs typeface="Judson"/>
              </a:rPr>
              <a:t>static</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continual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process</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00" dirty="0">
              <a:latin typeface="Urbane Medium" pitchFamily="2" charset="77"/>
              <a:cs typeface="Judson"/>
            </a:endParaRPr>
          </a:p>
          <a:p>
            <a:pPr marL="264795" marR="643255" indent="-252729">
              <a:lnSpc>
                <a:spcPct val="1482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Documented </a:t>
            </a:r>
            <a:r>
              <a:rPr sz="1100" dirty="0">
                <a:solidFill>
                  <a:srgbClr val="1D2C4F"/>
                </a:solidFill>
                <a:latin typeface="Urbane Medium" pitchFamily="2" charset="77"/>
                <a:cs typeface="Judson"/>
              </a:rPr>
              <a:t>policies are </a:t>
            </a:r>
            <a:r>
              <a:rPr sz="1100" spc="-5" dirty="0">
                <a:solidFill>
                  <a:srgbClr val="1D2C4F"/>
                </a:solidFill>
                <a:latin typeface="Urbane Medium" pitchFamily="2" charset="77"/>
                <a:cs typeface="Judson"/>
              </a:rPr>
              <a:t>required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outline </a:t>
            </a:r>
            <a:r>
              <a:rPr sz="1100" dirty="0">
                <a:solidFill>
                  <a:srgbClr val="1D2C4F"/>
                </a:solidFill>
                <a:latin typeface="Urbane Medium" pitchFamily="2" charset="77"/>
                <a:cs typeface="Judson"/>
              </a:rPr>
              <a:t>all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processes. Review </a:t>
            </a:r>
            <a:r>
              <a:rPr sz="1100" spc="-10" dirty="0">
                <a:solidFill>
                  <a:srgbClr val="1D2C4F"/>
                </a:solidFill>
                <a:latin typeface="Urbane Medium" pitchFamily="2" charset="77"/>
                <a:cs typeface="Judson"/>
              </a:rPr>
              <a:t>&amp; </a:t>
            </a:r>
            <a:r>
              <a:rPr sz="1100" dirty="0">
                <a:solidFill>
                  <a:srgbClr val="1D2C4F"/>
                </a:solidFill>
                <a:latin typeface="Urbane Medium" pitchFamily="2" charset="77"/>
                <a:cs typeface="Judson"/>
              </a:rPr>
              <a:t>approval of </a:t>
            </a:r>
            <a:r>
              <a:rPr sz="1100" spc="-5" dirty="0">
                <a:solidFill>
                  <a:srgbClr val="1D2C4F"/>
                </a:solidFill>
                <a:latin typeface="Urbane Medium" pitchFamily="2" charset="77"/>
                <a:cs typeface="Judson"/>
              </a:rPr>
              <a:t>business </a:t>
            </a:r>
            <a:r>
              <a:rPr sz="1100" dirty="0">
                <a:solidFill>
                  <a:srgbClr val="1D2C4F"/>
                </a:solidFill>
                <a:latin typeface="Urbane Medium" pitchFamily="2" charset="77"/>
                <a:cs typeface="Judson"/>
              </a:rPr>
              <a:t>risk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assessments</a:t>
            </a:r>
            <a:r>
              <a:rPr lang="en-IE" sz="1100" spc="-5" dirty="0">
                <a:solidFill>
                  <a:srgbClr val="1D2C4F"/>
                </a:solidFill>
                <a:latin typeface="Urbane Medium" pitchFamily="2" charset="77"/>
                <a:cs typeface="Judson"/>
              </a:rPr>
              <a:t> (BRA)</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policies and</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procedures</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45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24</a:t>
            </a:fld>
            <a:endParaRPr dirty="0"/>
          </a:p>
        </p:txBody>
      </p:sp>
      <p:sp>
        <p:nvSpPr>
          <p:cNvPr id="3" name="object 3"/>
          <p:cNvSpPr txBox="1"/>
          <p:nvPr/>
        </p:nvSpPr>
        <p:spPr>
          <a:xfrm>
            <a:off x="4630878" y="1566887"/>
            <a:ext cx="3712845" cy="4712893"/>
          </a:xfrm>
          <a:prstGeom prst="rect">
            <a:avLst/>
          </a:prstGeom>
        </p:spPr>
        <p:txBody>
          <a:bodyPr vert="horz" wrap="square" lIns="0" tIns="12700" rIns="0" bIns="0" rtlCol="0">
            <a:spAutoFit/>
          </a:bodyPr>
          <a:lstStyle/>
          <a:p>
            <a:pPr marL="171450" indent="-171450">
              <a:lnSpc>
                <a:spcPct val="100000"/>
              </a:lnSpc>
              <a:buClr>
                <a:srgbClr val="E87825"/>
              </a:buClr>
              <a:buFont typeface="Wingdings" pitchFamily="2" charset="2"/>
              <a:buChar char="§"/>
            </a:pPr>
            <a:endParaRPr sz="1200" dirty="0">
              <a:latin typeface="Urbane Medium" pitchFamily="2" charset="77"/>
              <a:cs typeface="Judson"/>
            </a:endParaRPr>
          </a:p>
          <a:p>
            <a:pPr marL="264795" indent="-252729">
              <a:spcBef>
                <a:spcPts val="900"/>
              </a:spcBef>
              <a:buClr>
                <a:srgbClr val="E87825"/>
              </a:buClr>
              <a:buFont typeface="Wingdings" pitchFamily="2" charset="2"/>
              <a:buChar char="§"/>
              <a:tabLst>
                <a:tab pos="264795" algn="l"/>
                <a:tab pos="265430" algn="l"/>
              </a:tabLst>
            </a:pPr>
            <a:r>
              <a:rPr lang="en-IE" sz="1100" dirty="0">
                <a:solidFill>
                  <a:srgbClr val="1D2C4F"/>
                </a:solidFill>
                <a:latin typeface="Urbane Medium" pitchFamily="2" charset="77"/>
                <a:cs typeface="Judson"/>
              </a:rPr>
              <a:t>Board</a:t>
            </a:r>
            <a:r>
              <a:rPr lang="en-IE" sz="1100" spc="-5" dirty="0">
                <a:solidFill>
                  <a:srgbClr val="1D2C4F"/>
                </a:solidFill>
                <a:latin typeface="Urbane Medium" pitchFamily="2" charset="77"/>
                <a:cs typeface="Judson"/>
              </a:rPr>
              <a:t> must be</a:t>
            </a:r>
            <a:r>
              <a:rPr lang="en-IE" sz="1100" spc="-1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able</a:t>
            </a:r>
            <a:r>
              <a:rPr lang="en-IE" sz="1100" spc="-1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to</a:t>
            </a:r>
            <a:r>
              <a:rPr lang="en-IE" sz="1100" spc="-5" dirty="0">
                <a:solidFill>
                  <a:srgbClr val="1D2C4F"/>
                </a:solidFill>
                <a:latin typeface="Urbane Medium" pitchFamily="2" charset="77"/>
                <a:cs typeface="Judson"/>
              </a:rPr>
              <a:t> demonstrate</a:t>
            </a:r>
            <a:r>
              <a:rPr lang="en-IE" sz="1100" spc="-1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that</a:t>
            </a:r>
            <a:r>
              <a:rPr lang="en-IE" sz="1100" spc="-5" dirty="0">
                <a:solidFill>
                  <a:srgbClr val="1D2C4F"/>
                </a:solidFill>
                <a:latin typeface="Urbane Medium" pitchFamily="2" charset="77"/>
                <a:cs typeface="Judson"/>
              </a:rPr>
              <a:t> they</a:t>
            </a:r>
            <a:r>
              <a:rPr lang="en-IE" sz="1100" spc="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are</a:t>
            </a:r>
            <a:r>
              <a:rPr lang="en-IE" sz="1100" spc="-1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aware</a:t>
            </a:r>
            <a:r>
              <a:rPr lang="en-IE" sz="1100" spc="-1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of </a:t>
            </a:r>
            <a:r>
              <a:rPr lang="en-IE" sz="1100" spc="-25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requirements </a:t>
            </a:r>
            <a:r>
              <a:rPr lang="en-IE" sz="1100" dirty="0">
                <a:solidFill>
                  <a:srgbClr val="1D2C4F"/>
                </a:solidFill>
                <a:latin typeface="Urbane Medium" pitchFamily="2" charset="77"/>
                <a:cs typeface="Judson"/>
              </a:rPr>
              <a:t>of an </a:t>
            </a:r>
            <a:r>
              <a:rPr lang="en-IE" sz="1100" spc="-5" dirty="0">
                <a:solidFill>
                  <a:srgbClr val="1D2C4F"/>
                </a:solidFill>
                <a:latin typeface="Urbane Medium" pitchFamily="2" charset="77"/>
                <a:cs typeface="Judson"/>
              </a:rPr>
              <a:t>effective </a:t>
            </a:r>
            <a:r>
              <a:rPr lang="en-IE" sz="1100" dirty="0">
                <a:solidFill>
                  <a:srgbClr val="1D2C4F"/>
                </a:solidFill>
                <a:latin typeface="Urbane Medium" pitchFamily="2" charset="77"/>
                <a:cs typeface="Judson"/>
              </a:rPr>
              <a:t>control </a:t>
            </a:r>
            <a:r>
              <a:rPr lang="en-IE" sz="1100" spc="-5" dirty="0">
                <a:solidFill>
                  <a:srgbClr val="1D2C4F"/>
                </a:solidFill>
                <a:latin typeface="Urbane Medium" pitchFamily="2" charset="77"/>
                <a:cs typeface="Judson"/>
              </a:rPr>
              <a:t>structure </a:t>
            </a:r>
            <a:r>
              <a:rPr lang="en-IE" sz="1100" dirty="0">
                <a:solidFill>
                  <a:srgbClr val="1D2C4F"/>
                </a:solidFill>
                <a:latin typeface="Urbane Medium" pitchFamily="2" charset="77"/>
                <a:cs typeface="Judson"/>
              </a:rPr>
              <a:t>and that </a:t>
            </a:r>
            <a:r>
              <a:rPr lang="en-IE" sz="1100" spc="5"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they</a:t>
            </a:r>
            <a:r>
              <a:rPr lang="en-IE" sz="1100" dirty="0">
                <a:solidFill>
                  <a:srgbClr val="1D2C4F"/>
                </a:solidFill>
                <a:latin typeface="Urbane Medium" pitchFamily="2" charset="77"/>
                <a:cs typeface="Judson"/>
              </a:rPr>
              <a:t> have</a:t>
            </a:r>
            <a:r>
              <a:rPr lang="en-IE" sz="1100" spc="-1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knowledge</a:t>
            </a:r>
            <a:r>
              <a:rPr lang="en-IE" sz="1100" spc="-1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and</a:t>
            </a:r>
            <a:r>
              <a:rPr lang="en-IE" sz="1100" spc="-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oversight</a:t>
            </a:r>
            <a:r>
              <a:rPr lang="en-IE" sz="1100" spc="-1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of </a:t>
            </a:r>
            <a:r>
              <a:rPr lang="en-IE" sz="1100" spc="-5" dirty="0">
                <a:solidFill>
                  <a:srgbClr val="1D2C4F"/>
                </a:solidFill>
                <a:latin typeface="Urbane Medium" pitchFamily="2" charset="77"/>
                <a:cs typeface="Judson"/>
              </a:rPr>
              <a:t>the</a:t>
            </a:r>
            <a:r>
              <a:rPr lang="en-IE" sz="1100" spc="-1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process</a:t>
            </a:r>
            <a:r>
              <a:rPr lang="en-IE" sz="1100" dirty="0">
                <a:latin typeface="Urbane Medium" pitchFamily="2" charset="77"/>
                <a:cs typeface="Judson"/>
              </a:rPr>
              <a:t> </a:t>
            </a:r>
            <a:r>
              <a:rPr lang="en-IE" sz="1100" spc="-5" dirty="0">
                <a:solidFill>
                  <a:srgbClr val="1D2C4F"/>
                </a:solidFill>
                <a:latin typeface="Urbane Medium" pitchFamily="2" charset="77"/>
                <a:cs typeface="Judson"/>
              </a:rPr>
              <a:t>evidenced by</a:t>
            </a:r>
            <a:r>
              <a:rPr lang="en-IE" sz="1100" spc="5"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the</a:t>
            </a:r>
            <a:r>
              <a:rPr lang="en-IE" sz="1100" spc="-1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provision of</a:t>
            </a:r>
            <a:r>
              <a:rPr lang="en-IE" sz="1100" spc="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robust</a:t>
            </a:r>
            <a:r>
              <a:rPr lang="en-IE" sz="1100" spc="-1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management </a:t>
            </a:r>
            <a:r>
              <a:rPr lang="en-IE" sz="1100" spc="-24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information</a:t>
            </a:r>
          </a:p>
          <a:p>
            <a:pPr marL="264795" indent="-252729">
              <a:spcBef>
                <a:spcPts val="900"/>
              </a:spcBef>
              <a:buClr>
                <a:srgbClr val="E87825"/>
              </a:buClr>
              <a:buFont typeface="Wingdings" pitchFamily="2" charset="2"/>
              <a:buChar char="§"/>
              <a:tabLst>
                <a:tab pos="264795" algn="l"/>
                <a:tab pos="265430" algn="l"/>
              </a:tabLst>
            </a:pPr>
            <a:r>
              <a:rPr lang="en-IE" sz="1100" spc="-5" dirty="0">
                <a:solidFill>
                  <a:srgbClr val="1D2C4F"/>
                </a:solidFill>
                <a:latin typeface="Urbane Medium" pitchFamily="2" charset="77"/>
                <a:cs typeface="Judson"/>
              </a:rPr>
              <a:t>Appropriate reporting</a:t>
            </a:r>
            <a:r>
              <a:rPr lang="en-IE" sz="1100" spc="5"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lines</a:t>
            </a:r>
            <a:r>
              <a:rPr lang="en-IE" sz="1100" spc="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to </a:t>
            </a:r>
            <a:r>
              <a:rPr lang="en-IE" sz="1100" spc="-5" dirty="0">
                <a:solidFill>
                  <a:srgbClr val="1D2C4F"/>
                </a:solidFill>
                <a:latin typeface="Urbane Medium" pitchFamily="2" charset="77"/>
                <a:cs typeface="Judson"/>
              </a:rPr>
              <a:t>ensure </a:t>
            </a:r>
            <a:r>
              <a:rPr lang="en-IE" sz="1100" dirty="0">
                <a:solidFill>
                  <a:srgbClr val="1D2C4F"/>
                </a:solidFill>
                <a:latin typeface="Urbane Medium" pitchFamily="2" charset="77"/>
                <a:cs typeface="Judson"/>
              </a:rPr>
              <a:t>escalation of</a:t>
            </a:r>
            <a:r>
              <a:rPr lang="en-IE" sz="1100" spc="5"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issues</a:t>
            </a:r>
            <a:br>
              <a:rPr lang="en-IE" sz="1100" spc="-5" dirty="0">
                <a:solidFill>
                  <a:srgbClr val="1D2C4F"/>
                </a:solidFill>
                <a:latin typeface="Urbane Medium" pitchFamily="2" charset="77"/>
                <a:cs typeface="Judson"/>
              </a:rPr>
            </a:br>
            <a:endParaRPr sz="1450" dirty="0">
              <a:latin typeface="Urbane Medium" pitchFamily="2" charset="77"/>
              <a:cs typeface="Judson"/>
            </a:endParaRPr>
          </a:p>
          <a:p>
            <a:pPr marL="264795" marR="5080" indent="-252729">
              <a:lnSpc>
                <a:spcPct val="149600"/>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AML/CFT issues </a:t>
            </a:r>
            <a:r>
              <a:rPr sz="1100" dirty="0">
                <a:solidFill>
                  <a:srgbClr val="1D2C4F"/>
                </a:solidFill>
                <a:latin typeface="Urbane Medium" pitchFamily="2" charset="77"/>
                <a:cs typeface="Judson"/>
              </a:rPr>
              <a:t>as an </a:t>
            </a:r>
            <a:r>
              <a:rPr sz="1100" spc="-5" dirty="0">
                <a:solidFill>
                  <a:srgbClr val="1D2C4F"/>
                </a:solidFill>
                <a:latin typeface="Urbane Medium" pitchFamily="2" charset="77"/>
                <a:cs typeface="Judson"/>
              </a:rPr>
              <a:t>agenda item </a:t>
            </a:r>
            <a:r>
              <a:rPr sz="1100" dirty="0">
                <a:solidFill>
                  <a:srgbClr val="1D2C4F"/>
                </a:solidFill>
                <a:latin typeface="Urbane Medium" pitchFamily="2" charset="77"/>
                <a:cs typeface="Judson"/>
              </a:rPr>
              <a:t>at </a:t>
            </a:r>
            <a:r>
              <a:rPr sz="1100" spc="-5" dirty="0">
                <a:solidFill>
                  <a:srgbClr val="1D2C4F"/>
                </a:solidFill>
                <a:latin typeface="Urbane Medium" pitchFamily="2" charset="77"/>
                <a:cs typeface="Judson"/>
              </a:rPr>
              <a:t>meeting,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corresponding</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minutes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should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reflect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level</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discussion and </a:t>
            </a:r>
            <a:r>
              <a:rPr sz="1100" spc="-5" dirty="0">
                <a:solidFill>
                  <a:srgbClr val="1D2C4F"/>
                </a:solidFill>
                <a:latin typeface="Urbane Medium" pitchFamily="2" charset="77"/>
                <a:cs typeface="Judson"/>
              </a:rPr>
              <a:t>outcomes, which </a:t>
            </a:r>
            <a:r>
              <a:rPr sz="1100" dirty="0">
                <a:solidFill>
                  <a:srgbClr val="1D2C4F"/>
                </a:solidFill>
                <a:latin typeface="Urbane Medium" pitchFamily="2" charset="77"/>
                <a:cs typeface="Judson"/>
              </a:rPr>
              <a:t>took </a:t>
            </a:r>
            <a:r>
              <a:rPr sz="1100" spc="-5" dirty="0">
                <a:solidFill>
                  <a:srgbClr val="1D2C4F"/>
                </a:solidFill>
                <a:latin typeface="Urbane Medium" pitchFamily="2" charset="77"/>
                <a:cs typeface="Judson"/>
              </a:rPr>
              <a:t>place concerning </a:t>
            </a:r>
            <a:r>
              <a:rPr sz="1100" dirty="0">
                <a:solidFill>
                  <a:srgbClr val="1D2C4F"/>
                </a:solidFill>
                <a:latin typeface="Urbane Medium" pitchFamily="2" charset="77"/>
                <a:cs typeface="Judson"/>
              </a:rPr>
              <a:t> any particular </a:t>
            </a:r>
            <a:r>
              <a:rPr sz="1100" spc="-5" dirty="0">
                <a:solidFill>
                  <a:srgbClr val="1D2C4F"/>
                </a:solidFill>
                <a:latin typeface="Urbane Medium" pitchFamily="2" charset="77"/>
                <a:cs typeface="Judson"/>
              </a:rPr>
              <a:t>AML/CFT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issues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requiring</a:t>
            </a:r>
            <a:r>
              <a:rPr sz="1100" dirty="0">
                <a:solidFill>
                  <a:srgbClr val="1D2C4F"/>
                </a:solidFill>
                <a:latin typeface="Urbane Medium" pitchFamily="2" charset="77"/>
                <a:cs typeface="Judson"/>
              </a:rPr>
              <a:t> discussion </a:t>
            </a:r>
            <a:r>
              <a:rPr sz="1100" spc="-5" dirty="0">
                <a:solidFill>
                  <a:srgbClr val="1D2C4F"/>
                </a:solidFill>
                <a:latin typeface="Urbane Medium" pitchFamily="2" charset="77"/>
                <a:cs typeface="Judson"/>
              </a:rPr>
              <a:t>by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Board.</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450" dirty="0">
              <a:latin typeface="Urbane Medium" pitchFamily="2" charset="77"/>
              <a:cs typeface="Judson"/>
            </a:endParaRPr>
          </a:p>
          <a:p>
            <a:pPr marL="264795" marR="135255" indent="-252729">
              <a:lnSpc>
                <a:spcPct val="1528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Maintaining </a:t>
            </a:r>
            <a:r>
              <a:rPr sz="1100" spc="-5" dirty="0">
                <a:solidFill>
                  <a:srgbClr val="1D2C4F"/>
                </a:solidFill>
                <a:latin typeface="Urbane Medium" pitchFamily="2" charset="77"/>
                <a:cs typeface="Judson"/>
              </a:rPr>
              <a:t>evidence </a:t>
            </a:r>
            <a:r>
              <a:rPr sz="1100" dirty="0">
                <a:solidFill>
                  <a:srgbClr val="1D2C4F"/>
                </a:solidFill>
                <a:latin typeface="Urbane Medium" pitchFamily="2" charset="77"/>
                <a:cs typeface="Judson"/>
              </a:rPr>
              <a:t>decision </a:t>
            </a:r>
            <a:r>
              <a:rPr sz="1100" spc="-5" dirty="0">
                <a:solidFill>
                  <a:srgbClr val="1D2C4F"/>
                </a:solidFill>
                <a:latin typeface="Urbane Medium" pitchFamily="2" charset="77"/>
                <a:cs typeface="Judson"/>
              </a:rPr>
              <a:t>making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especially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high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risk</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matters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(PEPs, etc.);</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50" dirty="0">
              <a:latin typeface="Urbane Medium" pitchFamily="2" charset="77"/>
              <a:cs typeface="Judson"/>
            </a:endParaRPr>
          </a:p>
          <a:p>
            <a:pPr marL="264795" marR="527050" indent="-252729">
              <a:lnSpc>
                <a:spcPct val="1509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Ensure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that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ML/TF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function</a:t>
            </a:r>
            <a:r>
              <a:rPr sz="1100" dirty="0">
                <a:solidFill>
                  <a:srgbClr val="1D2C4F"/>
                </a:solidFill>
                <a:latin typeface="Urbane Medium" pitchFamily="2" charset="77"/>
                <a:cs typeface="Judson"/>
              </a:rPr>
              <a:t> is </a:t>
            </a:r>
            <a:r>
              <a:rPr sz="1100" spc="-5" dirty="0">
                <a:solidFill>
                  <a:srgbClr val="1D2C4F"/>
                </a:solidFill>
                <a:latin typeface="Urbane Medium" pitchFamily="2" charset="77"/>
                <a:cs typeface="Judson"/>
              </a:rPr>
              <a:t>adequately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properly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resourced.</a:t>
            </a:r>
            <a:endParaRPr sz="1100" dirty="0">
              <a:latin typeface="Urbane Medium" pitchFamily="2" charset="77"/>
              <a:cs typeface="Judson"/>
            </a:endParaRPr>
          </a:p>
        </p:txBody>
      </p:sp>
      <p:sp>
        <p:nvSpPr>
          <p:cNvPr id="4" name="object 4"/>
          <p:cNvSpPr txBox="1">
            <a:spLocks noGrp="1"/>
          </p:cNvSpPr>
          <p:nvPr>
            <p:ph type="title"/>
          </p:nvPr>
        </p:nvSpPr>
        <p:spPr>
          <a:xfrm>
            <a:off x="401740" y="404876"/>
            <a:ext cx="7307160" cy="382156"/>
          </a:xfrm>
          <a:prstGeom prst="rect">
            <a:avLst/>
          </a:prstGeom>
        </p:spPr>
        <p:txBody>
          <a:bodyPr vert="horz" wrap="square" lIns="0" tIns="12700" rIns="0" bIns="0" rtlCol="0">
            <a:spAutoFit/>
          </a:bodyPr>
          <a:lstStyle/>
          <a:p>
            <a:pPr marL="12700">
              <a:lnSpc>
                <a:spcPct val="100000"/>
              </a:lnSpc>
              <a:spcBef>
                <a:spcPts val="100"/>
              </a:spcBef>
            </a:pPr>
            <a:r>
              <a:rPr spc="5" dirty="0"/>
              <a:t>Role of </a:t>
            </a:r>
            <a:r>
              <a:rPr dirty="0"/>
              <a:t>the</a:t>
            </a:r>
            <a:r>
              <a:rPr spc="5" dirty="0"/>
              <a:t> </a:t>
            </a:r>
            <a:r>
              <a:rPr dirty="0"/>
              <a:t>Board</a:t>
            </a:r>
            <a:r>
              <a:rPr spc="5" dirty="0"/>
              <a:t> </a:t>
            </a:r>
            <a:r>
              <a:rPr dirty="0"/>
              <a:t>and Board</a:t>
            </a:r>
            <a:r>
              <a:rPr spc="5" dirty="0"/>
              <a:t> </a:t>
            </a:r>
            <a:r>
              <a:rPr spc="-5" dirty="0"/>
              <a:t>responsibilities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307160" cy="391160"/>
          </a:xfrm>
          <a:prstGeom prst="rect">
            <a:avLst/>
          </a:prstGeom>
        </p:spPr>
        <p:txBody>
          <a:bodyPr vert="horz" wrap="square" lIns="0" tIns="12700" rIns="0" bIns="0" rtlCol="0">
            <a:spAutoFit/>
          </a:bodyPr>
          <a:lstStyle/>
          <a:p>
            <a:pPr marL="12700">
              <a:lnSpc>
                <a:spcPct val="100000"/>
              </a:lnSpc>
              <a:spcBef>
                <a:spcPts val="100"/>
              </a:spcBef>
            </a:pPr>
            <a:r>
              <a:rPr spc="5" dirty="0"/>
              <a:t>Role of </a:t>
            </a:r>
            <a:r>
              <a:rPr dirty="0"/>
              <a:t>the</a:t>
            </a:r>
            <a:r>
              <a:rPr spc="5" dirty="0"/>
              <a:t> </a:t>
            </a:r>
            <a:r>
              <a:rPr dirty="0"/>
              <a:t>Board</a:t>
            </a:r>
            <a:r>
              <a:rPr spc="5" dirty="0"/>
              <a:t> </a:t>
            </a:r>
            <a:r>
              <a:rPr dirty="0"/>
              <a:t>and Board</a:t>
            </a:r>
            <a:r>
              <a:rPr spc="5" dirty="0"/>
              <a:t> </a:t>
            </a:r>
            <a:r>
              <a:rPr spc="-5" dirty="0"/>
              <a:t>responsibilities</a:t>
            </a:r>
          </a:p>
        </p:txBody>
      </p:sp>
      <p:sp>
        <p:nvSpPr>
          <p:cNvPr id="6" name="object 6"/>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7" name="object 7"/>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25</a:t>
            </a:fld>
            <a:endParaRPr dirty="0"/>
          </a:p>
        </p:txBody>
      </p:sp>
      <p:sp>
        <p:nvSpPr>
          <p:cNvPr id="3" name="object 3"/>
          <p:cNvSpPr txBox="1"/>
          <p:nvPr/>
        </p:nvSpPr>
        <p:spPr>
          <a:xfrm>
            <a:off x="401740" y="1638808"/>
            <a:ext cx="4577295" cy="4662558"/>
          </a:xfrm>
          <a:prstGeom prst="rect">
            <a:avLst/>
          </a:prstGeom>
        </p:spPr>
        <p:txBody>
          <a:bodyPr vert="horz" wrap="square" lIns="0" tIns="12700" rIns="0" bIns="0" rtlCol="0">
            <a:spAutoFit/>
          </a:bodyPr>
          <a:lstStyle/>
          <a:p>
            <a:pPr marL="12700">
              <a:lnSpc>
                <a:spcPct val="100000"/>
              </a:lnSpc>
              <a:spcBef>
                <a:spcPts val="100"/>
              </a:spcBef>
              <a:buClr>
                <a:srgbClr val="E87825"/>
              </a:buClr>
            </a:pPr>
            <a:r>
              <a:rPr sz="1300" spc="-5" dirty="0">
                <a:solidFill>
                  <a:srgbClr val="1E4592"/>
                </a:solidFill>
                <a:latin typeface="Urbane Medium" pitchFamily="2" charset="77"/>
                <a:cs typeface="Judson"/>
              </a:rPr>
              <a:t>CBI</a:t>
            </a:r>
            <a:r>
              <a:rPr sz="1300" spc="-3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Feedback</a:t>
            </a:r>
            <a:endParaRPr sz="1300" dirty="0">
              <a:solidFill>
                <a:srgbClr val="1E4592"/>
              </a:solidFill>
              <a:latin typeface="Urbane Medium" pitchFamily="2" charset="77"/>
              <a:cs typeface="Judson"/>
            </a:endParaRPr>
          </a:p>
          <a:p>
            <a:pPr marL="285750" indent="-285750">
              <a:lnSpc>
                <a:spcPct val="100000"/>
              </a:lnSpc>
              <a:spcBef>
                <a:spcPts val="5"/>
              </a:spcBef>
              <a:buClr>
                <a:srgbClr val="E87825"/>
              </a:buClr>
              <a:buFont typeface="Wingdings" pitchFamily="2" charset="2"/>
              <a:buChar char="§"/>
            </a:pPr>
            <a:endParaRPr sz="1550" dirty="0">
              <a:latin typeface="Urbane Medium" pitchFamily="2" charset="77"/>
              <a:cs typeface="Judson"/>
            </a:endParaRPr>
          </a:p>
          <a:p>
            <a:pPr marL="264795" marR="5080" indent="-252729" algn="just">
              <a:lnSpc>
                <a:spcPct val="140000"/>
              </a:lnSpc>
              <a:buClr>
                <a:srgbClr val="E87825"/>
              </a:buClr>
              <a:buFont typeface="Wingdings" pitchFamily="2" charset="2"/>
              <a:buChar char="§"/>
              <a:tabLst>
                <a:tab pos="265430" algn="l"/>
              </a:tabLst>
            </a:pP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role of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Board </a:t>
            </a:r>
            <a:r>
              <a:rPr sz="1100" spc="-5" dirty="0">
                <a:solidFill>
                  <a:srgbClr val="1D2C4F"/>
                </a:solidFill>
                <a:latin typeface="Urbane Medium" pitchFamily="2" charset="77"/>
                <a:cs typeface="Judson"/>
              </a:rPr>
              <a:t>has </a:t>
            </a:r>
            <a:r>
              <a:rPr sz="1100" spc="-10" dirty="0">
                <a:solidFill>
                  <a:srgbClr val="1D2C4F"/>
                </a:solidFill>
                <a:latin typeface="Urbane Medium" pitchFamily="2" charset="77"/>
                <a:cs typeface="Judson"/>
              </a:rPr>
              <a:t>been </a:t>
            </a:r>
            <a:r>
              <a:rPr sz="1100" spc="-5" dirty="0">
                <a:solidFill>
                  <a:srgbClr val="1D2C4F"/>
                </a:solidFill>
                <a:latin typeface="Urbane Medium" pitchFamily="2" charset="77"/>
                <a:cs typeface="Judson"/>
              </a:rPr>
              <a:t>reiterated by the CBI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years </a:t>
            </a:r>
            <a:r>
              <a:rPr sz="1100" spc="-5" dirty="0">
                <a:solidFill>
                  <a:srgbClr val="1D2C4F"/>
                </a:solidFill>
                <a:latin typeface="Urbane Medium" pitchFamily="2" charset="77"/>
                <a:cs typeface="Judson"/>
              </a:rPr>
              <a:t>since the implementation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Act though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series </a:t>
            </a:r>
            <a:r>
              <a:rPr sz="1100" dirty="0">
                <a:solidFill>
                  <a:srgbClr val="1D2C4F"/>
                </a:solidFill>
                <a:latin typeface="Urbane Medium" pitchFamily="2" charset="77"/>
                <a:cs typeface="Judson"/>
              </a:rPr>
              <a:t> of </a:t>
            </a:r>
            <a:r>
              <a:rPr sz="1100" spc="-5" dirty="0">
                <a:solidFill>
                  <a:srgbClr val="1D2C4F"/>
                </a:solidFill>
                <a:latin typeface="Urbane Medium" pitchFamily="2" charset="77"/>
                <a:cs typeface="Judson"/>
              </a:rPr>
              <a:t>communications, reviews</a:t>
            </a:r>
            <a:r>
              <a:rPr sz="1100" dirty="0">
                <a:solidFill>
                  <a:srgbClr val="1D2C4F"/>
                </a:solidFill>
                <a:latin typeface="Urbane Medium" pitchFamily="2" charset="77"/>
                <a:cs typeface="Judson"/>
              </a:rPr>
              <a:t> and</a:t>
            </a:r>
            <a:r>
              <a:rPr sz="1100" spc="-5" dirty="0">
                <a:solidFill>
                  <a:srgbClr val="1D2C4F"/>
                </a:solidFill>
                <a:latin typeface="Urbane Medium" pitchFamily="2" charset="77"/>
                <a:cs typeface="Judson"/>
              </a:rPr>
              <a:t> guidance.</a:t>
            </a:r>
            <a:endParaRPr sz="1100" dirty="0">
              <a:latin typeface="Urbane Medium" pitchFamily="2" charset="77"/>
              <a:cs typeface="Judson"/>
            </a:endParaRPr>
          </a:p>
          <a:p>
            <a:pPr marL="171450" indent="-171450">
              <a:lnSpc>
                <a:spcPct val="100000"/>
              </a:lnSpc>
              <a:buClr>
                <a:srgbClr val="E87825"/>
              </a:buClr>
              <a:buFont typeface="Wingdings" pitchFamily="2" charset="2"/>
              <a:buChar char="§"/>
            </a:pPr>
            <a:endParaRPr sz="1200" dirty="0">
              <a:latin typeface="Urbane Medium" pitchFamily="2" charset="77"/>
              <a:cs typeface="Judson"/>
            </a:endParaRPr>
          </a:p>
          <a:p>
            <a:pPr marL="12700">
              <a:lnSpc>
                <a:spcPct val="100000"/>
              </a:lnSpc>
              <a:spcBef>
                <a:spcPts val="890"/>
              </a:spcBef>
              <a:buClr>
                <a:srgbClr val="E87825"/>
              </a:buClr>
            </a:pPr>
            <a:r>
              <a:rPr sz="1300" spc="-5" dirty="0">
                <a:solidFill>
                  <a:srgbClr val="1E4592"/>
                </a:solidFill>
                <a:latin typeface="Urbane Medium" pitchFamily="2" charset="77"/>
                <a:cs typeface="Judson"/>
              </a:rPr>
              <a:t>Role</a:t>
            </a:r>
            <a:r>
              <a:rPr sz="1300" spc="-15" dirty="0">
                <a:solidFill>
                  <a:srgbClr val="1E4592"/>
                </a:solidFill>
                <a:latin typeface="Urbane Medium" pitchFamily="2" charset="77"/>
                <a:cs typeface="Judson"/>
              </a:rPr>
              <a:t> </a:t>
            </a:r>
            <a:r>
              <a:rPr sz="1300" dirty="0">
                <a:solidFill>
                  <a:srgbClr val="1E4592"/>
                </a:solidFill>
                <a:latin typeface="Urbane Medium" pitchFamily="2" charset="77"/>
                <a:cs typeface="Judson"/>
              </a:rPr>
              <a:t>of</a:t>
            </a:r>
            <a:r>
              <a:rPr sz="1300" spc="-15" dirty="0">
                <a:solidFill>
                  <a:srgbClr val="1E4592"/>
                </a:solidFill>
                <a:latin typeface="Urbane Medium" pitchFamily="2" charset="77"/>
                <a:cs typeface="Judson"/>
              </a:rPr>
              <a:t> </a:t>
            </a:r>
            <a:r>
              <a:rPr sz="1300" dirty="0">
                <a:solidFill>
                  <a:srgbClr val="1E4592"/>
                </a:solidFill>
                <a:latin typeface="Urbane Medium" pitchFamily="2" charset="77"/>
                <a:cs typeface="Judson"/>
              </a:rPr>
              <a:t>the</a:t>
            </a:r>
            <a:r>
              <a:rPr sz="1300" spc="-1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Board</a:t>
            </a:r>
            <a:endParaRPr sz="1300" dirty="0">
              <a:solidFill>
                <a:srgbClr val="1E4592"/>
              </a:solidFill>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00" dirty="0">
              <a:latin typeface="Urbane Medium" pitchFamily="2" charset="77"/>
              <a:cs typeface="Judson"/>
            </a:endParaRPr>
          </a:p>
          <a:p>
            <a:pPr marL="184150" marR="250825" indent="-171450">
              <a:lnSpc>
                <a:spcPct val="136300"/>
              </a:lnSpc>
              <a:buClr>
                <a:srgbClr val="E87825"/>
              </a:buClr>
              <a:buFont typeface="Wingdings" pitchFamily="2" charset="2"/>
              <a:buChar char="§"/>
            </a:pP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Board </a:t>
            </a:r>
            <a:r>
              <a:rPr sz="1100" spc="-5" dirty="0">
                <a:solidFill>
                  <a:srgbClr val="1D2C4F"/>
                </a:solidFill>
                <a:latin typeface="Urbane Medium" pitchFamily="2" charset="77"/>
                <a:cs typeface="Judson"/>
              </a:rPr>
              <a:t>has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responsibility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compliance </a:t>
            </a:r>
            <a:r>
              <a:rPr sz="1100" dirty="0">
                <a:solidFill>
                  <a:srgbClr val="1D2C4F"/>
                </a:solidFill>
                <a:latin typeface="Urbane Medium" pitchFamily="2" charset="77"/>
                <a:cs typeface="Judson"/>
              </a:rPr>
              <a:t>with </a:t>
            </a:r>
            <a:r>
              <a:rPr sz="1100" spc="-5" dirty="0">
                <a:solidFill>
                  <a:srgbClr val="1D2C4F"/>
                </a:solidFill>
                <a:latin typeface="Urbane Medium" pitchFamily="2" charset="77"/>
                <a:cs typeface="Judson"/>
              </a:rPr>
              <a:t>Acts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oversight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compliance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particular:</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00" dirty="0">
              <a:latin typeface="Urbane Medium" pitchFamily="2" charset="77"/>
              <a:cs typeface="Judson"/>
            </a:endParaRPr>
          </a:p>
          <a:p>
            <a:pPr marL="264795" marR="65405" indent="-252729">
              <a:lnSpc>
                <a:spcPct val="140900"/>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Oversight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process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identification</a:t>
            </a:r>
            <a:r>
              <a:rPr sz="1100" dirty="0">
                <a:solidFill>
                  <a:srgbClr val="1D2C4F"/>
                </a:solidFill>
                <a:latin typeface="Urbane Medium" pitchFamily="2" charset="77"/>
                <a:cs typeface="Judson"/>
              </a:rPr>
              <a:t> and verification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identity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investors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where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applicable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beneficial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owners)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at</a:t>
            </a:r>
            <a:r>
              <a:rPr sz="1100" spc="-5" dirty="0">
                <a:solidFill>
                  <a:srgbClr val="1D2C4F"/>
                </a:solidFill>
                <a:latin typeface="Urbane Medium" pitchFamily="2" charset="77"/>
                <a:cs typeface="Judson"/>
              </a:rPr>
              <a:t> both investor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take-on</a:t>
            </a:r>
            <a:r>
              <a:rPr sz="1100" dirty="0">
                <a:solidFill>
                  <a:srgbClr val="1D2C4F"/>
                </a:solidFill>
                <a:latin typeface="Urbane Medium" pitchFamily="2" charset="77"/>
                <a:cs typeface="Judson"/>
              </a:rPr>
              <a:t> and at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later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stages</a:t>
            </a:r>
            <a:endParaRPr sz="1100" dirty="0">
              <a:latin typeface="Urbane Medium" pitchFamily="2" charset="77"/>
              <a:cs typeface="Judson"/>
            </a:endParaRPr>
          </a:p>
          <a:p>
            <a:pPr marL="285750" indent="-285750">
              <a:lnSpc>
                <a:spcPct val="100000"/>
              </a:lnSpc>
              <a:spcBef>
                <a:spcPts val="5"/>
              </a:spcBef>
              <a:buClr>
                <a:srgbClr val="E87825"/>
              </a:buClr>
              <a:buFont typeface="Wingdings" pitchFamily="2" charset="2"/>
              <a:buChar char="§"/>
            </a:pPr>
            <a:endParaRPr sz="1350" dirty="0">
              <a:latin typeface="Urbane Medium" pitchFamily="2" charset="77"/>
              <a:cs typeface="Judson"/>
            </a:endParaRPr>
          </a:p>
          <a:p>
            <a:pPr marL="264795" marR="201930" indent="-252729">
              <a:lnSpc>
                <a:spcPct val="1454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Oversight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understanding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Risk Assessment </a:t>
            </a:r>
            <a:r>
              <a:rPr sz="1100" dirty="0">
                <a:solidFill>
                  <a:srgbClr val="1D2C4F"/>
                </a:solidFill>
                <a:latin typeface="Urbane Medium" pitchFamily="2" charset="77"/>
                <a:cs typeface="Judson"/>
              </a:rPr>
              <a:t>of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both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product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customers/investors</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350" dirty="0">
              <a:latin typeface="Urbane Medium" pitchFamily="2" charset="77"/>
              <a:cs typeface="Judson"/>
            </a:endParaRPr>
          </a:p>
          <a:p>
            <a:pPr marL="264795" marR="216535" indent="-252729">
              <a:lnSpc>
                <a:spcPct val="1454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Oversight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processes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procedures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comply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with </a:t>
            </a:r>
            <a:r>
              <a:rPr sz="1100" spc="-2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regulatory </a:t>
            </a:r>
            <a:r>
              <a:rPr sz="1100" spc="-5" dirty="0">
                <a:solidFill>
                  <a:srgbClr val="1D2C4F"/>
                </a:solidFill>
                <a:latin typeface="Urbane Medium" pitchFamily="2" charset="77"/>
                <a:cs typeface="Judson"/>
              </a:rPr>
              <a:t>environment</a:t>
            </a:r>
            <a:endParaRPr sz="1100" dirty="0">
              <a:latin typeface="Urbane Medium" pitchFamily="2" charset="77"/>
              <a:cs typeface="Judson"/>
            </a:endParaRPr>
          </a:p>
        </p:txBody>
      </p:sp>
      <p:sp>
        <p:nvSpPr>
          <p:cNvPr id="4" name="object 4"/>
          <p:cNvSpPr txBox="1"/>
          <p:nvPr/>
        </p:nvSpPr>
        <p:spPr>
          <a:xfrm>
            <a:off x="5714366" y="1638808"/>
            <a:ext cx="868261"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1E4592"/>
                </a:solidFill>
                <a:latin typeface="Urbane Medium" pitchFamily="2" charset="77"/>
                <a:cs typeface="Judson"/>
              </a:rPr>
              <a:t>Note</a:t>
            </a:r>
          </a:p>
        </p:txBody>
      </p:sp>
      <p:sp>
        <p:nvSpPr>
          <p:cNvPr id="5" name="object 5"/>
          <p:cNvSpPr txBox="1"/>
          <p:nvPr/>
        </p:nvSpPr>
        <p:spPr>
          <a:xfrm>
            <a:off x="5714366" y="2072690"/>
            <a:ext cx="3653154" cy="2117311"/>
          </a:xfrm>
          <a:prstGeom prst="rect">
            <a:avLst/>
          </a:prstGeom>
        </p:spPr>
        <p:txBody>
          <a:bodyPr vert="horz" wrap="square" lIns="0" tIns="6350" rIns="0" bIns="0" rtlCol="0">
            <a:spAutoFit/>
          </a:bodyPr>
          <a:lstStyle/>
          <a:p>
            <a:pPr marL="264795" marR="5080" indent="-252729">
              <a:lnSpc>
                <a:spcPct val="140000"/>
              </a:lnSpc>
              <a:spcBef>
                <a:spcPts val="50"/>
              </a:spcBef>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recent themed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inspections, enforcement</a:t>
            </a:r>
            <a:r>
              <a:rPr sz="1100" dirty="0">
                <a:solidFill>
                  <a:srgbClr val="1D2C4F"/>
                </a:solidFill>
                <a:latin typeface="Urbane Medium" pitchFamily="2" charset="77"/>
                <a:cs typeface="Judson"/>
              </a:rPr>
              <a:t> actions and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communications</a:t>
            </a:r>
            <a:r>
              <a:rPr sz="1100" dirty="0">
                <a:solidFill>
                  <a:srgbClr val="1D2C4F"/>
                </a:solidFill>
                <a:latin typeface="Urbane Medium" pitchFamily="2" charset="77"/>
                <a:cs typeface="Judson"/>
              </a:rPr>
              <a:t> to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industry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CBI</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has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continually </a:t>
            </a:r>
            <a:r>
              <a:rPr sz="1100" dirty="0">
                <a:solidFill>
                  <a:srgbClr val="1D2C4F"/>
                </a:solidFill>
                <a:latin typeface="Urbane Medium" pitchFamily="2" charset="77"/>
                <a:cs typeface="Judson"/>
              </a:rPr>
              <a:t> drawn</a:t>
            </a:r>
            <a:r>
              <a:rPr sz="1100" spc="-5" dirty="0">
                <a:solidFill>
                  <a:srgbClr val="1D2C4F"/>
                </a:solidFill>
                <a:latin typeface="Urbane Medium" pitchFamily="2" charset="77"/>
                <a:cs typeface="Judson"/>
              </a:rPr>
              <a:t> attention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Section</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54</a:t>
            </a:r>
            <a:r>
              <a:rPr sz="1100" spc="-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(6)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CJA 2010 (as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amended)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which </a:t>
            </a:r>
            <a:r>
              <a:rPr sz="1100" dirty="0">
                <a:solidFill>
                  <a:srgbClr val="1D2C4F"/>
                </a:solidFill>
                <a:latin typeface="Urbane Medium" pitchFamily="2" charset="77"/>
                <a:cs typeface="Judson"/>
              </a:rPr>
              <a:t>is </a:t>
            </a:r>
            <a:r>
              <a:rPr sz="1100" spc="-5" dirty="0">
                <a:solidFill>
                  <a:srgbClr val="1D2C4F"/>
                </a:solidFill>
                <a:latin typeface="Urbane Medium" pitchFamily="2" charset="77"/>
                <a:cs typeface="Judson"/>
              </a:rPr>
              <a:t>the requirement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Company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Fund (including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Board)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undergo</a:t>
            </a:r>
            <a:r>
              <a:rPr sz="1100" dirty="0">
                <a:solidFill>
                  <a:srgbClr val="1D2C4F"/>
                </a:solidFill>
                <a:latin typeface="Urbane Medium" pitchFamily="2" charset="77"/>
                <a:cs typeface="Judson"/>
              </a:rPr>
              <a:t> ongoing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training,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understand the requirements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legislation and </a:t>
            </a:r>
            <a:r>
              <a:rPr sz="1100" spc="-5" dirty="0">
                <a:solidFill>
                  <a:srgbClr val="1D2C4F"/>
                </a:solidFill>
                <a:latin typeface="Urbane Medium" pitchFamily="2" charset="77"/>
                <a:cs typeface="Judson"/>
              </a:rPr>
              <a:t>keep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updated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respect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developments.</a:t>
            </a:r>
            <a:endParaRPr sz="1100" dirty="0">
              <a:latin typeface="Urbane Medium" pitchFamily="2" charset="77"/>
              <a:cs typeface="Judso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078560" cy="391160"/>
          </a:xfrm>
          <a:prstGeom prst="rect">
            <a:avLst/>
          </a:prstGeom>
        </p:spPr>
        <p:txBody>
          <a:bodyPr vert="horz" wrap="square" lIns="0" tIns="12700" rIns="0" bIns="0" rtlCol="0">
            <a:spAutoFit/>
          </a:bodyPr>
          <a:lstStyle/>
          <a:p>
            <a:pPr marL="12700">
              <a:lnSpc>
                <a:spcPct val="100000"/>
              </a:lnSpc>
              <a:spcBef>
                <a:spcPts val="100"/>
              </a:spcBef>
            </a:pPr>
            <a:r>
              <a:rPr spc="5" dirty="0"/>
              <a:t>Role of </a:t>
            </a:r>
            <a:r>
              <a:rPr dirty="0"/>
              <a:t>the</a:t>
            </a:r>
            <a:r>
              <a:rPr spc="5" dirty="0"/>
              <a:t> </a:t>
            </a:r>
            <a:r>
              <a:rPr dirty="0"/>
              <a:t>Board</a:t>
            </a:r>
            <a:r>
              <a:rPr spc="5" dirty="0"/>
              <a:t> </a:t>
            </a:r>
            <a:r>
              <a:rPr dirty="0"/>
              <a:t>and Board</a:t>
            </a:r>
            <a:r>
              <a:rPr spc="5" dirty="0"/>
              <a:t> </a:t>
            </a:r>
            <a:r>
              <a:rPr spc="-5" dirty="0"/>
              <a:t>responsibilities</a:t>
            </a:r>
          </a:p>
        </p:txBody>
      </p:sp>
      <p:sp>
        <p:nvSpPr>
          <p:cNvPr id="7" name="object 7"/>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8" name="object 8"/>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26</a:t>
            </a:fld>
            <a:endParaRPr dirty="0"/>
          </a:p>
        </p:txBody>
      </p:sp>
      <p:sp>
        <p:nvSpPr>
          <p:cNvPr id="3" name="object 3"/>
          <p:cNvSpPr txBox="1"/>
          <p:nvPr/>
        </p:nvSpPr>
        <p:spPr>
          <a:xfrm>
            <a:off x="401740" y="1676908"/>
            <a:ext cx="3710940" cy="5032532"/>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1D2C4F"/>
                </a:solidFill>
                <a:latin typeface="Urbane Medium" pitchFamily="2" charset="77"/>
                <a:cs typeface="Judson"/>
              </a:rPr>
              <a:t>Board</a:t>
            </a:r>
            <a:r>
              <a:rPr sz="1600" spc="-10" dirty="0">
                <a:solidFill>
                  <a:srgbClr val="1D2C4F"/>
                </a:solidFill>
                <a:latin typeface="Urbane Medium" pitchFamily="2" charset="77"/>
                <a:cs typeface="Judson"/>
              </a:rPr>
              <a:t> </a:t>
            </a:r>
            <a:r>
              <a:rPr sz="1600" dirty="0">
                <a:solidFill>
                  <a:srgbClr val="1D2C4F"/>
                </a:solidFill>
                <a:latin typeface="Urbane Medium" pitchFamily="2" charset="77"/>
                <a:cs typeface="Judson"/>
              </a:rPr>
              <a:t>Oversight</a:t>
            </a:r>
            <a:r>
              <a:rPr sz="1600" spc="-15" dirty="0">
                <a:solidFill>
                  <a:srgbClr val="1D2C4F"/>
                </a:solidFill>
                <a:latin typeface="Urbane Medium" pitchFamily="2" charset="77"/>
                <a:cs typeface="Judson"/>
              </a:rPr>
              <a:t> </a:t>
            </a:r>
            <a:r>
              <a:rPr sz="1600" dirty="0">
                <a:solidFill>
                  <a:srgbClr val="1D2C4F"/>
                </a:solidFill>
                <a:latin typeface="Urbane Medium" pitchFamily="2" charset="77"/>
                <a:cs typeface="Judson"/>
              </a:rPr>
              <a:t>of</a:t>
            </a:r>
            <a:r>
              <a:rPr sz="1600" spc="-10" dirty="0">
                <a:solidFill>
                  <a:srgbClr val="1D2C4F"/>
                </a:solidFill>
                <a:latin typeface="Urbane Medium" pitchFamily="2" charset="77"/>
                <a:cs typeface="Judson"/>
              </a:rPr>
              <a:t> </a:t>
            </a:r>
            <a:r>
              <a:rPr sz="1600" spc="-5" dirty="0">
                <a:solidFill>
                  <a:srgbClr val="1D2C4F"/>
                </a:solidFill>
                <a:latin typeface="Urbane Medium" pitchFamily="2" charset="77"/>
                <a:cs typeface="Judson"/>
              </a:rPr>
              <a:t>Delegates:</a:t>
            </a:r>
            <a:endParaRPr sz="1600" dirty="0">
              <a:latin typeface="Urbane Medium" pitchFamily="2" charset="77"/>
              <a:cs typeface="Judson"/>
            </a:endParaRPr>
          </a:p>
          <a:p>
            <a:pPr>
              <a:lnSpc>
                <a:spcPct val="100000"/>
              </a:lnSpc>
              <a:spcBef>
                <a:spcPts val="15"/>
              </a:spcBef>
            </a:pPr>
            <a:endParaRPr sz="1400" dirty="0">
              <a:latin typeface="Urbane Medium" pitchFamily="2" charset="77"/>
              <a:cs typeface="Judson"/>
            </a:endParaRPr>
          </a:p>
          <a:p>
            <a:pPr marL="12700" marR="356235">
              <a:lnSpc>
                <a:spcPct val="153800"/>
              </a:lnSpc>
            </a:pPr>
            <a:r>
              <a:rPr sz="1300" spc="-5" dirty="0">
                <a:solidFill>
                  <a:srgbClr val="1E4592"/>
                </a:solidFill>
                <a:latin typeface="Urbane Medium" pitchFamily="2" charset="77"/>
                <a:cs typeface="Judson"/>
              </a:rPr>
              <a:t>Review </a:t>
            </a:r>
            <a:r>
              <a:rPr sz="1300" dirty="0">
                <a:solidFill>
                  <a:srgbClr val="1E4592"/>
                </a:solidFill>
                <a:latin typeface="Urbane Medium" pitchFamily="2" charset="77"/>
                <a:cs typeface="Judson"/>
              </a:rPr>
              <a:t>of</a:t>
            </a:r>
            <a:r>
              <a:rPr sz="1300" spc="-5" dirty="0">
                <a:solidFill>
                  <a:srgbClr val="1E4592"/>
                </a:solidFill>
                <a:latin typeface="Urbane Medium" pitchFamily="2" charset="77"/>
                <a:cs typeface="Judson"/>
              </a:rPr>
              <a:t> Delegate</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Policies and</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Procedures </a:t>
            </a:r>
            <a:r>
              <a:rPr sz="1300" spc="5" dirty="0">
                <a:solidFill>
                  <a:srgbClr val="1E4592"/>
                </a:solidFill>
                <a:latin typeface="Urbane Medium" pitchFamily="2" charset="77"/>
                <a:cs typeface="Judson"/>
              </a:rPr>
              <a:t>to </a:t>
            </a:r>
            <a:r>
              <a:rPr sz="1300" spc="-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include</a:t>
            </a:r>
            <a:r>
              <a:rPr sz="1300" spc="-10" dirty="0">
                <a:solidFill>
                  <a:srgbClr val="1E4592"/>
                </a:solidFill>
                <a:latin typeface="Urbane Medium" pitchFamily="2" charset="77"/>
                <a:cs typeface="Judson"/>
              </a:rPr>
              <a:t> </a:t>
            </a:r>
            <a:r>
              <a:rPr sz="1300" dirty="0">
                <a:solidFill>
                  <a:srgbClr val="1E4592"/>
                </a:solidFill>
                <a:latin typeface="Urbane Medium" pitchFamily="2" charset="77"/>
                <a:cs typeface="Judson"/>
              </a:rPr>
              <a:t>the</a:t>
            </a:r>
            <a:r>
              <a:rPr sz="1300" spc="-5" dirty="0">
                <a:solidFill>
                  <a:srgbClr val="1E4592"/>
                </a:solidFill>
                <a:latin typeface="Urbane Medium" pitchFamily="2" charset="77"/>
                <a:cs typeface="Judson"/>
              </a:rPr>
              <a:t> following:</a:t>
            </a:r>
            <a:endParaRPr sz="1300" dirty="0">
              <a:solidFill>
                <a:srgbClr val="1E4592"/>
              </a:solidFill>
              <a:latin typeface="Urbane Medium" pitchFamily="2" charset="77"/>
              <a:cs typeface="Judson"/>
            </a:endParaRPr>
          </a:p>
          <a:p>
            <a:pPr>
              <a:lnSpc>
                <a:spcPct val="100000"/>
              </a:lnSpc>
              <a:spcBef>
                <a:spcPts val="50"/>
              </a:spcBef>
            </a:pPr>
            <a:endParaRPr sz="1450" dirty="0">
              <a:latin typeface="Urbane Medium" pitchFamily="2" charset="77"/>
              <a:cs typeface="Judson"/>
            </a:endParaRPr>
          </a:p>
          <a:p>
            <a:pPr marL="264795" marR="5080" indent="-252729">
              <a:lnSpc>
                <a:spcPct val="114599"/>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Review</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policies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on </a:t>
            </a:r>
            <a:r>
              <a:rPr sz="1100" spc="-5" dirty="0">
                <a:solidFill>
                  <a:srgbClr val="1D2C4F"/>
                </a:solidFill>
                <a:latin typeface="Urbane Medium" pitchFamily="2" charset="77"/>
                <a:cs typeface="Judson"/>
              </a:rPr>
              <a:t>behalf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Board </a:t>
            </a:r>
            <a:r>
              <a:rPr sz="1100" spc="-5"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further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discussion)</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50" dirty="0">
              <a:latin typeface="Urbane Medium" pitchFamily="2" charset="77"/>
              <a:cs typeface="Judson"/>
            </a:endParaRPr>
          </a:p>
          <a:p>
            <a:pPr marL="264795" marR="85090" indent="-252729">
              <a:lnSpc>
                <a:spcPct val="105400"/>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Confirmation </a:t>
            </a:r>
            <a:r>
              <a:rPr sz="1100" dirty="0">
                <a:solidFill>
                  <a:srgbClr val="1D2C4F"/>
                </a:solidFill>
                <a:latin typeface="Urbane Medium" pitchFamily="2" charset="77"/>
                <a:cs typeface="Judson"/>
              </a:rPr>
              <a:t>that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policies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procedure </a:t>
            </a:r>
            <a:r>
              <a:rPr sz="1100" dirty="0">
                <a:solidFill>
                  <a:srgbClr val="1D2C4F"/>
                </a:solidFill>
                <a:latin typeface="Urbane Medium" pitchFamily="2" charset="77"/>
                <a:cs typeface="Judson"/>
              </a:rPr>
              <a:t>are</a:t>
            </a:r>
            <a:r>
              <a:rPr sz="1100" spc="-5" dirty="0">
                <a:solidFill>
                  <a:srgbClr val="1D2C4F"/>
                </a:solidFill>
                <a:latin typeface="Urbane Medium" pitchFamily="2" charset="77"/>
                <a:cs typeface="Judson"/>
              </a:rPr>
              <a:t> subject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ongoing 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least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annual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review</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500" dirty="0">
              <a:latin typeface="Urbane Medium" pitchFamily="2" charset="77"/>
              <a:cs typeface="Judson"/>
            </a:endParaRPr>
          </a:p>
          <a:p>
            <a:pPr marL="264795" marR="127000" indent="-252729">
              <a:lnSpc>
                <a:spcPct val="1091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Confirmation</a:t>
            </a:r>
            <a:r>
              <a:rPr sz="1100" dirty="0">
                <a:solidFill>
                  <a:srgbClr val="1D2C4F"/>
                </a:solidFill>
                <a:latin typeface="Urbane Medium" pitchFamily="2" charset="77"/>
                <a:cs typeface="Judson"/>
              </a:rPr>
              <a:t> 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compliance</a:t>
            </a:r>
            <a:r>
              <a:rPr sz="1100" dirty="0">
                <a:solidFill>
                  <a:srgbClr val="1D2C4F"/>
                </a:solidFill>
                <a:latin typeface="Urbane Medium" pitchFamily="2" charset="77"/>
                <a:cs typeface="Judson"/>
              </a:rPr>
              <a:t> 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procedures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with </a:t>
            </a:r>
            <a:r>
              <a:rPr sz="1100" spc="-5" dirty="0">
                <a:solidFill>
                  <a:srgbClr val="1D2C4F"/>
                </a:solidFill>
                <a:latin typeface="Urbane Medium" pitchFamily="2" charset="77"/>
                <a:cs typeface="Judson"/>
              </a:rPr>
              <a:t>the Acts </a:t>
            </a:r>
            <a:r>
              <a:rPr sz="1100" spc="-24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policies cover </a:t>
            </a:r>
            <a:r>
              <a:rPr sz="1100" spc="-5" dirty="0">
                <a:solidFill>
                  <a:srgbClr val="1D2C4F"/>
                </a:solidFill>
                <a:latin typeface="Urbane Medium" pitchFamily="2" charset="77"/>
                <a:cs typeface="Judson"/>
              </a:rPr>
              <a:t>both Money Laundering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Terrorist</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Financing</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5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Confirmation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compliance </a:t>
            </a:r>
            <a:r>
              <a:rPr sz="1100" dirty="0">
                <a:solidFill>
                  <a:srgbClr val="1D2C4F"/>
                </a:solidFill>
                <a:latin typeface="Urbane Medium" pitchFamily="2" charset="77"/>
                <a:cs typeface="Judson"/>
              </a:rPr>
              <a:t>with</a:t>
            </a:r>
            <a:r>
              <a:rPr sz="1100" spc="-5" dirty="0">
                <a:solidFill>
                  <a:srgbClr val="1D2C4F"/>
                </a:solidFill>
                <a:latin typeface="Urbane Medium" pitchFamily="2" charset="77"/>
                <a:cs typeface="Judson"/>
              </a:rPr>
              <a:t> the </a:t>
            </a:r>
            <a:r>
              <a:rPr sz="1100" dirty="0">
                <a:solidFill>
                  <a:srgbClr val="1D2C4F"/>
                </a:solidFill>
                <a:latin typeface="Urbane Medium" pitchFamily="2" charset="77"/>
                <a:cs typeface="Judson"/>
              </a:rPr>
              <a:t>sanctions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regime</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600" dirty="0">
              <a:latin typeface="Urbane Medium" pitchFamily="2" charset="77"/>
              <a:cs typeface="Judson"/>
            </a:endParaRPr>
          </a:p>
          <a:p>
            <a:pPr marL="264795" indent="-252729">
              <a:lnSpc>
                <a:spcPct val="100000"/>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Confirmation</a:t>
            </a:r>
            <a:r>
              <a:rPr sz="1100" dirty="0">
                <a:solidFill>
                  <a:srgbClr val="1D2C4F"/>
                </a:solidFill>
                <a:latin typeface="Urbane Medium" pitchFamily="2" charset="77"/>
                <a:cs typeface="Judson"/>
              </a:rPr>
              <a:t> that </a:t>
            </a:r>
            <a:r>
              <a:rPr sz="1100" spc="-5" dirty="0">
                <a:solidFill>
                  <a:srgbClr val="1D2C4F"/>
                </a:solidFill>
                <a:latin typeface="Urbane Medium" pitchFamily="2" charset="77"/>
                <a:cs typeface="Judson"/>
              </a:rPr>
              <a:t>the</a:t>
            </a:r>
            <a:r>
              <a:rPr sz="1100" dirty="0">
                <a:solidFill>
                  <a:srgbClr val="1D2C4F"/>
                </a:solidFill>
                <a:latin typeface="Urbane Medium" pitchFamily="2" charset="77"/>
                <a:cs typeface="Judson"/>
              </a:rPr>
              <a:t> area</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adequately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resourced</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350" dirty="0">
              <a:latin typeface="Urbane Medium" pitchFamily="2" charset="77"/>
              <a:cs typeface="Judson"/>
            </a:endParaRPr>
          </a:p>
          <a:p>
            <a:pPr marL="264795" marR="132080" indent="-252729">
              <a:lnSpc>
                <a:spcPct val="114599"/>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Confirmation</a:t>
            </a:r>
            <a:r>
              <a:rPr sz="1100" dirty="0">
                <a:solidFill>
                  <a:srgbClr val="1D2C4F"/>
                </a:solidFill>
                <a:latin typeface="Urbane Medium" pitchFamily="2" charset="77"/>
                <a:cs typeface="Judson"/>
              </a:rPr>
              <a:t> that all</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staff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who</a:t>
            </a:r>
            <a:r>
              <a:rPr sz="1100" dirty="0">
                <a:solidFill>
                  <a:srgbClr val="1D2C4F"/>
                </a:solidFill>
                <a:latin typeface="Urbane Medium" pitchFamily="2" charset="77"/>
                <a:cs typeface="Judson"/>
              </a:rPr>
              <a:t> work in </a:t>
            </a:r>
            <a:r>
              <a:rPr sz="1100" spc="-5" dirty="0">
                <a:solidFill>
                  <a:srgbClr val="1D2C4F"/>
                </a:solidFill>
                <a:latin typeface="Urbane Medium" pitchFamily="2" charset="77"/>
                <a:cs typeface="Judson"/>
              </a:rPr>
              <a:t>this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area</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receive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annual AML</a:t>
            </a:r>
            <a:r>
              <a:rPr sz="1100" dirty="0">
                <a:solidFill>
                  <a:srgbClr val="1D2C4F"/>
                </a:solidFill>
                <a:latin typeface="Urbane Medium" pitchFamily="2" charset="77"/>
                <a:cs typeface="Judson"/>
              </a:rPr>
              <a:t> training</a:t>
            </a:r>
            <a:endParaRPr sz="1100" dirty="0">
              <a:latin typeface="Urbane Medium" pitchFamily="2" charset="77"/>
              <a:cs typeface="Judson"/>
            </a:endParaRPr>
          </a:p>
        </p:txBody>
      </p:sp>
      <p:sp>
        <p:nvSpPr>
          <p:cNvPr id="4" name="object 4"/>
          <p:cNvSpPr txBox="1"/>
          <p:nvPr/>
        </p:nvSpPr>
        <p:spPr>
          <a:xfrm>
            <a:off x="4630839" y="2129561"/>
            <a:ext cx="3345179" cy="1212215"/>
          </a:xfrm>
          <a:prstGeom prst="rect">
            <a:avLst/>
          </a:prstGeom>
        </p:spPr>
        <p:txBody>
          <a:bodyPr vert="horz" wrap="square" lIns="0" tIns="12700" rIns="0" bIns="0" rtlCol="0">
            <a:spAutoFit/>
          </a:bodyPr>
          <a:lstStyle/>
          <a:p>
            <a:pPr marL="12700" marR="5080">
              <a:lnSpc>
                <a:spcPct val="153800"/>
              </a:lnSpc>
              <a:spcBef>
                <a:spcPts val="100"/>
              </a:spcBef>
              <a:buClr>
                <a:srgbClr val="E87825"/>
              </a:buClr>
            </a:pPr>
            <a:r>
              <a:rPr sz="1300" spc="-5" dirty="0">
                <a:solidFill>
                  <a:srgbClr val="1E4592"/>
                </a:solidFill>
                <a:latin typeface="Urbane Medium" pitchFamily="2" charset="77"/>
                <a:cs typeface="Judson"/>
              </a:rPr>
              <a:t>Knowledge</a:t>
            </a:r>
            <a:r>
              <a:rPr sz="1300" spc="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and</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understanding</a:t>
            </a:r>
            <a:r>
              <a:rPr sz="1300" spc="15" dirty="0">
                <a:solidFill>
                  <a:srgbClr val="1E4592"/>
                </a:solidFill>
                <a:latin typeface="Urbane Medium" pitchFamily="2" charset="77"/>
                <a:cs typeface="Judson"/>
              </a:rPr>
              <a:t> </a:t>
            </a:r>
            <a:r>
              <a:rPr sz="1300" dirty="0">
                <a:solidFill>
                  <a:srgbClr val="1E4592"/>
                </a:solidFill>
                <a:latin typeface="Urbane Medium" pitchFamily="2" charset="77"/>
                <a:cs typeface="Judson"/>
              </a:rPr>
              <a:t>of</a:t>
            </a:r>
            <a:r>
              <a:rPr sz="1300" spc="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operational </a:t>
            </a:r>
            <a:r>
              <a:rPr sz="1300" spc="-29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processes</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such as:</a:t>
            </a:r>
            <a:endParaRPr sz="1300" dirty="0">
              <a:solidFill>
                <a:srgbClr val="1E4592"/>
              </a:solidFill>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700" dirty="0">
              <a:latin typeface="Urbane Medium" pitchFamily="2" charset="77"/>
              <a:cs typeface="Judson"/>
            </a:endParaRPr>
          </a:p>
          <a:p>
            <a:pPr marL="264795" marR="201930" indent="-252729">
              <a:lnSpc>
                <a:spcPts val="13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Extent, </a:t>
            </a:r>
            <a:r>
              <a:rPr sz="1100" dirty="0">
                <a:solidFill>
                  <a:srgbClr val="1D2C4F"/>
                </a:solidFill>
                <a:latin typeface="Urbane Medium" pitchFamily="2" charset="77"/>
                <a:cs typeface="Judson"/>
              </a:rPr>
              <a:t>if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any, of</a:t>
            </a:r>
            <a:r>
              <a:rPr sz="1100" spc="-5" dirty="0">
                <a:solidFill>
                  <a:srgbClr val="1D2C4F"/>
                </a:solidFill>
                <a:latin typeface="Urbane Medium" pitchFamily="2" charset="77"/>
                <a:cs typeface="Judson"/>
              </a:rPr>
              <a:t> reliance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on </a:t>
            </a:r>
            <a:r>
              <a:rPr sz="1100" spc="-5" dirty="0">
                <a:solidFill>
                  <a:srgbClr val="1D2C4F"/>
                </a:solidFill>
                <a:latin typeface="Urbane Medium" pitchFamily="2" charset="77"/>
                <a:cs typeface="Judson"/>
              </a:rPr>
              <a:t>third party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letters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assurance</a:t>
            </a:r>
            <a:endParaRPr sz="1100" dirty="0">
              <a:latin typeface="Urbane Medium" pitchFamily="2" charset="77"/>
              <a:cs typeface="Judson"/>
            </a:endParaRPr>
          </a:p>
        </p:txBody>
      </p:sp>
      <p:sp>
        <p:nvSpPr>
          <p:cNvPr id="5" name="object 5"/>
          <p:cNvSpPr txBox="1"/>
          <p:nvPr/>
        </p:nvSpPr>
        <p:spPr>
          <a:xfrm>
            <a:off x="4630839" y="3529520"/>
            <a:ext cx="2305050" cy="351378"/>
          </a:xfrm>
          <a:prstGeom prst="rect">
            <a:avLst/>
          </a:prstGeom>
        </p:spPr>
        <p:txBody>
          <a:bodyPr vert="horz" wrap="square" lIns="0" tIns="12700" rIns="0" bIns="0" rtlCol="0">
            <a:spAutoFit/>
          </a:bodyPr>
          <a:lstStyle/>
          <a:p>
            <a:pPr marL="264795" indent="-252729">
              <a:lnSpc>
                <a:spcPct val="100000"/>
              </a:lnSpc>
              <a:spcBef>
                <a:spcPts val="100"/>
              </a:spcBef>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Identification</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beneficial owners</a:t>
            </a:r>
            <a:endParaRPr sz="1100" dirty="0">
              <a:latin typeface="Urbane Medium" pitchFamily="2" charset="77"/>
              <a:cs typeface="Judson"/>
            </a:endParaRPr>
          </a:p>
        </p:txBody>
      </p:sp>
      <p:sp>
        <p:nvSpPr>
          <p:cNvPr id="6" name="object 6"/>
          <p:cNvSpPr txBox="1"/>
          <p:nvPr/>
        </p:nvSpPr>
        <p:spPr>
          <a:xfrm>
            <a:off x="4630699" y="3922776"/>
            <a:ext cx="3698240" cy="2395399"/>
          </a:xfrm>
          <a:prstGeom prst="rect">
            <a:avLst/>
          </a:prstGeom>
        </p:spPr>
        <p:txBody>
          <a:bodyPr vert="horz" wrap="square" lIns="0" tIns="12700" rIns="0" bIns="0" rtlCol="0">
            <a:spAutoFit/>
          </a:bodyPr>
          <a:lstStyle/>
          <a:p>
            <a:pPr marL="264795" indent="-252729">
              <a:lnSpc>
                <a:spcPct val="100000"/>
              </a:lnSpc>
              <a:spcBef>
                <a:spcPts val="10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Process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monitoring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unusual </a:t>
            </a:r>
            <a:r>
              <a:rPr sz="1100" dirty="0">
                <a:solidFill>
                  <a:srgbClr val="1D2C4F"/>
                </a:solidFill>
                <a:latin typeface="Urbane Medium" pitchFamily="2" charset="77"/>
                <a:cs typeface="Judson"/>
              </a:rPr>
              <a:t>transactions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activity</a:t>
            </a:r>
            <a:endParaRPr sz="1100" dirty="0">
              <a:latin typeface="Urbane Medium" pitchFamily="2" charset="77"/>
              <a:cs typeface="Judson"/>
            </a:endParaRPr>
          </a:p>
          <a:p>
            <a:pPr marL="285750" indent="-285750">
              <a:lnSpc>
                <a:spcPct val="100000"/>
              </a:lnSpc>
              <a:spcBef>
                <a:spcPts val="20"/>
              </a:spcBef>
              <a:buClr>
                <a:srgbClr val="E87825"/>
              </a:buClr>
              <a:buFont typeface="Wingdings" pitchFamily="2" charset="2"/>
              <a:buChar char="§"/>
            </a:pPr>
            <a:endParaRPr sz="1450" dirty="0">
              <a:latin typeface="Urbane Medium" pitchFamily="2" charset="77"/>
              <a:cs typeface="Judson"/>
            </a:endParaRPr>
          </a:p>
          <a:p>
            <a:pPr marL="264795" marR="77470" indent="-252095" algn="just">
              <a:lnSpc>
                <a:spcPct val="99100"/>
              </a:lnSpc>
              <a:spcBef>
                <a:spcPts val="5"/>
              </a:spcBef>
              <a:buClr>
                <a:srgbClr val="E87825"/>
              </a:buClr>
              <a:buFont typeface="Wingdings" pitchFamily="2" charset="2"/>
              <a:buChar char="§"/>
              <a:tabLst>
                <a:tab pos="265430" algn="l"/>
              </a:tabLst>
            </a:pPr>
            <a:r>
              <a:rPr sz="1100" spc="-5" dirty="0">
                <a:solidFill>
                  <a:srgbClr val="1D2C4F"/>
                </a:solidFill>
                <a:latin typeface="Urbane Medium" pitchFamily="2" charset="77"/>
                <a:cs typeface="Judson"/>
              </a:rPr>
              <a:t>PEP </a:t>
            </a:r>
            <a:r>
              <a:rPr sz="1100" dirty="0">
                <a:solidFill>
                  <a:srgbClr val="1D2C4F"/>
                </a:solidFill>
                <a:latin typeface="Urbane Medium" pitchFamily="2" charset="77"/>
                <a:cs typeface="Judson"/>
              </a:rPr>
              <a:t>on-boarding </a:t>
            </a:r>
            <a:r>
              <a:rPr sz="1100" spc="-5" dirty="0">
                <a:solidFill>
                  <a:srgbClr val="1D2C4F"/>
                </a:solidFill>
                <a:latin typeface="Urbane Medium" pitchFamily="2" charset="77"/>
                <a:cs typeface="Judson"/>
              </a:rPr>
              <a:t>process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frequency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screening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register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Source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wealth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source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funds checking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process</a:t>
            </a:r>
            <a:endParaRPr sz="1100" dirty="0">
              <a:latin typeface="Urbane Medium" pitchFamily="2" charset="77"/>
              <a:cs typeface="Judson"/>
            </a:endParaRPr>
          </a:p>
          <a:p>
            <a:pPr marL="285750" indent="-285750">
              <a:lnSpc>
                <a:spcPct val="100000"/>
              </a:lnSpc>
              <a:spcBef>
                <a:spcPts val="55"/>
              </a:spcBef>
              <a:buClr>
                <a:srgbClr val="E87825"/>
              </a:buClr>
              <a:buFont typeface="Wingdings" pitchFamily="2" charset="2"/>
              <a:buChar char="§"/>
            </a:pPr>
            <a:endParaRPr sz="1350" dirty="0">
              <a:latin typeface="Urbane Medium" pitchFamily="2" charset="77"/>
              <a:cs typeface="Judson"/>
            </a:endParaRPr>
          </a:p>
          <a:p>
            <a:pPr marL="264795" marR="186690" indent="-252729">
              <a:lnSpc>
                <a:spcPct val="1054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Process </a:t>
            </a:r>
            <a:r>
              <a:rPr sz="1100" dirty="0">
                <a:solidFill>
                  <a:srgbClr val="1D2C4F"/>
                </a:solidFill>
                <a:latin typeface="Urbane Medium" pitchFamily="2" charset="77"/>
                <a:cs typeface="Judson"/>
              </a:rPr>
              <a:t>for maintaining </a:t>
            </a:r>
            <a:r>
              <a:rPr sz="1100" spc="-5" dirty="0">
                <a:solidFill>
                  <a:srgbClr val="1D2C4F"/>
                </a:solidFill>
                <a:latin typeface="Urbane Medium" pitchFamily="2" charset="77"/>
                <a:cs typeface="Judson"/>
              </a:rPr>
              <a:t>investor </a:t>
            </a:r>
            <a:r>
              <a:rPr sz="1100" dirty="0">
                <a:solidFill>
                  <a:srgbClr val="1D2C4F"/>
                </a:solidFill>
                <a:latin typeface="Urbane Medium" pitchFamily="2" charset="77"/>
                <a:cs typeface="Judson"/>
              </a:rPr>
              <a:t>risk classification / in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particular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cases</a:t>
            </a:r>
            <a:r>
              <a:rPr sz="1100" dirty="0">
                <a:solidFill>
                  <a:srgbClr val="1D2C4F"/>
                </a:solidFill>
                <a:latin typeface="Urbane Medium" pitchFamily="2" charset="77"/>
                <a:cs typeface="Judson"/>
              </a:rPr>
              <a:t> of </a:t>
            </a:r>
            <a:r>
              <a:rPr sz="1100" spc="-5" dirty="0">
                <a:solidFill>
                  <a:srgbClr val="1D2C4F"/>
                </a:solidFill>
                <a:latin typeface="Urbane Medium" pitchFamily="2" charset="77"/>
                <a:cs typeface="Judson"/>
              </a:rPr>
              <a:t>heightened </a:t>
            </a:r>
            <a:r>
              <a:rPr sz="1100" dirty="0">
                <a:solidFill>
                  <a:srgbClr val="1D2C4F"/>
                </a:solidFill>
                <a:latin typeface="Urbane Medium" pitchFamily="2" charset="77"/>
                <a:cs typeface="Judson"/>
              </a:rPr>
              <a:t>risk</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500" dirty="0">
              <a:latin typeface="Urbane Medium" pitchFamily="2" charset="77"/>
              <a:cs typeface="Judson"/>
            </a:endParaRPr>
          </a:p>
          <a:p>
            <a:pPr marL="264795" marR="452755" indent="-252729">
              <a:lnSpc>
                <a:spcPts val="1300"/>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Confirmation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trigger </a:t>
            </a:r>
            <a:r>
              <a:rPr sz="1100" spc="-5" dirty="0">
                <a:solidFill>
                  <a:srgbClr val="1D2C4F"/>
                </a:solidFill>
                <a:latin typeface="Urbane Medium" pitchFamily="2" charset="77"/>
                <a:cs typeface="Judson"/>
              </a:rPr>
              <a:t>events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any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changes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triggers</a:t>
            </a:r>
            <a:endParaRPr sz="1100" dirty="0">
              <a:latin typeface="Urbane Medium" pitchFamily="2" charset="77"/>
              <a:cs typeface="Judso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3206" y="1563636"/>
            <a:ext cx="4512310" cy="5084341"/>
          </a:xfrm>
          <a:prstGeom prst="rect">
            <a:avLst/>
          </a:prstGeom>
        </p:spPr>
        <p:txBody>
          <a:bodyPr vert="horz" wrap="square" lIns="0" tIns="18415" rIns="0" bIns="0" rtlCol="0">
            <a:spAutoFit/>
          </a:bodyPr>
          <a:lstStyle/>
          <a:p>
            <a:pPr marL="183515" marR="69215" indent="-171450">
              <a:lnSpc>
                <a:spcPct val="125499"/>
              </a:lnSpc>
              <a:spcBef>
                <a:spcPts val="145"/>
              </a:spcBef>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view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CBI</a:t>
            </a:r>
            <a:r>
              <a:rPr sz="1100" dirty="0">
                <a:solidFill>
                  <a:srgbClr val="1D2C4F"/>
                </a:solidFill>
                <a:latin typeface="Urbane Medium" pitchFamily="2" charset="77"/>
                <a:cs typeface="Judson"/>
              </a:rPr>
              <a:t> is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that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risk </a:t>
            </a:r>
            <a:r>
              <a:rPr sz="1100" spc="-5" dirty="0">
                <a:solidFill>
                  <a:srgbClr val="1D2C4F"/>
                </a:solidFill>
                <a:latin typeface="Urbane Medium" pitchFamily="2" charset="77"/>
                <a:cs typeface="Judson"/>
              </a:rPr>
              <a:t>assessment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perceived </a:t>
            </a:r>
            <a:r>
              <a:rPr sz="1100" dirty="0">
                <a:solidFill>
                  <a:srgbClr val="1D2C4F"/>
                </a:solidFill>
                <a:latin typeface="Urbane Medium" pitchFamily="2" charset="77"/>
                <a:cs typeface="Judson"/>
              </a:rPr>
              <a:t>as a</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once-off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exercise but </a:t>
            </a:r>
            <a:r>
              <a:rPr sz="1100" dirty="0">
                <a:solidFill>
                  <a:srgbClr val="1D2C4F"/>
                </a:solidFill>
                <a:latin typeface="Urbane Medium" pitchFamily="2" charset="77"/>
                <a:cs typeface="Judson"/>
              </a:rPr>
              <a:t>in fact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risk assessment and its </a:t>
            </a:r>
            <a:r>
              <a:rPr sz="1100" spc="-5" dirty="0">
                <a:solidFill>
                  <a:srgbClr val="1D2C4F"/>
                </a:solidFill>
                <a:latin typeface="Urbane Medium" pitchFamily="2" charset="77"/>
                <a:cs typeface="Judson"/>
              </a:rPr>
              <a:t>relevance needs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be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kept</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under</a:t>
            </a:r>
            <a:r>
              <a:rPr sz="1100" dirty="0">
                <a:solidFill>
                  <a:srgbClr val="1D2C4F"/>
                </a:solidFill>
                <a:latin typeface="Urbane Medium" pitchFamily="2" charset="77"/>
                <a:cs typeface="Judson"/>
              </a:rPr>
              <a:t> review </a:t>
            </a:r>
            <a:r>
              <a:rPr sz="1100" spc="-5" dirty="0">
                <a:solidFill>
                  <a:srgbClr val="1D2C4F"/>
                </a:solidFill>
                <a:latin typeface="Urbane Medium" pitchFamily="2" charset="77"/>
                <a:cs typeface="Judson"/>
              </a:rPr>
              <a:t>by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Board</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450" dirty="0">
              <a:latin typeface="Urbane Medium" pitchFamily="2" charset="77"/>
              <a:cs typeface="Judson"/>
            </a:endParaRPr>
          </a:p>
          <a:p>
            <a:pPr marL="183515" marR="68580" indent="-171450">
              <a:lnSpc>
                <a:spcPct val="121800"/>
              </a:lnSpc>
              <a:spcBef>
                <a:spcPts val="5"/>
              </a:spcBef>
              <a:buClr>
                <a:srgbClr val="E87825"/>
              </a:buClr>
              <a:buFont typeface="Wingdings" pitchFamily="2" charset="2"/>
              <a:buChar char="§"/>
              <a:tabLst>
                <a:tab pos="184150" algn="l"/>
              </a:tabLst>
            </a:pPr>
            <a:r>
              <a:rPr sz="1100" dirty="0">
                <a:solidFill>
                  <a:srgbClr val="1D2C4F"/>
                </a:solidFill>
                <a:latin typeface="Urbane Medium" pitchFamily="2" charset="77"/>
                <a:cs typeface="Judson"/>
              </a:rPr>
              <a:t>In addition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rationale for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risk </a:t>
            </a:r>
            <a:r>
              <a:rPr sz="1100" spc="-5" dirty="0">
                <a:solidFill>
                  <a:srgbClr val="1D2C4F"/>
                </a:solidFill>
                <a:latin typeface="Urbane Medium" pitchFamily="2" charset="77"/>
                <a:cs typeface="Judson"/>
              </a:rPr>
              <a:t>assessment must noted </a:t>
            </a:r>
            <a:r>
              <a:rPr sz="1100" dirty="0">
                <a:solidFill>
                  <a:srgbClr val="1D2C4F"/>
                </a:solidFill>
                <a:latin typeface="Urbane Medium" pitchFamily="2" charset="77"/>
                <a:cs typeface="Judson"/>
              </a:rPr>
              <a:t>and control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mitigating factors are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documented.</a:t>
            </a:r>
            <a:endParaRPr sz="1100" dirty="0">
              <a:latin typeface="Urbane Medium" pitchFamily="2" charset="77"/>
              <a:cs typeface="Judson"/>
            </a:endParaRPr>
          </a:p>
          <a:p>
            <a:pPr marL="285750" indent="-285750">
              <a:lnSpc>
                <a:spcPct val="100000"/>
              </a:lnSpc>
              <a:spcBef>
                <a:spcPts val="20"/>
              </a:spcBef>
              <a:buClr>
                <a:srgbClr val="E87825"/>
              </a:buClr>
              <a:buFont typeface="Wingdings" pitchFamily="2" charset="2"/>
              <a:buChar char="§"/>
            </a:pPr>
            <a:endParaRPr sz="1400" dirty="0">
              <a:latin typeface="Urbane Medium" pitchFamily="2" charset="77"/>
              <a:cs typeface="Judson"/>
            </a:endParaRPr>
          </a:p>
          <a:p>
            <a:pPr marL="183515" marR="339725" indent="-171450">
              <a:lnSpc>
                <a:spcPct val="125499"/>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The </a:t>
            </a:r>
            <a:r>
              <a:rPr lang="en-IE" sz="1100" spc="-5" dirty="0">
                <a:solidFill>
                  <a:srgbClr val="1D2C4F"/>
                </a:solidFill>
                <a:latin typeface="Urbane Medium" pitchFamily="2" charset="77"/>
                <a:cs typeface="Judson"/>
              </a:rPr>
              <a:t>BRA </a:t>
            </a:r>
            <a:r>
              <a:rPr sz="1100" spc="-5" dirty="0">
                <a:solidFill>
                  <a:srgbClr val="1D2C4F"/>
                </a:solidFill>
                <a:latin typeface="Urbane Medium" pitchFamily="2" charset="77"/>
                <a:cs typeface="Judson"/>
              </a:rPr>
              <a:t>must </a:t>
            </a:r>
            <a:r>
              <a:rPr sz="1100" dirty="0">
                <a:solidFill>
                  <a:srgbClr val="1D2C4F"/>
                </a:solidFill>
                <a:latin typeface="Urbane Medium" pitchFamily="2" charset="77"/>
                <a:cs typeface="Judson"/>
              </a:rPr>
              <a:t>have regard to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National Risk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Assessment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all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other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guidelines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published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relevant </a:t>
            </a:r>
            <a:r>
              <a:rPr sz="1100" dirty="0">
                <a:solidFill>
                  <a:srgbClr val="1D2C4F"/>
                </a:solidFill>
                <a:latin typeface="Urbane Medium" pitchFamily="2" charset="77"/>
                <a:cs typeface="Judson"/>
              </a:rPr>
              <a:t> authorities.</a:t>
            </a:r>
            <a:endParaRPr sz="1100" dirty="0">
              <a:latin typeface="Urbane Medium" pitchFamily="2" charset="77"/>
              <a:cs typeface="Judson"/>
            </a:endParaRPr>
          </a:p>
          <a:p>
            <a:pPr marL="285750" indent="-285750">
              <a:lnSpc>
                <a:spcPct val="100000"/>
              </a:lnSpc>
              <a:spcBef>
                <a:spcPts val="40"/>
              </a:spcBef>
              <a:buClr>
                <a:srgbClr val="E87825"/>
              </a:buClr>
              <a:buFont typeface="Wingdings" pitchFamily="2" charset="2"/>
              <a:buChar char="§"/>
            </a:pPr>
            <a:endParaRPr sz="1300" dirty="0">
              <a:latin typeface="Urbane Medium" pitchFamily="2" charset="77"/>
              <a:cs typeface="Judson"/>
            </a:endParaRPr>
          </a:p>
          <a:p>
            <a:pPr marL="183515" marR="400050" indent="-171450">
              <a:lnSpc>
                <a:spcPct val="125499"/>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risk </a:t>
            </a:r>
            <a:r>
              <a:rPr sz="1100" spc="-5" dirty="0">
                <a:solidFill>
                  <a:srgbClr val="1D2C4F"/>
                </a:solidFill>
                <a:latin typeface="Urbane Medium" pitchFamily="2" charset="77"/>
                <a:cs typeface="Judson"/>
              </a:rPr>
              <a:t>assessment must demonstrate</a:t>
            </a:r>
            <a:r>
              <a:rPr sz="1100" dirty="0">
                <a:solidFill>
                  <a:srgbClr val="1D2C4F"/>
                </a:solidFill>
                <a:latin typeface="Urbane Medium" pitchFamily="2" charset="77"/>
                <a:cs typeface="Judson"/>
              </a:rPr>
              <a:t> to </a:t>
            </a:r>
            <a:r>
              <a:rPr sz="1100" spc="-5" dirty="0">
                <a:solidFill>
                  <a:srgbClr val="1D2C4F"/>
                </a:solidFill>
                <a:latin typeface="Urbane Medium" pitchFamily="2" charset="77"/>
                <a:cs typeface="Judson"/>
              </a:rPr>
              <a:t>the relevant supervisory </a:t>
            </a:r>
            <a:r>
              <a:rPr sz="1100" spc="-245" dirty="0">
                <a:solidFill>
                  <a:srgbClr val="1D2C4F"/>
                </a:solidFill>
                <a:latin typeface="Urbane Medium" pitchFamily="2" charset="77"/>
                <a:cs typeface="Judson"/>
              </a:rPr>
              <a:t> </a:t>
            </a:r>
            <a:r>
              <a:rPr sz="1100" dirty="0">
                <a:solidFill>
                  <a:srgbClr val="1D2C4F"/>
                </a:solidFill>
                <a:latin typeface="Urbane Medium" pitchFamily="2" charset="77"/>
                <a:cs typeface="Judson"/>
              </a:rPr>
              <a:t>authorities </a:t>
            </a:r>
            <a:r>
              <a:rPr sz="1100" spc="-5" dirty="0">
                <a:solidFill>
                  <a:srgbClr val="1D2C4F"/>
                </a:solidFill>
                <a:latin typeface="Urbane Medium" pitchFamily="2" charset="77"/>
                <a:cs typeface="Judson"/>
              </a:rPr>
              <a:t>how </a:t>
            </a:r>
            <a:r>
              <a:rPr sz="1100" dirty="0">
                <a:solidFill>
                  <a:srgbClr val="1D2C4F"/>
                </a:solidFill>
                <a:latin typeface="Urbane Medium" pitchFamily="2" charset="77"/>
                <a:cs typeface="Judson"/>
              </a:rPr>
              <a:t>risks are </a:t>
            </a:r>
            <a:r>
              <a:rPr sz="1100" spc="-5" dirty="0">
                <a:solidFill>
                  <a:srgbClr val="1D2C4F"/>
                </a:solidFill>
                <a:latin typeface="Urbane Medium" pitchFamily="2" charset="77"/>
                <a:cs typeface="Judson"/>
              </a:rPr>
              <a:t>assessed, monitored, </a:t>
            </a:r>
            <a:r>
              <a:rPr sz="1100" dirty="0">
                <a:solidFill>
                  <a:srgbClr val="1D2C4F"/>
                </a:solidFill>
                <a:latin typeface="Urbane Medium" pitchFamily="2" charset="77"/>
                <a:cs typeface="Judson"/>
              </a:rPr>
              <a:t>escalated and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controls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manage</a:t>
            </a:r>
            <a:r>
              <a:rPr sz="1100" spc="-10" dirty="0">
                <a:solidFill>
                  <a:srgbClr val="1D2C4F"/>
                </a:solidFill>
                <a:latin typeface="Urbane Medium" pitchFamily="2" charset="77"/>
                <a:cs typeface="Judson"/>
              </a:rPr>
              <a:t> implemented.</a:t>
            </a:r>
            <a:endParaRPr sz="1100" dirty="0">
              <a:latin typeface="Urbane Medium" pitchFamily="2" charset="77"/>
              <a:cs typeface="Judson"/>
            </a:endParaRPr>
          </a:p>
          <a:p>
            <a:pPr marL="285750" indent="-285750">
              <a:lnSpc>
                <a:spcPct val="100000"/>
              </a:lnSpc>
              <a:spcBef>
                <a:spcPts val="20"/>
              </a:spcBef>
              <a:buClr>
                <a:srgbClr val="E87825"/>
              </a:buClr>
              <a:buFont typeface="Wingdings" pitchFamily="2" charset="2"/>
              <a:buChar char="§"/>
            </a:pPr>
            <a:endParaRPr sz="1400" dirty="0">
              <a:latin typeface="Urbane Medium" pitchFamily="2" charset="77"/>
              <a:cs typeface="Judson"/>
            </a:endParaRPr>
          </a:p>
          <a:p>
            <a:pPr marL="183515" marR="266065" indent="-171450">
              <a:lnSpc>
                <a:spcPct val="125499"/>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Conducting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risk </a:t>
            </a:r>
            <a:r>
              <a:rPr sz="1100" spc="-5" dirty="0">
                <a:solidFill>
                  <a:srgbClr val="1D2C4F"/>
                </a:solidFill>
                <a:latin typeface="Urbane Medium" pitchFamily="2" charset="77"/>
                <a:cs typeface="Judson"/>
              </a:rPr>
              <a:t>assessment</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should</a:t>
            </a:r>
            <a:r>
              <a:rPr sz="1100" dirty="0">
                <a:solidFill>
                  <a:srgbClr val="1D2C4F"/>
                </a:solidFill>
                <a:latin typeface="Urbane Medium" pitchFamily="2" charset="77"/>
                <a:cs typeface="Judson"/>
              </a:rPr>
              <a:t> not </a:t>
            </a:r>
            <a:r>
              <a:rPr sz="1100" spc="-5" dirty="0">
                <a:solidFill>
                  <a:srgbClr val="1D2C4F"/>
                </a:solidFill>
                <a:latin typeface="Urbane Medium" pitchFamily="2" charset="77"/>
                <a:cs typeface="Judson"/>
              </a:rPr>
              <a:t>be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perceived</a:t>
            </a:r>
            <a:r>
              <a:rPr sz="1100" dirty="0">
                <a:solidFill>
                  <a:srgbClr val="1D2C4F"/>
                </a:solidFill>
                <a:latin typeface="Urbane Medium" pitchFamily="2" charset="77"/>
                <a:cs typeface="Judson"/>
              </a:rPr>
              <a:t> as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once-off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exercise but </a:t>
            </a:r>
            <a:r>
              <a:rPr sz="1100" dirty="0">
                <a:solidFill>
                  <a:srgbClr val="1D2C4F"/>
                </a:solidFill>
                <a:latin typeface="Urbane Medium" pitchFamily="2" charset="77"/>
                <a:cs typeface="Judson"/>
              </a:rPr>
              <a:t>in fact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risk assessment and its </a:t>
            </a:r>
            <a:r>
              <a:rPr sz="1100" spc="-5" dirty="0">
                <a:solidFill>
                  <a:srgbClr val="1D2C4F"/>
                </a:solidFill>
                <a:latin typeface="Urbane Medium" pitchFamily="2" charset="77"/>
                <a:cs typeface="Judson"/>
              </a:rPr>
              <a:t>relevance needs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be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kept</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under</a:t>
            </a:r>
            <a:r>
              <a:rPr sz="1100" dirty="0">
                <a:solidFill>
                  <a:srgbClr val="1D2C4F"/>
                </a:solidFill>
                <a:latin typeface="Urbane Medium" pitchFamily="2" charset="77"/>
                <a:cs typeface="Judson"/>
              </a:rPr>
              <a:t> review </a:t>
            </a:r>
            <a:r>
              <a:rPr sz="1100" spc="-5" dirty="0">
                <a:solidFill>
                  <a:srgbClr val="1D2C4F"/>
                </a:solidFill>
                <a:latin typeface="Urbane Medium" pitchFamily="2" charset="77"/>
                <a:cs typeface="Judson"/>
              </a:rPr>
              <a:t>by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Board</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250" dirty="0">
              <a:latin typeface="Urbane Medium" pitchFamily="2" charset="77"/>
              <a:cs typeface="Judson"/>
            </a:endParaRPr>
          </a:p>
          <a:p>
            <a:pPr marL="183515" marR="5080" indent="-171450">
              <a:lnSpc>
                <a:spcPct val="129099"/>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Review</a:t>
            </a:r>
            <a:r>
              <a:rPr sz="1100" dirty="0">
                <a:solidFill>
                  <a:srgbClr val="1D2C4F"/>
                </a:solidFill>
                <a:latin typeface="Urbane Medium" pitchFamily="2" charset="77"/>
                <a:cs typeface="Judson"/>
              </a:rPr>
              <a:t> and approval </a:t>
            </a:r>
            <a:r>
              <a:rPr sz="1100" spc="-5" dirty="0">
                <a:solidFill>
                  <a:srgbClr val="1D2C4F"/>
                </a:solidFill>
                <a:latin typeface="Urbane Medium" pitchFamily="2" charset="77"/>
                <a:cs typeface="Judson"/>
              </a:rPr>
              <a:t>by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Board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risk </a:t>
            </a:r>
            <a:r>
              <a:rPr sz="1100" spc="-5" dirty="0">
                <a:solidFill>
                  <a:srgbClr val="1D2C4F"/>
                </a:solidFill>
                <a:latin typeface="Urbane Medium" pitchFamily="2" charset="77"/>
                <a:cs typeface="Judson"/>
              </a:rPr>
              <a:t>assessment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required</a:t>
            </a:r>
            <a:r>
              <a:rPr sz="1100" dirty="0">
                <a:solidFill>
                  <a:srgbClr val="1D2C4F"/>
                </a:solidFill>
                <a:latin typeface="Urbane Medium" pitchFamily="2" charset="77"/>
                <a:cs typeface="Judson"/>
              </a:rPr>
              <a:t> 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minimum</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an</a:t>
            </a:r>
            <a:r>
              <a:rPr sz="1100" spc="-5" dirty="0">
                <a:solidFill>
                  <a:srgbClr val="1D2C4F"/>
                </a:solidFill>
                <a:latin typeface="Urbane Medium" pitchFamily="2" charset="77"/>
                <a:cs typeface="Judson"/>
              </a:rPr>
              <a:t> annual</a:t>
            </a:r>
            <a:r>
              <a:rPr sz="1100" dirty="0">
                <a:solidFill>
                  <a:srgbClr val="1D2C4F"/>
                </a:solidFill>
                <a:latin typeface="Urbane Medium" pitchFamily="2" charset="77"/>
                <a:cs typeface="Judson"/>
              </a:rPr>
              <a:t> basis.</a:t>
            </a:r>
            <a:endParaRPr sz="11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27</a:t>
            </a:fld>
            <a:endParaRPr dirty="0"/>
          </a:p>
        </p:txBody>
      </p:sp>
      <p:sp>
        <p:nvSpPr>
          <p:cNvPr id="3" name="object 3"/>
          <p:cNvSpPr txBox="1"/>
          <p:nvPr/>
        </p:nvSpPr>
        <p:spPr>
          <a:xfrm>
            <a:off x="401740" y="1574368"/>
            <a:ext cx="4368165" cy="3763210"/>
          </a:xfrm>
          <a:prstGeom prst="rect">
            <a:avLst/>
          </a:prstGeom>
        </p:spPr>
        <p:txBody>
          <a:bodyPr vert="horz" wrap="square" lIns="0" tIns="64135" rIns="0" bIns="0" rtlCol="0">
            <a:spAutoFit/>
          </a:bodyPr>
          <a:lstStyle/>
          <a:p>
            <a:pPr marL="12700">
              <a:lnSpc>
                <a:spcPct val="100000"/>
              </a:lnSpc>
              <a:spcBef>
                <a:spcPts val="505"/>
              </a:spcBef>
            </a:pPr>
            <a:r>
              <a:rPr sz="1400" spc="-5" dirty="0">
                <a:solidFill>
                  <a:srgbClr val="1D2C4F"/>
                </a:solidFill>
                <a:latin typeface="Urbane Medium" pitchFamily="2" charset="77"/>
                <a:cs typeface="Judson"/>
              </a:rPr>
              <a:t>Risk</a:t>
            </a:r>
            <a:r>
              <a:rPr sz="1400" spc="-10" dirty="0">
                <a:solidFill>
                  <a:srgbClr val="1D2C4F"/>
                </a:solidFill>
                <a:latin typeface="Urbane Medium" pitchFamily="2" charset="77"/>
                <a:cs typeface="Judson"/>
              </a:rPr>
              <a:t> Assessment </a:t>
            </a:r>
            <a:r>
              <a:rPr sz="1400" spc="-5" dirty="0">
                <a:solidFill>
                  <a:srgbClr val="1D2C4F"/>
                </a:solidFill>
                <a:latin typeface="Urbane Medium" pitchFamily="2" charset="77"/>
                <a:cs typeface="Judson"/>
              </a:rPr>
              <a:t>process:</a:t>
            </a:r>
            <a:endParaRPr sz="1400" dirty="0">
              <a:latin typeface="Urbane Medium" pitchFamily="2" charset="77"/>
              <a:cs typeface="Judson"/>
            </a:endParaRPr>
          </a:p>
          <a:p>
            <a:pPr marL="12700">
              <a:lnSpc>
                <a:spcPct val="100000"/>
              </a:lnSpc>
              <a:spcBef>
                <a:spcPts val="409"/>
              </a:spcBef>
            </a:pPr>
            <a:r>
              <a:rPr sz="1400" dirty="0">
                <a:solidFill>
                  <a:srgbClr val="1D2C4F"/>
                </a:solidFill>
                <a:latin typeface="Urbane Medium" pitchFamily="2" charset="77"/>
                <a:cs typeface="Judson"/>
              </a:rPr>
              <a:t>The</a:t>
            </a:r>
            <a:r>
              <a:rPr sz="1400" spc="-5" dirty="0">
                <a:solidFill>
                  <a:srgbClr val="1D2C4F"/>
                </a:solidFill>
                <a:latin typeface="Urbane Medium" pitchFamily="2" charset="77"/>
                <a:cs typeface="Judson"/>
              </a:rPr>
              <a:t> Board</a:t>
            </a:r>
            <a:r>
              <a:rPr sz="1400" dirty="0">
                <a:solidFill>
                  <a:srgbClr val="1D2C4F"/>
                </a:solidFill>
                <a:latin typeface="Urbane Medium" pitchFamily="2" charset="77"/>
                <a:cs typeface="Judson"/>
              </a:rPr>
              <a:t> must</a:t>
            </a:r>
            <a:r>
              <a:rPr sz="1400" spc="-5" dirty="0">
                <a:solidFill>
                  <a:srgbClr val="1D2C4F"/>
                </a:solidFill>
                <a:latin typeface="Urbane Medium" pitchFamily="2" charset="77"/>
                <a:cs typeface="Judson"/>
              </a:rPr>
              <a:t> be</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able</a:t>
            </a:r>
            <a:r>
              <a:rPr sz="1400" dirty="0">
                <a:solidFill>
                  <a:srgbClr val="1D2C4F"/>
                </a:solidFill>
                <a:latin typeface="Urbane Medium" pitchFamily="2" charset="77"/>
                <a:cs typeface="Judson"/>
              </a:rPr>
              <a:t> to </a:t>
            </a:r>
            <a:r>
              <a:rPr sz="1400" spc="-5" dirty="0">
                <a:solidFill>
                  <a:srgbClr val="1D2C4F"/>
                </a:solidFill>
                <a:latin typeface="Urbane Medium" pitchFamily="2" charset="77"/>
                <a:cs typeface="Judson"/>
              </a:rPr>
              <a:t>evidence</a:t>
            </a:r>
            <a:r>
              <a:rPr sz="1400" dirty="0">
                <a:solidFill>
                  <a:srgbClr val="1D2C4F"/>
                </a:solidFill>
                <a:latin typeface="Urbane Medium" pitchFamily="2" charset="77"/>
                <a:cs typeface="Judson"/>
              </a:rPr>
              <a:t> and</a:t>
            </a:r>
            <a:r>
              <a:rPr sz="1400" spc="-5" dirty="0">
                <a:solidFill>
                  <a:srgbClr val="1D2C4F"/>
                </a:solidFill>
                <a:latin typeface="Urbane Medium" pitchFamily="2" charset="77"/>
                <a:cs typeface="Judson"/>
              </a:rPr>
              <a:t> understanding</a:t>
            </a:r>
            <a:r>
              <a:rPr sz="1400" dirty="0">
                <a:solidFill>
                  <a:srgbClr val="1D2C4F"/>
                </a:solidFill>
                <a:latin typeface="Urbane Medium" pitchFamily="2" charset="77"/>
                <a:cs typeface="Judson"/>
              </a:rPr>
              <a:t> of</a:t>
            </a:r>
            <a:endParaRPr sz="1400" dirty="0">
              <a:latin typeface="Urbane Medium" pitchFamily="2" charset="77"/>
              <a:cs typeface="Judson"/>
            </a:endParaRPr>
          </a:p>
          <a:p>
            <a:pPr marL="12700" marR="274320">
              <a:lnSpc>
                <a:spcPct val="124700"/>
              </a:lnSpc>
              <a:spcBef>
                <a:spcPts val="15"/>
              </a:spcBef>
            </a:pPr>
            <a:r>
              <a:rPr sz="1400" dirty="0">
                <a:solidFill>
                  <a:srgbClr val="1D2C4F"/>
                </a:solidFill>
                <a:latin typeface="Urbane Medium" pitchFamily="2" charset="77"/>
                <a:cs typeface="Judson"/>
              </a:rPr>
              <a:t>the </a:t>
            </a:r>
            <a:r>
              <a:rPr sz="1400" spc="-5" dirty="0">
                <a:solidFill>
                  <a:srgbClr val="1D2C4F"/>
                </a:solidFill>
                <a:latin typeface="Urbane Medium" pitchFamily="2" charset="77"/>
                <a:cs typeface="Judson"/>
              </a:rPr>
              <a:t>risk assessment </a:t>
            </a:r>
            <a:r>
              <a:rPr sz="1400" dirty="0">
                <a:solidFill>
                  <a:srgbClr val="1D2C4F"/>
                </a:solidFill>
                <a:latin typeface="Urbane Medium" pitchFamily="2" charset="77"/>
                <a:cs typeface="Judson"/>
              </a:rPr>
              <a:t>of the product </a:t>
            </a:r>
            <a:r>
              <a:rPr sz="1400" spc="-5" dirty="0">
                <a:solidFill>
                  <a:srgbClr val="1D2C4F"/>
                </a:solidFill>
                <a:latin typeface="Urbane Medium" pitchFamily="2" charset="77"/>
                <a:cs typeface="Judson"/>
              </a:rPr>
              <a:t>and </a:t>
            </a:r>
            <a:r>
              <a:rPr sz="1400" dirty="0">
                <a:solidFill>
                  <a:srgbClr val="1D2C4F"/>
                </a:solidFill>
                <a:latin typeface="Urbane Medium" pitchFamily="2" charset="77"/>
                <a:cs typeface="Judson"/>
              </a:rPr>
              <a:t>client. The </a:t>
            </a:r>
            <a:r>
              <a:rPr sz="1400" spc="-5" dirty="0">
                <a:solidFill>
                  <a:srgbClr val="1D2C4F"/>
                </a:solidFill>
                <a:latin typeface="Urbane Medium" pitchFamily="2" charset="77"/>
                <a:cs typeface="Judson"/>
              </a:rPr>
              <a:t>CBI </a:t>
            </a:r>
            <a:r>
              <a:rPr sz="1400" dirty="0">
                <a:solidFill>
                  <a:srgbClr val="1D2C4F"/>
                </a:solidFill>
                <a:latin typeface="Urbane Medium" pitchFamily="2" charset="77"/>
                <a:cs typeface="Judson"/>
              </a:rPr>
              <a:t>has </a:t>
            </a:r>
            <a:r>
              <a:rPr sz="1400" spc="-5" dirty="0">
                <a:solidFill>
                  <a:srgbClr val="1D2C4F"/>
                </a:solidFill>
                <a:latin typeface="Urbane Medium" pitchFamily="2" charset="77"/>
                <a:cs typeface="Judson"/>
              </a:rPr>
              <a:t>suggested </a:t>
            </a:r>
            <a:r>
              <a:rPr sz="1400" dirty="0">
                <a:solidFill>
                  <a:srgbClr val="1D2C4F"/>
                </a:solidFill>
                <a:latin typeface="Urbane Medium" pitchFamily="2" charset="77"/>
                <a:cs typeface="Judson"/>
              </a:rPr>
              <a:t>that the </a:t>
            </a:r>
            <a:r>
              <a:rPr sz="1400" spc="-32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following risk factors</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are taken</a:t>
            </a:r>
            <a:r>
              <a:rPr sz="1400" spc="10" dirty="0">
                <a:solidFill>
                  <a:srgbClr val="1D2C4F"/>
                </a:solidFill>
                <a:latin typeface="Urbane Medium" pitchFamily="2" charset="77"/>
                <a:cs typeface="Judson"/>
              </a:rPr>
              <a:t> </a:t>
            </a:r>
            <a:r>
              <a:rPr sz="1400" dirty="0">
                <a:solidFill>
                  <a:srgbClr val="1D2C4F"/>
                </a:solidFill>
                <a:latin typeface="Urbane Medium" pitchFamily="2" charset="77"/>
                <a:cs typeface="Judson"/>
              </a:rPr>
              <a:t>into account</a:t>
            </a:r>
            <a:r>
              <a:rPr sz="1400" spc="-5" dirty="0">
                <a:solidFill>
                  <a:srgbClr val="1D2C4F"/>
                </a:solidFill>
                <a:latin typeface="Urbane Medium" pitchFamily="2" charset="77"/>
                <a:cs typeface="Judson"/>
              </a:rPr>
              <a:t> when </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completing</a:t>
            </a:r>
            <a:r>
              <a:rPr sz="1400" spc="-10" dirty="0">
                <a:solidFill>
                  <a:srgbClr val="1D2C4F"/>
                </a:solidFill>
                <a:latin typeface="Urbane Medium" pitchFamily="2" charset="77"/>
                <a:cs typeface="Judson"/>
              </a:rPr>
              <a:t> </a:t>
            </a:r>
            <a:r>
              <a:rPr sz="1400" dirty="0">
                <a:solidFill>
                  <a:srgbClr val="1D2C4F"/>
                </a:solidFill>
                <a:latin typeface="Urbane Medium" pitchFamily="2" charset="77"/>
                <a:cs typeface="Judson"/>
              </a:rPr>
              <a:t>a </a:t>
            </a:r>
            <a:r>
              <a:rPr lang="en-IE" sz="1400" spc="-5" dirty="0">
                <a:solidFill>
                  <a:srgbClr val="1D2C4F"/>
                </a:solidFill>
                <a:latin typeface="Urbane Medium" pitchFamily="2" charset="77"/>
                <a:cs typeface="Judson"/>
              </a:rPr>
              <a:t>BRA</a:t>
            </a:r>
            <a:r>
              <a:rPr sz="1400" spc="-5" dirty="0">
                <a:solidFill>
                  <a:srgbClr val="1D2C4F"/>
                </a:solidFill>
                <a:latin typeface="Urbane Medium" pitchFamily="2" charset="77"/>
                <a:cs typeface="Judson"/>
              </a:rPr>
              <a:t>:</a:t>
            </a:r>
            <a:endParaRPr sz="1400" dirty="0">
              <a:latin typeface="Urbane Medium" pitchFamily="2" charset="77"/>
              <a:cs typeface="Judson"/>
            </a:endParaRPr>
          </a:p>
          <a:p>
            <a:pPr>
              <a:lnSpc>
                <a:spcPct val="100000"/>
              </a:lnSpc>
              <a:spcBef>
                <a:spcPts val="5"/>
              </a:spcBef>
            </a:pPr>
            <a:endParaRPr sz="1750" dirty="0">
              <a:latin typeface="Urbane Medium" pitchFamily="2" charset="77"/>
              <a:cs typeface="Judson"/>
            </a:endParaRPr>
          </a:p>
          <a:p>
            <a:pPr marL="182245" indent="-170180">
              <a:lnSpc>
                <a:spcPct val="100000"/>
              </a:lnSpc>
              <a:buClr>
                <a:srgbClr val="E87825"/>
              </a:buClr>
              <a:buAutoNum type="arabicPeriod"/>
              <a:tabLst>
                <a:tab pos="182880" algn="l"/>
              </a:tabLst>
            </a:pPr>
            <a:r>
              <a:rPr sz="1400" spc="-5" dirty="0">
                <a:solidFill>
                  <a:srgbClr val="1E4592"/>
                </a:solidFill>
                <a:latin typeface="Urbane Medium" pitchFamily="2" charset="77"/>
                <a:cs typeface="Judson"/>
              </a:rPr>
              <a:t>Geographic</a:t>
            </a:r>
            <a:r>
              <a:rPr sz="1400" spc="-2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risk</a:t>
            </a:r>
            <a:endParaRPr sz="1400" dirty="0">
              <a:solidFill>
                <a:srgbClr val="1E4592"/>
              </a:solidFill>
              <a:latin typeface="Urbane Medium" pitchFamily="2" charset="77"/>
              <a:cs typeface="Judson"/>
            </a:endParaRPr>
          </a:p>
          <a:p>
            <a:pPr>
              <a:lnSpc>
                <a:spcPct val="100000"/>
              </a:lnSpc>
              <a:spcBef>
                <a:spcPts val="5"/>
              </a:spcBef>
              <a:buClr>
                <a:srgbClr val="E87825"/>
              </a:buClr>
              <a:buFont typeface="Judson"/>
              <a:buAutoNum type="arabicPeriod"/>
            </a:pPr>
            <a:endParaRPr sz="1750" dirty="0">
              <a:solidFill>
                <a:srgbClr val="1E4592"/>
              </a:solidFill>
              <a:latin typeface="Urbane Medium" pitchFamily="2" charset="77"/>
              <a:cs typeface="Judson"/>
            </a:endParaRPr>
          </a:p>
          <a:p>
            <a:pPr marL="182245" indent="-170180">
              <a:lnSpc>
                <a:spcPct val="100000"/>
              </a:lnSpc>
              <a:buClr>
                <a:srgbClr val="E87825"/>
              </a:buClr>
              <a:buAutoNum type="arabicPeriod"/>
              <a:tabLst>
                <a:tab pos="182880" algn="l"/>
              </a:tabLst>
            </a:pPr>
            <a:r>
              <a:rPr lang="en-GB"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Product/service</a:t>
            </a:r>
            <a:r>
              <a:rPr sz="1400" spc="-2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risk</a:t>
            </a:r>
            <a:endParaRPr sz="1400" dirty="0">
              <a:solidFill>
                <a:srgbClr val="1E4592"/>
              </a:solidFill>
              <a:latin typeface="Urbane Medium" pitchFamily="2" charset="77"/>
              <a:cs typeface="Judson"/>
            </a:endParaRPr>
          </a:p>
          <a:p>
            <a:pPr>
              <a:lnSpc>
                <a:spcPct val="100000"/>
              </a:lnSpc>
              <a:spcBef>
                <a:spcPts val="35"/>
              </a:spcBef>
              <a:buClr>
                <a:srgbClr val="E87825"/>
              </a:buClr>
              <a:buFont typeface="Judson"/>
              <a:buAutoNum type="arabicPeriod"/>
            </a:pPr>
            <a:endParaRPr sz="1700" dirty="0">
              <a:solidFill>
                <a:srgbClr val="1E4592"/>
              </a:solidFill>
              <a:latin typeface="Urbane Medium" pitchFamily="2" charset="77"/>
              <a:cs typeface="Judson"/>
            </a:endParaRPr>
          </a:p>
          <a:p>
            <a:pPr marL="182245" indent="-170180">
              <a:lnSpc>
                <a:spcPct val="100000"/>
              </a:lnSpc>
              <a:spcBef>
                <a:spcPts val="5"/>
              </a:spcBef>
              <a:buClr>
                <a:srgbClr val="E87825"/>
              </a:buClr>
              <a:buAutoNum type="arabicPeriod"/>
              <a:tabLst>
                <a:tab pos="182880" algn="l"/>
              </a:tabLst>
            </a:pPr>
            <a:r>
              <a:rPr lang="en-GB"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Investor</a:t>
            </a:r>
            <a:r>
              <a:rPr sz="1400" spc="-2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risk</a:t>
            </a:r>
            <a:r>
              <a:rPr sz="1400" spc="-2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and</a:t>
            </a:r>
            <a:endParaRPr sz="1400" dirty="0">
              <a:solidFill>
                <a:srgbClr val="1E4592"/>
              </a:solidFill>
              <a:latin typeface="Urbane Medium" pitchFamily="2" charset="77"/>
              <a:cs typeface="Judson"/>
            </a:endParaRPr>
          </a:p>
          <a:p>
            <a:pPr>
              <a:lnSpc>
                <a:spcPct val="100000"/>
              </a:lnSpc>
              <a:spcBef>
                <a:spcPts val="35"/>
              </a:spcBef>
              <a:buClr>
                <a:srgbClr val="E87825"/>
              </a:buClr>
              <a:buFont typeface="Judson"/>
              <a:buAutoNum type="arabicPeriod"/>
            </a:pPr>
            <a:endParaRPr sz="1700" dirty="0">
              <a:solidFill>
                <a:srgbClr val="1E4592"/>
              </a:solidFill>
              <a:latin typeface="Urbane Medium" pitchFamily="2" charset="77"/>
              <a:cs typeface="Judson"/>
            </a:endParaRPr>
          </a:p>
          <a:p>
            <a:pPr marL="182245" indent="-170180">
              <a:lnSpc>
                <a:spcPct val="100000"/>
              </a:lnSpc>
              <a:buClr>
                <a:srgbClr val="E87825"/>
              </a:buClr>
              <a:buAutoNum type="arabicPeriod"/>
              <a:tabLst>
                <a:tab pos="182880" algn="l"/>
              </a:tabLst>
            </a:pPr>
            <a:r>
              <a:rPr lang="en-GB"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Channel/distribution</a:t>
            </a:r>
            <a:r>
              <a:rPr sz="1400" spc="-1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risk</a:t>
            </a:r>
            <a:endParaRPr sz="1400" dirty="0">
              <a:solidFill>
                <a:srgbClr val="1E4592"/>
              </a:solidFill>
              <a:latin typeface="Urbane Medium" pitchFamily="2" charset="77"/>
              <a:cs typeface="Judson"/>
            </a:endParaRPr>
          </a:p>
        </p:txBody>
      </p:sp>
      <p:sp>
        <p:nvSpPr>
          <p:cNvPr id="4" name="object 4"/>
          <p:cNvSpPr txBox="1">
            <a:spLocks noGrp="1"/>
          </p:cNvSpPr>
          <p:nvPr>
            <p:ph type="title"/>
          </p:nvPr>
        </p:nvSpPr>
        <p:spPr>
          <a:xfrm>
            <a:off x="401740" y="403859"/>
            <a:ext cx="6392760" cy="610870"/>
          </a:xfrm>
          <a:prstGeom prst="rect">
            <a:avLst/>
          </a:prstGeom>
        </p:spPr>
        <p:txBody>
          <a:bodyPr vert="horz" wrap="square" lIns="0" tIns="41910" rIns="0" bIns="0" rtlCol="0">
            <a:spAutoFit/>
          </a:bodyPr>
          <a:lstStyle/>
          <a:p>
            <a:pPr marL="12700" marR="5080">
              <a:lnSpc>
                <a:spcPts val="2210"/>
              </a:lnSpc>
              <a:spcBef>
                <a:spcPts val="330"/>
              </a:spcBef>
            </a:pPr>
            <a:r>
              <a:rPr sz="2000" dirty="0">
                <a:cs typeface="Book Antiqua"/>
              </a:rPr>
              <a:t>Role of the Board and Board responsibilities – The Business  Risk Assessment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611960" cy="382156"/>
          </a:xfrm>
          <a:prstGeom prst="rect">
            <a:avLst/>
          </a:prstGeom>
        </p:spPr>
        <p:txBody>
          <a:bodyPr vert="horz" wrap="square" lIns="0" tIns="12700" rIns="0" bIns="0" rtlCol="0">
            <a:spAutoFit/>
          </a:bodyPr>
          <a:lstStyle/>
          <a:p>
            <a:pPr marL="12700">
              <a:lnSpc>
                <a:spcPct val="100000"/>
              </a:lnSpc>
              <a:spcBef>
                <a:spcPts val="100"/>
              </a:spcBef>
            </a:pPr>
            <a:r>
              <a:rPr spc="5" dirty="0"/>
              <a:t>Role of </a:t>
            </a:r>
            <a:r>
              <a:rPr dirty="0"/>
              <a:t>the</a:t>
            </a:r>
            <a:r>
              <a:rPr spc="5" dirty="0"/>
              <a:t> </a:t>
            </a:r>
            <a:r>
              <a:rPr dirty="0"/>
              <a:t>Board</a:t>
            </a:r>
            <a:r>
              <a:rPr spc="5" dirty="0"/>
              <a:t> </a:t>
            </a:r>
            <a:r>
              <a:rPr dirty="0"/>
              <a:t>and Board</a:t>
            </a:r>
            <a:r>
              <a:rPr spc="5" dirty="0"/>
              <a:t> </a:t>
            </a:r>
            <a:r>
              <a:rPr spc="-5" dirty="0"/>
              <a:t>responsibilities</a:t>
            </a:r>
          </a:p>
        </p:txBody>
      </p:sp>
      <p:sp>
        <p:nvSpPr>
          <p:cNvPr id="8" name="object 8"/>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9" name="object 9"/>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28</a:t>
            </a:fld>
            <a:endParaRPr dirty="0"/>
          </a:p>
        </p:txBody>
      </p:sp>
      <p:sp>
        <p:nvSpPr>
          <p:cNvPr id="3" name="object 3"/>
          <p:cNvSpPr txBox="1"/>
          <p:nvPr/>
        </p:nvSpPr>
        <p:spPr>
          <a:xfrm>
            <a:off x="401740" y="1568754"/>
            <a:ext cx="3699510" cy="4975849"/>
          </a:xfrm>
          <a:prstGeom prst="rect">
            <a:avLst/>
          </a:prstGeom>
        </p:spPr>
        <p:txBody>
          <a:bodyPr vert="horz" wrap="square" lIns="0" tIns="12700" rIns="0" bIns="0" rtlCol="0">
            <a:spAutoFit/>
          </a:bodyPr>
          <a:lstStyle/>
          <a:p>
            <a:pPr marL="12700" marR="5080">
              <a:lnSpc>
                <a:spcPct val="147700"/>
              </a:lnSpc>
              <a:spcBef>
                <a:spcPts val="100"/>
              </a:spcBef>
              <a:buClr>
                <a:srgbClr val="E87825"/>
              </a:buClr>
            </a:pPr>
            <a:r>
              <a:rPr sz="1300" spc="-5" dirty="0">
                <a:solidFill>
                  <a:srgbClr val="1E4592"/>
                </a:solidFill>
                <a:latin typeface="Urbane Medium" pitchFamily="2" charset="77"/>
                <a:cs typeface="Judson"/>
              </a:rPr>
              <a:t>Drafting</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and</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Maintenance</a:t>
            </a:r>
            <a:r>
              <a:rPr sz="1300" dirty="0">
                <a:solidFill>
                  <a:srgbClr val="1E4592"/>
                </a:solidFill>
                <a:latin typeface="Urbane Medium" pitchFamily="2" charset="77"/>
                <a:cs typeface="Judson"/>
              </a:rPr>
              <a:t> of</a:t>
            </a:r>
            <a:r>
              <a:rPr sz="1300" spc="-5" dirty="0">
                <a:solidFill>
                  <a:srgbClr val="1E4592"/>
                </a:solidFill>
                <a:latin typeface="Urbane Medium" pitchFamily="2" charset="77"/>
                <a:cs typeface="Judson"/>
              </a:rPr>
              <a:t> an</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AML/CFT policy</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to </a:t>
            </a:r>
            <a:r>
              <a:rPr sz="1300" spc="-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include</a:t>
            </a:r>
            <a:r>
              <a:rPr sz="1300" spc="-10" dirty="0">
                <a:solidFill>
                  <a:srgbClr val="1E4592"/>
                </a:solidFill>
                <a:latin typeface="Urbane Medium" pitchFamily="2" charset="77"/>
                <a:cs typeface="Judson"/>
              </a:rPr>
              <a:t> </a:t>
            </a:r>
            <a:r>
              <a:rPr sz="1300" dirty="0">
                <a:solidFill>
                  <a:srgbClr val="1E4592"/>
                </a:solidFill>
                <a:latin typeface="Urbane Medium" pitchFamily="2" charset="77"/>
                <a:cs typeface="Judson"/>
              </a:rPr>
              <a:t>the</a:t>
            </a:r>
            <a:r>
              <a:rPr sz="1300" spc="-5" dirty="0">
                <a:solidFill>
                  <a:srgbClr val="1E4592"/>
                </a:solidFill>
                <a:latin typeface="Urbane Medium" pitchFamily="2" charset="77"/>
                <a:cs typeface="Judson"/>
              </a:rPr>
              <a:t> following:</a:t>
            </a:r>
            <a:endParaRPr sz="1300" dirty="0">
              <a:solidFill>
                <a:srgbClr val="1E4592"/>
              </a:solidFill>
              <a:latin typeface="Urbane Medium" pitchFamily="2" charset="77"/>
              <a:cs typeface="Judson"/>
            </a:endParaRPr>
          </a:p>
          <a:p>
            <a:pPr marL="285750" indent="-285750">
              <a:lnSpc>
                <a:spcPct val="100000"/>
              </a:lnSpc>
              <a:spcBef>
                <a:spcPts val="5"/>
              </a:spcBef>
              <a:buClr>
                <a:srgbClr val="E87825"/>
              </a:buClr>
              <a:buFont typeface="Wingdings" pitchFamily="2" charset="2"/>
              <a:buChar char="§"/>
            </a:pPr>
            <a:endParaRPr sz="165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Outline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governance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oversight process</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350" dirty="0">
              <a:latin typeface="Urbane Medium" pitchFamily="2" charset="77"/>
              <a:cs typeface="Judson"/>
            </a:endParaRPr>
          </a:p>
          <a:p>
            <a:pPr marL="264795" marR="127635" indent="-252729">
              <a:lnSpc>
                <a:spcPct val="1072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Outline </a:t>
            </a:r>
            <a:r>
              <a:rPr sz="1100" dirty="0">
                <a:solidFill>
                  <a:srgbClr val="1D2C4F"/>
                </a:solidFill>
                <a:latin typeface="Urbane Medium" pitchFamily="2" charset="77"/>
                <a:cs typeface="Judson"/>
              </a:rPr>
              <a:t>of risk </a:t>
            </a:r>
            <a:r>
              <a:rPr sz="1100" spc="-5" dirty="0">
                <a:solidFill>
                  <a:srgbClr val="1D2C4F"/>
                </a:solidFill>
                <a:latin typeface="Urbane Medium" pitchFamily="2" charset="77"/>
                <a:cs typeface="Judson"/>
              </a:rPr>
              <a:t>assessment process </a:t>
            </a:r>
            <a:r>
              <a:rPr sz="1100" dirty="0">
                <a:solidFill>
                  <a:srgbClr val="1D2C4F"/>
                </a:solidFill>
                <a:latin typeface="Urbane Medium" pitchFamily="2" charset="77"/>
                <a:cs typeface="Judson"/>
              </a:rPr>
              <a:t>for </a:t>
            </a:r>
            <a:r>
              <a:rPr sz="1100" spc="-5" dirty="0">
                <a:solidFill>
                  <a:srgbClr val="1D2C4F"/>
                </a:solidFill>
                <a:latin typeface="Urbane Medium" pitchFamily="2" charset="77"/>
                <a:cs typeface="Judson"/>
              </a:rPr>
              <a:t>the Company </a:t>
            </a:r>
            <a:r>
              <a:rPr sz="1100" dirty="0">
                <a:solidFill>
                  <a:srgbClr val="1D2C4F"/>
                </a:solidFill>
                <a:latin typeface="Urbane Medium" pitchFamily="2" charset="77"/>
                <a:cs typeface="Judson"/>
              </a:rPr>
              <a:t>and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Investor</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00" dirty="0">
              <a:latin typeface="Urbane Medium" pitchFamily="2" charset="77"/>
              <a:cs typeface="Judson"/>
            </a:endParaRPr>
          </a:p>
          <a:p>
            <a:pPr marL="264795" marR="210185" indent="-252729">
              <a:lnSpc>
                <a:spcPts val="13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Company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policy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respect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time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permitted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provide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CDD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including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policy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for </a:t>
            </a:r>
            <a:r>
              <a:rPr sz="1100" spc="-5" dirty="0">
                <a:solidFill>
                  <a:srgbClr val="1D2C4F"/>
                </a:solidFill>
                <a:latin typeface="Urbane Medium" pitchFamily="2" charset="77"/>
                <a:cs typeface="Judson"/>
              </a:rPr>
              <a:t>investors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who </a:t>
            </a:r>
            <a:r>
              <a:rPr sz="1100" dirty="0">
                <a:solidFill>
                  <a:srgbClr val="1D2C4F"/>
                </a:solidFill>
                <a:latin typeface="Urbane Medium" pitchFamily="2" charset="77"/>
                <a:cs typeface="Judson"/>
              </a:rPr>
              <a:t>do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not </a:t>
            </a:r>
            <a:r>
              <a:rPr sz="1100" spc="-245" dirty="0">
                <a:solidFill>
                  <a:srgbClr val="1D2C4F"/>
                </a:solidFill>
                <a:latin typeface="Urbane Medium" pitchFamily="2" charset="77"/>
                <a:cs typeface="Judson"/>
              </a:rPr>
              <a:t> </a:t>
            </a:r>
            <a:r>
              <a:rPr sz="1100" dirty="0">
                <a:solidFill>
                  <a:srgbClr val="1D2C4F"/>
                </a:solidFill>
                <a:latin typeface="Urbane Medium" pitchFamily="2" charset="77"/>
                <a:cs typeface="Judson"/>
              </a:rPr>
              <a:t>provide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required CDD </a:t>
            </a:r>
            <a:r>
              <a:rPr sz="1100" dirty="0">
                <a:solidFill>
                  <a:srgbClr val="1D2C4F"/>
                </a:solidFill>
                <a:latin typeface="Urbane Medium" pitchFamily="2" charset="77"/>
                <a:cs typeface="Judson"/>
              </a:rPr>
              <a:t>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timely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basis</a:t>
            </a:r>
            <a:endParaRPr sz="1100" dirty="0">
              <a:latin typeface="Urbane Medium" pitchFamily="2" charset="77"/>
              <a:cs typeface="Judson"/>
            </a:endParaRPr>
          </a:p>
          <a:p>
            <a:pPr marL="285750" indent="-285750">
              <a:lnSpc>
                <a:spcPct val="100000"/>
              </a:lnSpc>
              <a:spcBef>
                <a:spcPts val="5"/>
              </a:spcBef>
              <a:buClr>
                <a:srgbClr val="E87825"/>
              </a:buClr>
              <a:buFont typeface="Wingdings" pitchFamily="2" charset="2"/>
              <a:buChar char="§"/>
            </a:pPr>
            <a:endParaRPr sz="1350" dirty="0">
              <a:latin typeface="Urbane Medium" pitchFamily="2" charset="77"/>
              <a:cs typeface="Judson"/>
            </a:endParaRPr>
          </a:p>
          <a:p>
            <a:pPr marL="264795" marR="553720" indent="-252729">
              <a:lnSpc>
                <a:spcPct val="1054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Process </a:t>
            </a:r>
            <a:r>
              <a:rPr sz="1100" dirty="0">
                <a:solidFill>
                  <a:srgbClr val="1D2C4F"/>
                </a:solidFill>
                <a:latin typeface="Urbane Medium" pitchFamily="2" charset="77"/>
                <a:cs typeface="Judson"/>
              </a:rPr>
              <a:t>for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approval of </a:t>
            </a:r>
            <a:r>
              <a:rPr sz="1100" spc="-5" dirty="0">
                <a:solidFill>
                  <a:srgbClr val="1D2C4F"/>
                </a:solidFill>
                <a:latin typeface="Urbane Medium" pitchFamily="2" charset="77"/>
                <a:cs typeface="Judson"/>
              </a:rPr>
              <a:t>PEPs, </a:t>
            </a:r>
            <a:r>
              <a:rPr sz="1100" dirty="0">
                <a:solidFill>
                  <a:srgbClr val="1D2C4F"/>
                </a:solidFill>
                <a:latin typeface="Urbane Medium" pitchFamily="2" charset="77"/>
                <a:cs typeface="Judson"/>
              </a:rPr>
              <a:t>High Risk </a:t>
            </a:r>
            <a:r>
              <a:rPr sz="1100" spc="-5" dirty="0">
                <a:solidFill>
                  <a:srgbClr val="1D2C4F"/>
                </a:solidFill>
                <a:latin typeface="Urbane Medium" pitchFamily="2" charset="77"/>
                <a:cs typeface="Judson"/>
              </a:rPr>
              <a:t>Third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Countries, </a:t>
            </a:r>
            <a:r>
              <a:rPr sz="1100" dirty="0">
                <a:solidFill>
                  <a:srgbClr val="1D2C4F"/>
                </a:solidFill>
                <a:latin typeface="Urbane Medium" pitchFamily="2" charset="77"/>
                <a:cs typeface="Judson"/>
              </a:rPr>
              <a:t>High</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risk</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Investor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relationships.</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45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Financial</a:t>
            </a:r>
            <a:r>
              <a:rPr sz="1100" spc="-2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Sanctions</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Policy</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45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Process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keeping CDD up</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date</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450" dirty="0">
              <a:latin typeface="Urbane Medium" pitchFamily="2" charset="77"/>
              <a:cs typeface="Judson"/>
            </a:endParaRPr>
          </a:p>
          <a:p>
            <a:pPr marL="264795" indent="-252729">
              <a:lnSpc>
                <a:spcPct val="100000"/>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Company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AML</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training</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policy</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45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Escalation</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reporting</a:t>
            </a:r>
            <a:r>
              <a:rPr sz="1100" dirty="0">
                <a:solidFill>
                  <a:srgbClr val="1D2C4F"/>
                </a:solidFill>
                <a:latin typeface="Urbane Medium" pitchFamily="2" charset="77"/>
                <a:cs typeface="Judson"/>
              </a:rPr>
              <a:t> 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suspicious</a:t>
            </a:r>
            <a:r>
              <a:rPr sz="1100" dirty="0">
                <a:solidFill>
                  <a:srgbClr val="1D2C4F"/>
                </a:solidFill>
                <a:latin typeface="Urbane Medium" pitchFamily="2" charset="77"/>
                <a:cs typeface="Judson"/>
              </a:rPr>
              <a:t> transactions</a:t>
            </a:r>
            <a:endParaRPr sz="1100" dirty="0">
              <a:latin typeface="Urbane Medium" pitchFamily="2" charset="77"/>
              <a:cs typeface="Judson"/>
            </a:endParaRPr>
          </a:p>
        </p:txBody>
      </p:sp>
      <p:sp>
        <p:nvSpPr>
          <p:cNvPr id="4" name="object 4"/>
          <p:cNvSpPr txBox="1"/>
          <p:nvPr/>
        </p:nvSpPr>
        <p:spPr>
          <a:xfrm>
            <a:off x="4630838" y="1663191"/>
            <a:ext cx="3974787" cy="212879"/>
          </a:xfrm>
          <a:prstGeom prst="rect">
            <a:avLst/>
          </a:prstGeom>
        </p:spPr>
        <p:txBody>
          <a:bodyPr vert="horz" wrap="square" lIns="0" tIns="12700" rIns="0" bIns="0" rtlCol="0">
            <a:spAutoFit/>
          </a:bodyPr>
          <a:lstStyle/>
          <a:p>
            <a:pPr marL="12700">
              <a:lnSpc>
                <a:spcPct val="100000"/>
              </a:lnSpc>
              <a:spcBef>
                <a:spcPts val="100"/>
              </a:spcBef>
            </a:pPr>
            <a:r>
              <a:rPr sz="1300" spc="-5" dirty="0">
                <a:solidFill>
                  <a:srgbClr val="1E4592"/>
                </a:solidFill>
                <a:latin typeface="Urbane Medium" pitchFamily="2" charset="77"/>
                <a:cs typeface="Judson"/>
              </a:rPr>
              <a:t>The AML/CFT</a:t>
            </a:r>
            <a:r>
              <a:rPr sz="1300" spc="-1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Policy may</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also</a:t>
            </a:r>
            <a:r>
              <a:rPr sz="1300" spc="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include:</a:t>
            </a:r>
            <a:endParaRPr sz="1300" dirty="0">
              <a:solidFill>
                <a:srgbClr val="1E4592"/>
              </a:solidFill>
              <a:latin typeface="Urbane Medium" pitchFamily="2" charset="77"/>
              <a:cs typeface="Judson"/>
            </a:endParaRPr>
          </a:p>
        </p:txBody>
      </p:sp>
      <p:sp>
        <p:nvSpPr>
          <p:cNvPr id="5" name="object 5"/>
          <p:cNvSpPr txBox="1"/>
          <p:nvPr/>
        </p:nvSpPr>
        <p:spPr>
          <a:xfrm>
            <a:off x="4630838" y="2157984"/>
            <a:ext cx="2206841" cy="182101"/>
          </a:xfrm>
          <a:prstGeom prst="rect">
            <a:avLst/>
          </a:prstGeom>
        </p:spPr>
        <p:txBody>
          <a:bodyPr vert="horz" wrap="square" lIns="0" tIns="12700" rIns="0" bIns="0" rtlCol="0">
            <a:spAutoFit/>
          </a:bodyPr>
          <a:lstStyle/>
          <a:p>
            <a:pPr marL="264795" indent="-252729">
              <a:lnSpc>
                <a:spcPct val="100000"/>
              </a:lnSpc>
              <a:spcBef>
                <a:spcPts val="10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PEP</a:t>
            </a:r>
            <a:r>
              <a:rPr sz="1100" spc="-6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Register</a:t>
            </a:r>
            <a:endParaRPr sz="1100" dirty="0">
              <a:latin typeface="Urbane Medium" pitchFamily="2" charset="77"/>
              <a:cs typeface="Judson"/>
            </a:endParaRPr>
          </a:p>
        </p:txBody>
      </p:sp>
      <p:sp>
        <p:nvSpPr>
          <p:cNvPr id="6" name="object 6"/>
          <p:cNvSpPr txBox="1"/>
          <p:nvPr/>
        </p:nvSpPr>
        <p:spPr>
          <a:xfrm>
            <a:off x="4630839" y="2627376"/>
            <a:ext cx="3974788" cy="182101"/>
          </a:xfrm>
          <a:prstGeom prst="rect">
            <a:avLst/>
          </a:prstGeom>
        </p:spPr>
        <p:txBody>
          <a:bodyPr vert="horz" wrap="square" lIns="0" tIns="12700" rIns="0" bIns="0" rtlCol="0">
            <a:spAutoFit/>
          </a:bodyPr>
          <a:lstStyle/>
          <a:p>
            <a:pPr marL="264795" indent="-252729">
              <a:lnSpc>
                <a:spcPct val="100000"/>
              </a:lnSpc>
              <a:spcBef>
                <a:spcPts val="10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Suspicious</a:t>
            </a:r>
            <a:r>
              <a:rPr sz="1100" spc="-30"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a:t>
            </a:r>
            <a:r>
              <a:rPr sz="1100" spc="-25" dirty="0">
                <a:solidFill>
                  <a:srgbClr val="1D2C4F"/>
                </a:solidFill>
                <a:latin typeface="Urbane Medium" pitchFamily="2" charset="77"/>
                <a:cs typeface="Judson"/>
              </a:rPr>
              <a:t> </a:t>
            </a:r>
            <a:r>
              <a:rPr sz="1100" dirty="0">
                <a:solidFill>
                  <a:srgbClr val="1D2C4F"/>
                </a:solidFill>
                <a:latin typeface="Urbane Medium" pitchFamily="2" charset="77"/>
                <a:cs typeface="Judson"/>
              </a:rPr>
              <a:t>log</a:t>
            </a:r>
            <a:endParaRPr sz="1100" dirty="0">
              <a:latin typeface="Urbane Medium" pitchFamily="2" charset="77"/>
              <a:cs typeface="Judson"/>
            </a:endParaRPr>
          </a:p>
        </p:txBody>
      </p:sp>
      <p:sp>
        <p:nvSpPr>
          <p:cNvPr id="7" name="object 7"/>
          <p:cNvSpPr txBox="1"/>
          <p:nvPr/>
        </p:nvSpPr>
        <p:spPr>
          <a:xfrm>
            <a:off x="4630838" y="3099841"/>
            <a:ext cx="2239861" cy="182101"/>
          </a:xfrm>
          <a:prstGeom prst="rect">
            <a:avLst/>
          </a:prstGeom>
        </p:spPr>
        <p:txBody>
          <a:bodyPr vert="horz" wrap="square" lIns="0" tIns="12700" rIns="0" bIns="0" rtlCol="0">
            <a:spAutoFit/>
          </a:bodyPr>
          <a:lstStyle/>
          <a:p>
            <a:pPr marL="264795" indent="-252729">
              <a:lnSpc>
                <a:spcPct val="100000"/>
              </a:lnSpc>
              <a:spcBef>
                <a:spcPts val="100"/>
              </a:spcBef>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Training</a:t>
            </a:r>
            <a:r>
              <a:rPr sz="1100" spc="-60" dirty="0">
                <a:solidFill>
                  <a:srgbClr val="1D2C4F"/>
                </a:solidFill>
                <a:latin typeface="Urbane Medium" pitchFamily="2" charset="77"/>
                <a:cs typeface="Judson"/>
              </a:rPr>
              <a:t> </a:t>
            </a:r>
            <a:r>
              <a:rPr sz="1100" dirty="0">
                <a:solidFill>
                  <a:srgbClr val="1D2C4F"/>
                </a:solidFill>
                <a:latin typeface="Urbane Medium" pitchFamily="2" charset="77"/>
                <a:cs typeface="Judson"/>
              </a:rPr>
              <a:t>Log</a:t>
            </a:r>
            <a:endParaRPr sz="1100" dirty="0">
              <a:latin typeface="Urbane Medium" pitchFamily="2" charset="77"/>
              <a:cs typeface="Judso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230960" cy="391160"/>
          </a:xfrm>
          <a:prstGeom prst="rect">
            <a:avLst/>
          </a:prstGeom>
        </p:spPr>
        <p:txBody>
          <a:bodyPr vert="horz" wrap="square" lIns="0" tIns="12700" rIns="0" bIns="0" rtlCol="0">
            <a:spAutoFit/>
          </a:bodyPr>
          <a:lstStyle/>
          <a:p>
            <a:pPr marL="12700">
              <a:lnSpc>
                <a:spcPct val="100000"/>
              </a:lnSpc>
              <a:spcBef>
                <a:spcPts val="100"/>
              </a:spcBef>
            </a:pPr>
            <a:r>
              <a:rPr spc="5" dirty="0"/>
              <a:t>Role of </a:t>
            </a:r>
            <a:r>
              <a:rPr dirty="0"/>
              <a:t>the</a:t>
            </a:r>
            <a:r>
              <a:rPr spc="5" dirty="0"/>
              <a:t> </a:t>
            </a:r>
            <a:r>
              <a:rPr dirty="0"/>
              <a:t>Board</a:t>
            </a:r>
            <a:r>
              <a:rPr spc="5" dirty="0"/>
              <a:t> </a:t>
            </a:r>
            <a:r>
              <a:rPr dirty="0"/>
              <a:t>and Board</a:t>
            </a:r>
            <a:r>
              <a:rPr spc="5" dirty="0"/>
              <a:t> </a:t>
            </a:r>
            <a:r>
              <a:rPr spc="-5" dirty="0"/>
              <a:t>responsibilities</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29</a:t>
            </a:fld>
            <a:endParaRPr dirty="0"/>
          </a:p>
        </p:txBody>
      </p:sp>
      <p:sp>
        <p:nvSpPr>
          <p:cNvPr id="3" name="object 3"/>
          <p:cNvSpPr txBox="1"/>
          <p:nvPr/>
        </p:nvSpPr>
        <p:spPr>
          <a:xfrm>
            <a:off x="401740" y="1567180"/>
            <a:ext cx="3687445" cy="5183407"/>
          </a:xfrm>
          <a:prstGeom prst="rect">
            <a:avLst/>
          </a:prstGeom>
        </p:spPr>
        <p:txBody>
          <a:bodyPr vert="horz" wrap="square" lIns="0" tIns="12700" rIns="0" bIns="0" rtlCol="0">
            <a:spAutoFit/>
          </a:bodyPr>
          <a:lstStyle/>
          <a:p>
            <a:pPr marL="12700" marR="313690">
              <a:lnSpc>
                <a:spcPct val="145000"/>
              </a:lnSpc>
              <a:spcBef>
                <a:spcPts val="100"/>
              </a:spcBef>
            </a:pPr>
            <a:r>
              <a:rPr sz="1600" dirty="0">
                <a:solidFill>
                  <a:srgbClr val="1D2C4F"/>
                </a:solidFill>
                <a:latin typeface="Urbane Medium" pitchFamily="2" charset="77"/>
                <a:cs typeface="Judson"/>
              </a:rPr>
              <a:t>The following </a:t>
            </a:r>
            <a:r>
              <a:rPr sz="1600" spc="-5" dirty="0">
                <a:solidFill>
                  <a:srgbClr val="1D2C4F"/>
                </a:solidFill>
                <a:latin typeface="Urbane Medium" pitchFamily="2" charset="77"/>
                <a:cs typeface="Judson"/>
              </a:rPr>
              <a:t>may assist the </a:t>
            </a:r>
            <a:r>
              <a:rPr sz="1600" dirty="0">
                <a:solidFill>
                  <a:srgbClr val="1D2C4F"/>
                </a:solidFill>
                <a:latin typeface="Urbane Medium" pitchFamily="2" charset="77"/>
                <a:cs typeface="Judson"/>
              </a:rPr>
              <a:t>Board </a:t>
            </a:r>
            <a:r>
              <a:rPr sz="1600" spc="-5" dirty="0">
                <a:solidFill>
                  <a:srgbClr val="1D2C4F"/>
                </a:solidFill>
                <a:latin typeface="Urbane Medium" pitchFamily="2" charset="77"/>
                <a:cs typeface="Judson"/>
              </a:rPr>
              <a:t>in </a:t>
            </a:r>
            <a:r>
              <a:rPr sz="1600" spc="-370" dirty="0">
                <a:solidFill>
                  <a:srgbClr val="1D2C4F"/>
                </a:solidFill>
                <a:latin typeface="Urbane Medium" pitchFamily="2" charset="77"/>
                <a:cs typeface="Judson"/>
              </a:rPr>
              <a:t> </a:t>
            </a:r>
            <a:r>
              <a:rPr sz="1600" dirty="0">
                <a:solidFill>
                  <a:srgbClr val="1D2C4F"/>
                </a:solidFill>
                <a:latin typeface="Urbane Medium" pitchFamily="2" charset="77"/>
                <a:cs typeface="Judson"/>
              </a:rPr>
              <a:t>satisfying </a:t>
            </a:r>
            <a:r>
              <a:rPr sz="1600" spc="-5" dirty="0">
                <a:solidFill>
                  <a:srgbClr val="1D2C4F"/>
                </a:solidFill>
                <a:latin typeface="Urbane Medium" pitchFamily="2" charset="77"/>
                <a:cs typeface="Judson"/>
              </a:rPr>
              <a:t>their</a:t>
            </a:r>
            <a:r>
              <a:rPr sz="1600" dirty="0">
                <a:solidFill>
                  <a:srgbClr val="1D2C4F"/>
                </a:solidFill>
                <a:latin typeface="Urbane Medium" pitchFamily="2" charset="77"/>
                <a:cs typeface="Judson"/>
              </a:rPr>
              <a:t> obligations:</a:t>
            </a:r>
            <a:endParaRPr sz="1600" dirty="0">
              <a:latin typeface="Urbane Medium" pitchFamily="2" charset="77"/>
              <a:cs typeface="Judson"/>
            </a:endParaRPr>
          </a:p>
          <a:p>
            <a:pPr>
              <a:lnSpc>
                <a:spcPct val="100000"/>
              </a:lnSpc>
              <a:spcBef>
                <a:spcPts val="20"/>
              </a:spcBef>
            </a:pPr>
            <a:endParaRPr sz="2300" dirty="0">
              <a:latin typeface="Urbane Medium" pitchFamily="2" charset="77"/>
              <a:cs typeface="Judson"/>
            </a:endParaRPr>
          </a:p>
          <a:p>
            <a:pPr marL="12700">
              <a:lnSpc>
                <a:spcPct val="100000"/>
              </a:lnSpc>
            </a:pPr>
            <a:r>
              <a:rPr sz="1400" spc="-10" dirty="0">
                <a:solidFill>
                  <a:srgbClr val="1E4592"/>
                </a:solidFill>
                <a:latin typeface="Urbane Medium" pitchFamily="2" charset="77"/>
                <a:cs typeface="Judson"/>
              </a:rPr>
              <a:t>(1)</a:t>
            </a:r>
            <a:r>
              <a:rPr sz="1400" spc="-5" dirty="0">
                <a:solidFill>
                  <a:srgbClr val="1E4592"/>
                </a:solidFill>
                <a:latin typeface="Urbane Medium" pitchFamily="2" charset="77"/>
                <a:cs typeface="Judson"/>
              </a:rPr>
              <a:t> Review</a:t>
            </a:r>
            <a:r>
              <a:rPr sz="1400" spc="-10" dirty="0">
                <a:solidFill>
                  <a:srgbClr val="1E4592"/>
                </a:solidFill>
                <a:latin typeface="Urbane Medium" pitchFamily="2" charset="77"/>
                <a:cs typeface="Judson"/>
              </a:rPr>
              <a:t> </a:t>
            </a:r>
            <a:r>
              <a:rPr sz="1400" dirty="0">
                <a:solidFill>
                  <a:srgbClr val="1E4592"/>
                </a:solidFill>
                <a:latin typeface="Urbane Medium" pitchFamily="2" charset="77"/>
                <a:cs typeface="Judson"/>
              </a:rPr>
              <a:t>of </a:t>
            </a:r>
            <a:r>
              <a:rPr sz="1400" spc="-5" dirty="0">
                <a:solidFill>
                  <a:srgbClr val="1E4592"/>
                </a:solidFill>
                <a:latin typeface="Urbane Medium" pitchFamily="2" charset="77"/>
                <a:cs typeface="Judson"/>
              </a:rPr>
              <a:t>Delegate Reports:</a:t>
            </a:r>
            <a:endParaRPr sz="1400" dirty="0">
              <a:solidFill>
                <a:srgbClr val="1E4592"/>
              </a:solidFill>
              <a:latin typeface="Urbane Medium" pitchFamily="2" charset="77"/>
              <a:cs typeface="Judson"/>
            </a:endParaRPr>
          </a:p>
          <a:p>
            <a:pPr>
              <a:lnSpc>
                <a:spcPct val="100000"/>
              </a:lnSpc>
              <a:spcBef>
                <a:spcPts val="30"/>
              </a:spcBef>
            </a:pPr>
            <a:endParaRPr sz="1550" dirty="0">
              <a:latin typeface="Urbane Medium" pitchFamily="2" charset="77"/>
              <a:cs typeface="Judson"/>
            </a:endParaRPr>
          </a:p>
          <a:p>
            <a:pPr marL="264795" marR="194945" indent="-252729">
              <a:lnSpc>
                <a:spcPct val="1437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Review</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monthly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/quarterly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/annual*</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reporting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from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Administrator</a:t>
            </a:r>
            <a:r>
              <a:rPr sz="1100" dirty="0">
                <a:solidFill>
                  <a:srgbClr val="1D2C4F"/>
                </a:solidFill>
                <a:latin typeface="Urbane Medium" pitchFamily="2" charset="77"/>
                <a:cs typeface="Judson"/>
              </a:rPr>
              <a:t> as </a:t>
            </a:r>
            <a:r>
              <a:rPr sz="1100" spc="-5" dirty="0">
                <a:solidFill>
                  <a:srgbClr val="1D2C4F"/>
                </a:solidFill>
                <a:latin typeface="Urbane Medium" pitchFamily="2" charset="77"/>
                <a:cs typeface="Judson"/>
              </a:rPr>
              <a:t>applicable</a:t>
            </a:r>
            <a:endParaRPr sz="1100" dirty="0">
              <a:latin typeface="Urbane Medium" pitchFamily="2" charset="77"/>
              <a:cs typeface="Judson"/>
            </a:endParaRPr>
          </a:p>
          <a:p>
            <a:pPr marL="171450" indent="-171450">
              <a:lnSpc>
                <a:spcPct val="100000"/>
              </a:lnSpc>
              <a:buClr>
                <a:srgbClr val="E87825"/>
              </a:buClr>
              <a:buFont typeface="Wingdings" pitchFamily="2" charset="2"/>
              <a:buChar char="§"/>
            </a:pPr>
            <a:endParaRPr sz="1200" dirty="0">
              <a:latin typeface="Urbane Medium" pitchFamily="2" charset="77"/>
              <a:cs typeface="Judson"/>
            </a:endParaRPr>
          </a:p>
          <a:p>
            <a:pPr marL="264795" indent="-252729">
              <a:lnSpc>
                <a:spcPct val="100000"/>
              </a:lnSpc>
              <a:spcBef>
                <a:spcPts val="100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Review</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quarterly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reporting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from</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MLRO</a:t>
            </a:r>
            <a:endParaRPr sz="1100" dirty="0">
              <a:latin typeface="Urbane Medium" pitchFamily="2" charset="77"/>
              <a:cs typeface="Judson"/>
            </a:endParaRPr>
          </a:p>
          <a:p>
            <a:pPr marL="171450" indent="-171450">
              <a:lnSpc>
                <a:spcPct val="100000"/>
              </a:lnSpc>
              <a:buClr>
                <a:srgbClr val="E87825"/>
              </a:buClr>
              <a:buFont typeface="Wingdings" pitchFamily="2" charset="2"/>
              <a:buChar char="§"/>
            </a:pPr>
            <a:endParaRPr sz="1200" dirty="0">
              <a:latin typeface="Urbane Medium" pitchFamily="2" charset="77"/>
              <a:cs typeface="Judson"/>
            </a:endParaRPr>
          </a:p>
          <a:p>
            <a:pPr marL="264795" indent="-252729">
              <a:lnSpc>
                <a:spcPct val="100000"/>
              </a:lnSpc>
              <a:spcBef>
                <a:spcPts val="102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Review</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MLRO</a:t>
            </a:r>
            <a:r>
              <a:rPr sz="1100" spc="-5" dirty="0">
                <a:solidFill>
                  <a:srgbClr val="1D2C4F"/>
                </a:solidFill>
                <a:latin typeface="Urbane Medium" pitchFamily="2" charset="77"/>
                <a:cs typeface="Judson"/>
              </a:rPr>
              <a:t> due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diligence review</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report</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50" dirty="0">
              <a:latin typeface="Urbane Medium" pitchFamily="2" charset="77"/>
              <a:cs typeface="Judson"/>
            </a:endParaRPr>
          </a:p>
          <a:p>
            <a:pPr marL="264795" marR="379730" indent="-252729">
              <a:lnSpc>
                <a:spcPct val="1509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Review</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annual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certifications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required</a:t>
            </a:r>
            <a:r>
              <a:rPr sz="1100" dirty="0">
                <a:solidFill>
                  <a:srgbClr val="1D2C4F"/>
                </a:solidFill>
                <a:latin typeface="Urbane Medium" pitchFamily="2" charset="77"/>
                <a:cs typeface="Judson"/>
              </a:rPr>
              <a:t> from</a:t>
            </a:r>
            <a:r>
              <a:rPr sz="1100" spc="-5" dirty="0">
                <a:solidFill>
                  <a:srgbClr val="1D2C4F"/>
                </a:solidFill>
                <a:latin typeface="Urbane Medium" pitchFamily="2" charset="77"/>
                <a:cs typeface="Judson"/>
              </a:rPr>
              <a:t> 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Administrator</a:t>
            </a:r>
            <a:r>
              <a:rPr sz="1100" dirty="0">
                <a:solidFill>
                  <a:srgbClr val="1D2C4F"/>
                </a:solidFill>
                <a:latin typeface="Urbane Medium" pitchFamily="2" charset="77"/>
                <a:cs typeface="Judson"/>
              </a:rPr>
              <a:t> </a:t>
            </a:r>
            <a:endParaRPr lang="en-IE" sz="1100" spc="-5" dirty="0">
              <a:solidFill>
                <a:srgbClr val="1D2C4F"/>
              </a:solidFill>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350" dirty="0">
              <a:latin typeface="Urbane Medium" pitchFamily="2" charset="77"/>
              <a:cs typeface="Judson"/>
            </a:endParaRPr>
          </a:p>
          <a:p>
            <a:pPr marL="264795" marR="5080" indent="-252729">
              <a:lnSpc>
                <a:spcPct val="1509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Completion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annual</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training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on</a:t>
            </a:r>
            <a:r>
              <a:rPr sz="1100" spc="-5" dirty="0">
                <a:solidFill>
                  <a:srgbClr val="1D2C4F"/>
                </a:solidFill>
                <a:latin typeface="Urbane Medium" pitchFamily="2" charset="77"/>
                <a:cs typeface="Judson"/>
              </a:rPr>
              <a:t> AML/CTF processes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regulatory</a:t>
            </a:r>
            <a:r>
              <a:rPr sz="1100" spc="-5" dirty="0">
                <a:solidFill>
                  <a:srgbClr val="1D2C4F"/>
                </a:solidFill>
                <a:latin typeface="Urbane Medium" pitchFamily="2" charset="77"/>
                <a:cs typeface="Judson"/>
              </a:rPr>
              <a:t> developments</a:t>
            </a:r>
            <a:endParaRPr sz="1100" dirty="0">
              <a:latin typeface="Urbane Medium" pitchFamily="2" charset="77"/>
              <a:cs typeface="Judson"/>
            </a:endParaRPr>
          </a:p>
        </p:txBody>
      </p:sp>
      <p:sp>
        <p:nvSpPr>
          <p:cNvPr id="4" name="object 4"/>
          <p:cNvSpPr txBox="1"/>
          <p:nvPr/>
        </p:nvSpPr>
        <p:spPr>
          <a:xfrm>
            <a:off x="4630878" y="1566862"/>
            <a:ext cx="3665854" cy="3495315"/>
          </a:xfrm>
          <a:prstGeom prst="rect">
            <a:avLst/>
          </a:prstGeom>
        </p:spPr>
        <p:txBody>
          <a:bodyPr vert="horz" wrap="square" lIns="0" tIns="14604" rIns="0" bIns="0" rtlCol="0">
            <a:spAutoFit/>
          </a:bodyPr>
          <a:lstStyle/>
          <a:p>
            <a:pPr marL="264795" marR="5080" indent="-252729">
              <a:lnSpc>
                <a:spcPct val="149600"/>
              </a:lnSpc>
              <a:spcBef>
                <a:spcPts val="114"/>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Maintenance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 a</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current AML</a:t>
            </a:r>
            <a:r>
              <a:rPr sz="1100" dirty="0">
                <a:solidFill>
                  <a:srgbClr val="1D2C4F"/>
                </a:solidFill>
                <a:latin typeface="Urbane Medium" pitchFamily="2" charset="77"/>
                <a:cs typeface="Judson"/>
              </a:rPr>
              <a:t> policy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document </a:t>
            </a:r>
            <a:r>
              <a:rPr sz="1100" dirty="0">
                <a:solidFill>
                  <a:srgbClr val="1D2C4F"/>
                </a:solidFill>
                <a:latin typeface="Urbane Medium" pitchFamily="2" charset="77"/>
                <a:cs typeface="Judson"/>
              </a:rPr>
              <a:t>that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includes </a:t>
            </a:r>
            <a:r>
              <a:rPr sz="1100" dirty="0">
                <a:solidFill>
                  <a:srgbClr val="1D2C4F"/>
                </a:solidFill>
                <a:latin typeface="Urbane Medium" pitchFamily="2" charset="77"/>
                <a:cs typeface="Judson"/>
              </a:rPr>
              <a:t>a confirmation of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basis of investor risk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assessment,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board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policy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respect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non-compliant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investors and all </a:t>
            </a:r>
            <a:r>
              <a:rPr sz="1100" spc="-5" dirty="0">
                <a:solidFill>
                  <a:srgbClr val="1D2C4F"/>
                </a:solidFill>
                <a:latin typeface="Urbane Medium" pitchFamily="2" charset="77"/>
                <a:cs typeface="Judson"/>
              </a:rPr>
              <a:t>matters </a:t>
            </a:r>
            <a:r>
              <a:rPr sz="1100" dirty="0">
                <a:solidFill>
                  <a:srgbClr val="1D2C4F"/>
                </a:solidFill>
                <a:latin typeface="Urbane Medium" pitchFamily="2" charset="77"/>
                <a:cs typeface="Judson"/>
              </a:rPr>
              <a:t>that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Board have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responsibility </a:t>
            </a:r>
            <a:r>
              <a:rPr sz="1100" dirty="0">
                <a:solidFill>
                  <a:srgbClr val="1D2C4F"/>
                </a:solidFill>
                <a:latin typeface="Urbane Medium" pitchFamily="2" charset="77"/>
                <a:cs typeface="Judson"/>
              </a:rPr>
              <a:t>for</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50" dirty="0">
              <a:latin typeface="Urbane Medium" pitchFamily="2" charset="77"/>
              <a:cs typeface="Judson"/>
            </a:endParaRPr>
          </a:p>
          <a:p>
            <a:pPr marL="264795" marR="87630" indent="-252729">
              <a:lnSpc>
                <a:spcPct val="1509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Review </a:t>
            </a:r>
            <a:r>
              <a:rPr sz="1100" dirty="0">
                <a:solidFill>
                  <a:srgbClr val="1D2C4F"/>
                </a:solidFill>
                <a:latin typeface="Urbane Medium" pitchFamily="2" charset="77"/>
                <a:cs typeface="Judson"/>
              </a:rPr>
              <a:t>of legal and regulatory </a:t>
            </a:r>
            <a:r>
              <a:rPr sz="1100" spc="-5" dirty="0">
                <a:solidFill>
                  <a:srgbClr val="1D2C4F"/>
                </a:solidFill>
                <a:latin typeface="Urbane Medium" pitchFamily="2" charset="77"/>
                <a:cs typeface="Judson"/>
              </a:rPr>
              <a:t>updates </a:t>
            </a:r>
            <a:r>
              <a:rPr sz="1100" dirty="0">
                <a:solidFill>
                  <a:srgbClr val="1D2C4F"/>
                </a:solidFill>
                <a:latin typeface="Urbane Medium" pitchFamily="2" charset="77"/>
                <a:cs typeface="Judson"/>
              </a:rPr>
              <a:t>from </a:t>
            </a:r>
            <a:r>
              <a:rPr sz="1100" spc="-5" dirty="0">
                <a:solidFill>
                  <a:srgbClr val="1D2C4F"/>
                </a:solidFill>
                <a:latin typeface="Urbane Medium" pitchFamily="2" charset="77"/>
                <a:cs typeface="Judson"/>
              </a:rPr>
              <a:t>each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delegates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legal</a:t>
            </a:r>
            <a:r>
              <a:rPr sz="1100" dirty="0">
                <a:solidFill>
                  <a:srgbClr val="1D2C4F"/>
                </a:solidFill>
                <a:latin typeface="Urbane Medium" pitchFamily="2" charset="77"/>
                <a:cs typeface="Judson"/>
              </a:rPr>
              <a:t> advisors</a:t>
            </a:r>
            <a:endParaRPr sz="1100" dirty="0">
              <a:latin typeface="Urbane Medium" pitchFamily="2" charset="77"/>
              <a:cs typeface="Judson"/>
            </a:endParaRPr>
          </a:p>
          <a:p>
            <a:pPr>
              <a:lnSpc>
                <a:spcPct val="100000"/>
              </a:lnSpc>
              <a:spcBef>
                <a:spcPts val="50"/>
              </a:spcBef>
            </a:pPr>
            <a:endParaRPr sz="1350" dirty="0">
              <a:latin typeface="Urbane Medium" pitchFamily="2" charset="77"/>
              <a:cs typeface="Judson"/>
            </a:endParaRPr>
          </a:p>
          <a:p>
            <a:pPr marL="12700" marR="39370">
              <a:lnSpc>
                <a:spcPct val="151500"/>
              </a:lnSpc>
            </a:pPr>
            <a:r>
              <a:rPr sz="1100" spc="-5" dirty="0">
                <a:solidFill>
                  <a:srgbClr val="1D2C4F"/>
                </a:solidFill>
                <a:latin typeface="Urbane Medium" pitchFamily="2" charset="77"/>
                <a:cs typeface="Judson"/>
              </a:rPr>
              <a:t>*It is </a:t>
            </a:r>
            <a:r>
              <a:rPr sz="1100" spc="-10" dirty="0">
                <a:solidFill>
                  <a:srgbClr val="1D2C4F"/>
                </a:solidFill>
                <a:latin typeface="Urbane Medium" pitchFamily="2" charset="77"/>
                <a:cs typeface="Judson"/>
              </a:rPr>
              <a:t>Recommend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periodic presentation from 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Administrator that </a:t>
            </a:r>
            <a:r>
              <a:rPr sz="1100" spc="-10" dirty="0">
                <a:solidFill>
                  <a:srgbClr val="1D2C4F"/>
                </a:solidFill>
                <a:latin typeface="Urbane Medium" pitchFamily="2" charset="77"/>
                <a:cs typeface="Judson"/>
              </a:rPr>
              <a:t>includes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confirmation of the </a:t>
            </a:r>
            <a:r>
              <a:rPr sz="1100" spc="-10" dirty="0">
                <a:solidFill>
                  <a:srgbClr val="1D2C4F"/>
                </a:solidFill>
                <a:latin typeface="Urbane Medium" pitchFamily="2" charset="77"/>
                <a:cs typeface="Judson"/>
              </a:rPr>
              <a:t>basis </a:t>
            </a:r>
            <a:r>
              <a:rPr sz="1100" spc="-5" dirty="0">
                <a:solidFill>
                  <a:srgbClr val="1D2C4F"/>
                </a:solidFill>
                <a:latin typeface="Urbane Medium" pitchFamily="2" charset="77"/>
                <a:cs typeface="Judson"/>
              </a:rPr>
              <a:t>of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investor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risk</a:t>
            </a:r>
            <a:r>
              <a:rPr sz="1100" spc="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assessment</a:t>
            </a:r>
            <a:r>
              <a:rPr sz="1100" spc="-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and/or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5" dirty="0">
                <a:solidFill>
                  <a:srgbClr val="1D2C4F"/>
                </a:solidFill>
                <a:latin typeface="Urbane Medium" pitchFamily="2" charset="77"/>
                <a:cs typeface="Judson"/>
              </a:rPr>
              <a:t> confirmation of</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compliance </a:t>
            </a:r>
            <a:r>
              <a:rPr sz="1100" spc="-25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with</a:t>
            </a:r>
            <a:r>
              <a:rPr sz="1100" spc="-5" dirty="0">
                <a:solidFill>
                  <a:srgbClr val="1D2C4F"/>
                </a:solidFill>
                <a:latin typeface="Urbane Medium" pitchFamily="2" charset="77"/>
                <a:cs typeface="Judson"/>
              </a:rPr>
              <a:t> the Acts.</a:t>
            </a:r>
            <a:endParaRPr sz="1100" dirty="0">
              <a:latin typeface="Urbane Medium" pitchFamily="2" charset="77"/>
              <a:cs typeface="Judso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163" y="0"/>
            <a:ext cx="10686795" cy="7556500"/>
            <a:chOff x="0" y="0"/>
            <a:chExt cx="10686795" cy="7556500"/>
          </a:xfrm>
        </p:grpSpPr>
        <p:sp>
          <p:nvSpPr>
            <p:cNvPr id="3" name="object 3"/>
            <p:cNvSpPr/>
            <p:nvPr/>
          </p:nvSpPr>
          <p:spPr>
            <a:xfrm>
              <a:off x="2153030" y="1199110"/>
              <a:ext cx="8533765" cy="0"/>
            </a:xfrm>
            <a:custGeom>
              <a:avLst/>
              <a:gdLst/>
              <a:ahLst/>
              <a:cxnLst/>
              <a:rect l="l" t="t" r="r" b="b"/>
              <a:pathLst>
                <a:path w="8533765">
                  <a:moveTo>
                    <a:pt x="0" y="0"/>
                  </a:moveTo>
                  <a:lnTo>
                    <a:pt x="8533329" y="0"/>
                  </a:lnTo>
                </a:path>
              </a:pathLst>
            </a:custGeom>
            <a:ln w="6347">
              <a:solidFill>
                <a:srgbClr val="0092B6"/>
              </a:solidFill>
            </a:ln>
          </p:spPr>
          <p:txBody>
            <a:bodyPr wrap="square" lIns="0" tIns="0" rIns="0" bIns="0" rtlCol="0"/>
            <a:lstStyle/>
            <a:p>
              <a:endParaRPr dirty="0">
                <a:latin typeface="Urbane Medium" pitchFamily="2" charset="77"/>
              </a:endParaRPr>
            </a:p>
          </p:txBody>
        </p:sp>
        <p:pic>
          <p:nvPicPr>
            <p:cNvPr id="4" name="object 4"/>
            <p:cNvPicPr/>
            <p:nvPr/>
          </p:nvPicPr>
          <p:blipFill>
            <a:blip r:embed="rId2" cstate="print"/>
            <a:stretch>
              <a:fillRect/>
            </a:stretch>
          </p:blipFill>
          <p:spPr>
            <a:xfrm>
              <a:off x="0" y="0"/>
              <a:ext cx="2153031" cy="7556500"/>
            </a:xfrm>
            <a:prstGeom prst="rect">
              <a:avLst/>
            </a:prstGeom>
          </p:spPr>
        </p:pic>
      </p:grpSp>
      <p:sp>
        <p:nvSpPr>
          <p:cNvPr id="5" name="object 5"/>
          <p:cNvSpPr txBox="1"/>
          <p:nvPr/>
        </p:nvSpPr>
        <p:spPr>
          <a:xfrm>
            <a:off x="10210282" y="7023100"/>
            <a:ext cx="87630"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1D2C4F"/>
                </a:solidFill>
                <a:latin typeface="Urbane Medium" pitchFamily="2" charset="77"/>
                <a:cs typeface="Judson"/>
              </a:rPr>
              <a:t>3</a:t>
            </a:r>
            <a:endParaRPr sz="1000" dirty="0">
              <a:latin typeface="Urbane Medium" pitchFamily="2" charset="77"/>
              <a:cs typeface="Judson"/>
            </a:endParaRPr>
          </a:p>
        </p:txBody>
      </p:sp>
      <p:sp>
        <p:nvSpPr>
          <p:cNvPr id="9" name="object 9"/>
          <p:cNvSpPr txBox="1">
            <a:spLocks noGrp="1"/>
          </p:cNvSpPr>
          <p:nvPr>
            <p:ph type="title"/>
          </p:nvPr>
        </p:nvSpPr>
        <p:spPr>
          <a:xfrm>
            <a:off x="2534490" y="267716"/>
            <a:ext cx="5579110" cy="751488"/>
          </a:xfrm>
          <a:prstGeom prst="rect">
            <a:avLst/>
          </a:prstGeom>
        </p:spPr>
        <p:txBody>
          <a:bodyPr vert="horz" wrap="square" lIns="0" tIns="12700" rIns="0" bIns="0" rtlCol="0">
            <a:spAutoFit/>
          </a:bodyPr>
          <a:lstStyle/>
          <a:p>
            <a:pPr marL="12700">
              <a:lnSpc>
                <a:spcPct val="100000"/>
              </a:lnSpc>
              <a:spcBef>
                <a:spcPts val="100"/>
              </a:spcBef>
            </a:pPr>
            <a:r>
              <a:rPr spc="-5" dirty="0">
                <a:latin typeface="Urbane Medium" pitchFamily="2" charset="77"/>
              </a:rPr>
              <a:t>Definition</a:t>
            </a:r>
            <a:r>
              <a:rPr spc="-15" dirty="0">
                <a:latin typeface="Urbane Medium" pitchFamily="2" charset="77"/>
              </a:rPr>
              <a:t> </a:t>
            </a:r>
            <a:r>
              <a:rPr dirty="0">
                <a:latin typeface="Urbane Medium" pitchFamily="2" charset="77"/>
              </a:rPr>
              <a:t>and</a:t>
            </a:r>
            <a:r>
              <a:rPr spc="-5" dirty="0">
                <a:latin typeface="Urbane Medium" pitchFamily="2" charset="77"/>
              </a:rPr>
              <a:t> </a:t>
            </a:r>
            <a:r>
              <a:rPr dirty="0">
                <a:latin typeface="Urbane Medium" pitchFamily="2" charset="77"/>
              </a:rPr>
              <a:t>Stages </a:t>
            </a:r>
            <a:r>
              <a:rPr spc="5" dirty="0">
                <a:latin typeface="Urbane Medium" pitchFamily="2" charset="77"/>
              </a:rPr>
              <a:t>of</a:t>
            </a:r>
            <a:r>
              <a:rPr spc="-5" dirty="0">
                <a:latin typeface="Urbane Medium" pitchFamily="2" charset="77"/>
              </a:rPr>
              <a:t> </a:t>
            </a:r>
            <a:r>
              <a:rPr dirty="0">
                <a:latin typeface="Urbane Medium" pitchFamily="2" charset="77"/>
              </a:rPr>
              <a:t>Money </a:t>
            </a:r>
            <a:r>
              <a:rPr spc="-5" dirty="0">
                <a:latin typeface="Urbane Medium" pitchFamily="2" charset="77"/>
              </a:rPr>
              <a:t>Laundering</a:t>
            </a:r>
          </a:p>
        </p:txBody>
      </p:sp>
      <p:sp>
        <p:nvSpPr>
          <p:cNvPr id="10" name="object 10"/>
          <p:cNvSpPr txBox="1"/>
          <p:nvPr/>
        </p:nvSpPr>
        <p:spPr>
          <a:xfrm>
            <a:off x="2534490" y="1601723"/>
            <a:ext cx="3638550" cy="1530419"/>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1E4592"/>
                </a:solidFill>
                <a:latin typeface="Urbane Medium" pitchFamily="2" charset="77"/>
                <a:cs typeface="Judson"/>
              </a:rPr>
              <a:t>What</a:t>
            </a:r>
            <a:r>
              <a:rPr sz="1400" spc="-1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is</a:t>
            </a:r>
            <a:r>
              <a:rPr sz="1400" spc="-20" dirty="0">
                <a:solidFill>
                  <a:srgbClr val="1E4592"/>
                </a:solidFill>
                <a:latin typeface="Urbane Medium" pitchFamily="2" charset="77"/>
                <a:cs typeface="Judson"/>
              </a:rPr>
              <a:t> </a:t>
            </a:r>
            <a:r>
              <a:rPr sz="1400" dirty="0">
                <a:solidFill>
                  <a:srgbClr val="1E4592"/>
                </a:solidFill>
                <a:latin typeface="Urbane Medium" pitchFamily="2" charset="77"/>
                <a:cs typeface="Judson"/>
              </a:rPr>
              <a:t>Money</a:t>
            </a:r>
            <a:r>
              <a:rPr sz="1400" spc="-20" dirty="0">
                <a:solidFill>
                  <a:srgbClr val="1E4592"/>
                </a:solidFill>
                <a:latin typeface="Urbane Medium" pitchFamily="2" charset="77"/>
                <a:cs typeface="Judson"/>
              </a:rPr>
              <a:t> </a:t>
            </a:r>
            <a:r>
              <a:rPr sz="1400" dirty="0">
                <a:solidFill>
                  <a:srgbClr val="1E4592"/>
                </a:solidFill>
                <a:latin typeface="Urbane Medium" pitchFamily="2" charset="77"/>
                <a:cs typeface="Judson"/>
              </a:rPr>
              <a:t>Laundering?</a:t>
            </a:r>
          </a:p>
          <a:p>
            <a:pPr>
              <a:lnSpc>
                <a:spcPct val="100000"/>
              </a:lnSpc>
              <a:spcBef>
                <a:spcPts val="35"/>
              </a:spcBef>
            </a:pPr>
            <a:endParaRPr sz="1700" dirty="0">
              <a:solidFill>
                <a:srgbClr val="1E4592"/>
              </a:solidFill>
              <a:latin typeface="Urbane Medium" pitchFamily="2" charset="77"/>
              <a:cs typeface="Judson"/>
            </a:endParaRPr>
          </a:p>
          <a:p>
            <a:pPr marL="12700">
              <a:lnSpc>
                <a:spcPct val="100000"/>
              </a:lnSpc>
            </a:pPr>
            <a:r>
              <a:rPr sz="1400" spc="-5" dirty="0">
                <a:solidFill>
                  <a:srgbClr val="1E4592"/>
                </a:solidFill>
                <a:latin typeface="Urbane Medium" pitchFamily="2" charset="77"/>
                <a:cs typeface="Judson"/>
              </a:rPr>
              <a:t>Definition:</a:t>
            </a:r>
            <a:endParaRPr sz="1400" dirty="0">
              <a:solidFill>
                <a:srgbClr val="1E4592"/>
              </a:solidFill>
              <a:latin typeface="Urbane Medium" pitchFamily="2" charset="77"/>
              <a:cs typeface="Judson"/>
            </a:endParaRPr>
          </a:p>
          <a:p>
            <a:pPr>
              <a:lnSpc>
                <a:spcPct val="100000"/>
              </a:lnSpc>
              <a:spcBef>
                <a:spcPts val="5"/>
              </a:spcBef>
            </a:pPr>
            <a:endParaRPr sz="1350" dirty="0">
              <a:solidFill>
                <a:srgbClr val="1D2C4F"/>
              </a:solidFill>
              <a:latin typeface="Urbane Medium" pitchFamily="2" charset="77"/>
              <a:cs typeface="Judson"/>
            </a:endParaRPr>
          </a:p>
          <a:p>
            <a:pPr marL="12700" marR="5080">
              <a:lnSpc>
                <a:spcPct val="127200"/>
              </a:lnSpc>
            </a:pPr>
            <a:r>
              <a:rPr sz="1100" spc="-5" dirty="0">
                <a:solidFill>
                  <a:srgbClr val="1D2C4F"/>
                </a:solidFill>
                <a:latin typeface="Urbane Medium" pitchFamily="2" charset="77"/>
                <a:cs typeface="Judson"/>
              </a:rPr>
              <a:t>Money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occurs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when</a:t>
            </a:r>
            <a:r>
              <a:rPr sz="1100" dirty="0">
                <a:solidFill>
                  <a:srgbClr val="1D2C4F"/>
                </a:solidFill>
                <a:latin typeface="Urbane Medium" pitchFamily="2" charset="77"/>
                <a:cs typeface="Judson"/>
              </a:rPr>
              <a:t> any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following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occur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 </a:t>
            </a:r>
            <a:r>
              <a:rPr sz="1100" spc="-245" dirty="0">
                <a:solidFill>
                  <a:srgbClr val="1D2C4F"/>
                </a:solidFill>
                <a:latin typeface="Urbane Medium" pitchFamily="2" charset="77"/>
                <a:cs typeface="Judson"/>
              </a:rPr>
              <a:t> </a:t>
            </a:r>
            <a:r>
              <a:rPr sz="1100" dirty="0">
                <a:solidFill>
                  <a:srgbClr val="1D2C4F"/>
                </a:solidFill>
                <a:latin typeface="Urbane Medium" pitchFamily="2" charset="77"/>
                <a:cs typeface="Judson"/>
              </a:rPr>
              <a:t>relation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proceeds</a:t>
            </a:r>
            <a:r>
              <a:rPr sz="1100" dirty="0">
                <a:solidFill>
                  <a:srgbClr val="1D2C4F"/>
                </a:solidFill>
                <a:latin typeface="Urbane Medium" pitchFamily="2" charset="77"/>
                <a:cs typeface="Judson"/>
              </a:rPr>
              <a:t> of </a:t>
            </a:r>
            <a:r>
              <a:rPr sz="1100" spc="-5" dirty="0">
                <a:solidFill>
                  <a:srgbClr val="1D2C4F"/>
                </a:solidFill>
                <a:latin typeface="Urbane Medium" pitchFamily="2" charset="77"/>
                <a:cs typeface="Judson"/>
              </a:rPr>
              <a:t>criminal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conduct:</a:t>
            </a:r>
            <a:endParaRPr sz="1100" dirty="0">
              <a:solidFill>
                <a:srgbClr val="1D2C4F"/>
              </a:solidFill>
              <a:latin typeface="Urbane Medium" pitchFamily="2" charset="77"/>
              <a:cs typeface="Judson"/>
            </a:endParaRPr>
          </a:p>
        </p:txBody>
      </p:sp>
      <p:sp>
        <p:nvSpPr>
          <p:cNvPr id="11" name="object 11"/>
          <p:cNvSpPr txBox="1"/>
          <p:nvPr/>
        </p:nvSpPr>
        <p:spPr>
          <a:xfrm>
            <a:off x="2534490" y="3423787"/>
            <a:ext cx="3704590" cy="2239652"/>
          </a:xfrm>
          <a:prstGeom prst="rect">
            <a:avLst/>
          </a:prstGeom>
        </p:spPr>
        <p:txBody>
          <a:bodyPr vert="horz" wrap="square" lIns="0" tIns="12700" rIns="0" bIns="0" rtlCol="0">
            <a:spAutoFit/>
          </a:bodyPr>
          <a:lstStyle/>
          <a:p>
            <a:pPr marL="183515" indent="-171450">
              <a:lnSpc>
                <a:spcPct val="100000"/>
              </a:lnSpc>
              <a:spcBef>
                <a:spcPts val="100"/>
              </a:spcBef>
              <a:buClr>
                <a:srgbClr val="E87825"/>
              </a:buClr>
              <a:buFont typeface="Judson"/>
              <a:buAutoNum type="arabicParenBoth"/>
              <a:tabLst>
                <a:tab pos="184150" algn="l"/>
              </a:tabLst>
            </a:pPr>
            <a:r>
              <a:rPr lang="en-GB"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concealing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disguising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true nature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property</a:t>
            </a:r>
            <a:endParaRPr sz="1100" dirty="0">
              <a:solidFill>
                <a:srgbClr val="1D2C4F"/>
              </a:solidFill>
              <a:latin typeface="Urbane Medium" pitchFamily="2" charset="77"/>
              <a:cs typeface="Judson"/>
            </a:endParaRPr>
          </a:p>
          <a:p>
            <a:pPr>
              <a:lnSpc>
                <a:spcPct val="100000"/>
              </a:lnSpc>
              <a:spcBef>
                <a:spcPts val="50"/>
              </a:spcBef>
              <a:buClr>
                <a:srgbClr val="E87825"/>
              </a:buClr>
              <a:buFont typeface="Judson"/>
              <a:buAutoNum type="arabicParenBoth"/>
            </a:pPr>
            <a:endParaRPr sz="1250" dirty="0">
              <a:solidFill>
                <a:srgbClr val="1D2C4F"/>
              </a:solidFill>
              <a:latin typeface="Urbane Medium" pitchFamily="2" charset="77"/>
              <a:cs typeface="Judson"/>
            </a:endParaRPr>
          </a:p>
          <a:p>
            <a:pPr marL="12700" marR="5080">
              <a:lnSpc>
                <a:spcPct val="129099"/>
              </a:lnSpc>
              <a:buClr>
                <a:srgbClr val="E87825"/>
              </a:buClr>
              <a:buFont typeface="Judson"/>
              <a:buAutoNum type="arabicParenBoth"/>
              <a:tabLst>
                <a:tab pos="184150" algn="l"/>
              </a:tabLst>
            </a:pPr>
            <a:r>
              <a:rPr lang="en-GB"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converting,</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transferring,</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handling,</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acquiring,</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possessing</a:t>
            </a:r>
            <a:r>
              <a:rPr sz="1100" spc="20" dirty="0">
                <a:solidFill>
                  <a:srgbClr val="1D2C4F"/>
                </a:solidFill>
                <a:latin typeface="Urbane Medium" pitchFamily="2" charset="77"/>
                <a:cs typeface="Judson"/>
              </a:rPr>
              <a:t> </a:t>
            </a:r>
            <a:r>
              <a:rPr sz="1100" dirty="0">
                <a:solidFill>
                  <a:srgbClr val="1D2C4F"/>
                </a:solidFill>
                <a:latin typeface="Urbane Medium" pitchFamily="2" charset="77"/>
                <a:cs typeface="Judson"/>
              </a:rPr>
              <a:t>or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using</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proceeds</a:t>
            </a:r>
            <a:r>
              <a:rPr sz="1100" dirty="0">
                <a:solidFill>
                  <a:srgbClr val="1D2C4F"/>
                </a:solidFill>
                <a:latin typeface="Urbane Medium" pitchFamily="2" charset="77"/>
                <a:cs typeface="Judson"/>
              </a:rPr>
              <a:t> of </a:t>
            </a:r>
            <a:r>
              <a:rPr sz="1100" spc="-5" dirty="0">
                <a:solidFill>
                  <a:srgbClr val="1D2C4F"/>
                </a:solidFill>
                <a:latin typeface="Urbane Medium" pitchFamily="2" charset="77"/>
                <a:cs typeface="Judson"/>
              </a:rPr>
              <a:t>criminal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conduct</a:t>
            </a:r>
            <a:endParaRPr sz="1100" dirty="0">
              <a:solidFill>
                <a:srgbClr val="1D2C4F"/>
              </a:solidFill>
              <a:latin typeface="Urbane Medium" pitchFamily="2" charset="77"/>
              <a:cs typeface="Judson"/>
            </a:endParaRPr>
          </a:p>
          <a:p>
            <a:pPr>
              <a:lnSpc>
                <a:spcPct val="100000"/>
              </a:lnSpc>
              <a:spcBef>
                <a:spcPts val="30"/>
              </a:spcBef>
              <a:buClr>
                <a:srgbClr val="E87825"/>
              </a:buClr>
              <a:buFont typeface="Judson"/>
              <a:buAutoNum type="arabicParenBoth"/>
            </a:pPr>
            <a:endParaRPr sz="1600" dirty="0">
              <a:solidFill>
                <a:srgbClr val="1D2C4F"/>
              </a:solidFill>
              <a:latin typeface="Urbane Medium" pitchFamily="2" charset="77"/>
              <a:cs typeface="Judson"/>
            </a:endParaRPr>
          </a:p>
          <a:p>
            <a:pPr marL="183515" indent="-171450">
              <a:lnSpc>
                <a:spcPct val="100000"/>
              </a:lnSpc>
              <a:buClr>
                <a:srgbClr val="E87825"/>
              </a:buClr>
              <a:buFont typeface="Judson"/>
              <a:buAutoNum type="arabicParenBoth"/>
              <a:tabLst>
                <a:tab pos="184150" algn="l"/>
              </a:tabLst>
            </a:pPr>
            <a:r>
              <a:rPr lang="en-GB"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removing </a:t>
            </a:r>
            <a:r>
              <a:rPr sz="1100" dirty="0">
                <a:solidFill>
                  <a:srgbClr val="1D2C4F"/>
                </a:solidFill>
                <a:latin typeface="Urbane Medium" pitchFamily="2" charset="77"/>
                <a:cs typeface="Judson"/>
              </a:rPr>
              <a:t>from</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bringing into</a:t>
            </a:r>
            <a:r>
              <a:rPr sz="1100" spc="-5" dirty="0">
                <a:solidFill>
                  <a:srgbClr val="1D2C4F"/>
                </a:solidFill>
                <a:latin typeface="Urbane Medium" pitchFamily="2" charset="77"/>
                <a:cs typeface="Judson"/>
              </a:rPr>
              <a:t> the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State</a:t>
            </a:r>
            <a:endParaRPr sz="1100" dirty="0">
              <a:solidFill>
                <a:srgbClr val="1D2C4F"/>
              </a:solidFill>
              <a:latin typeface="Urbane Medium" pitchFamily="2" charset="77"/>
              <a:cs typeface="Judson"/>
            </a:endParaRPr>
          </a:p>
          <a:p>
            <a:pPr>
              <a:lnSpc>
                <a:spcPct val="100000"/>
              </a:lnSpc>
              <a:spcBef>
                <a:spcPts val="5"/>
              </a:spcBef>
              <a:buClr>
                <a:srgbClr val="E87825"/>
              </a:buClr>
              <a:buFont typeface="Judson"/>
              <a:buAutoNum type="arabicParenBoth"/>
            </a:pPr>
            <a:endParaRPr sz="1500" dirty="0">
              <a:solidFill>
                <a:srgbClr val="1D2C4F"/>
              </a:solidFill>
              <a:latin typeface="Urbane Medium" pitchFamily="2" charset="77"/>
              <a:cs typeface="Judson"/>
            </a:endParaRPr>
          </a:p>
          <a:p>
            <a:pPr marL="12700" marR="130175">
              <a:lnSpc>
                <a:spcPct val="120000"/>
              </a:lnSpc>
              <a:buClr>
                <a:srgbClr val="E87825"/>
              </a:buClr>
              <a:buFont typeface="Judson"/>
              <a:buAutoNum type="arabicParenBoth"/>
              <a:tabLst>
                <a:tab pos="184150" algn="l"/>
              </a:tabLst>
            </a:pPr>
            <a:r>
              <a:rPr lang="en-GB"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knowing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believing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that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property</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is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proceeds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criminal conduct</a:t>
            </a:r>
            <a:endParaRPr sz="1100" dirty="0">
              <a:solidFill>
                <a:srgbClr val="1D2C4F"/>
              </a:solidFill>
              <a:latin typeface="Urbane Medium" pitchFamily="2" charset="77"/>
              <a:cs typeface="Judson"/>
            </a:endParaRPr>
          </a:p>
        </p:txBody>
      </p:sp>
      <p:sp>
        <p:nvSpPr>
          <p:cNvPr id="12" name="object 12"/>
          <p:cNvSpPr txBox="1"/>
          <p:nvPr/>
        </p:nvSpPr>
        <p:spPr>
          <a:xfrm>
            <a:off x="6580996" y="1549984"/>
            <a:ext cx="3670935" cy="3740768"/>
          </a:xfrm>
          <a:prstGeom prst="rect">
            <a:avLst/>
          </a:prstGeom>
        </p:spPr>
        <p:txBody>
          <a:bodyPr vert="horz" wrap="square" lIns="0" tIns="12700" rIns="0" bIns="0" rtlCol="0">
            <a:spAutoFit/>
          </a:bodyPr>
          <a:lstStyle/>
          <a:p>
            <a:pPr marL="12700" marR="19050">
              <a:lnSpc>
                <a:spcPct val="124200"/>
              </a:lnSpc>
              <a:spcBef>
                <a:spcPts val="100"/>
              </a:spcBef>
              <a:buClr>
                <a:srgbClr val="E87825"/>
              </a:buClr>
            </a:pPr>
            <a:r>
              <a:rPr sz="1400" spc="-5" dirty="0">
                <a:solidFill>
                  <a:srgbClr val="1E4592"/>
                </a:solidFill>
                <a:latin typeface="Urbane Medium" pitchFamily="2" charset="77"/>
                <a:cs typeface="Judson"/>
              </a:rPr>
              <a:t>Traditionally money laundering</a:t>
            </a:r>
            <a:r>
              <a:rPr sz="140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has</a:t>
            </a:r>
            <a:r>
              <a:rPr sz="140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been</a:t>
            </a:r>
            <a:r>
              <a:rPr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seen </a:t>
            </a:r>
            <a:r>
              <a:rPr sz="1400" spc="-32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to</a:t>
            </a:r>
            <a:r>
              <a:rPr sz="1400" spc="-5" dirty="0">
                <a:solidFill>
                  <a:srgbClr val="1E4592"/>
                </a:solidFill>
                <a:latin typeface="Urbane Medium" pitchFamily="2" charset="77"/>
                <a:cs typeface="Judson"/>
              </a:rPr>
              <a:t> </a:t>
            </a:r>
            <a:r>
              <a:rPr sz="1400" dirty="0">
                <a:solidFill>
                  <a:srgbClr val="1E4592"/>
                </a:solidFill>
                <a:latin typeface="Urbane Medium" pitchFamily="2" charset="77"/>
                <a:cs typeface="Judson"/>
              </a:rPr>
              <a:t>take </a:t>
            </a:r>
            <a:r>
              <a:rPr sz="1400" spc="-5" dirty="0">
                <a:solidFill>
                  <a:srgbClr val="1E4592"/>
                </a:solidFill>
                <a:latin typeface="Urbane Medium" pitchFamily="2" charset="77"/>
                <a:cs typeface="Judson"/>
              </a:rPr>
              <a:t>place</a:t>
            </a:r>
            <a:r>
              <a:rPr sz="140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in </a:t>
            </a:r>
            <a:r>
              <a:rPr sz="1400" dirty="0">
                <a:solidFill>
                  <a:srgbClr val="1E4592"/>
                </a:solidFill>
                <a:latin typeface="Urbane Medium" pitchFamily="2" charset="77"/>
                <a:cs typeface="Judson"/>
              </a:rPr>
              <a:t>three </a:t>
            </a:r>
            <a:r>
              <a:rPr sz="1400" spc="-5" dirty="0">
                <a:solidFill>
                  <a:srgbClr val="1E4592"/>
                </a:solidFill>
                <a:latin typeface="Urbane Medium" pitchFamily="2" charset="77"/>
                <a:cs typeface="Judson"/>
              </a:rPr>
              <a:t>stages:</a:t>
            </a:r>
            <a:endParaRPr sz="1400" dirty="0">
              <a:solidFill>
                <a:srgbClr val="1E4592"/>
              </a:solidFill>
              <a:latin typeface="Urbane Medium" pitchFamily="2" charset="77"/>
              <a:cs typeface="Judson"/>
            </a:endParaRPr>
          </a:p>
          <a:p>
            <a:pPr>
              <a:lnSpc>
                <a:spcPct val="100000"/>
              </a:lnSpc>
              <a:spcBef>
                <a:spcPts val="10"/>
              </a:spcBef>
              <a:buClr>
                <a:srgbClr val="E87825"/>
              </a:buClr>
            </a:pPr>
            <a:endParaRPr sz="1650" dirty="0">
              <a:solidFill>
                <a:srgbClr val="1D2C4F"/>
              </a:solidFill>
              <a:latin typeface="Urbane Medium" pitchFamily="2" charset="77"/>
              <a:cs typeface="Judson"/>
            </a:endParaRPr>
          </a:p>
          <a:p>
            <a:pPr marL="144145" indent="-132080">
              <a:lnSpc>
                <a:spcPct val="100000"/>
              </a:lnSpc>
              <a:spcBef>
                <a:spcPts val="5"/>
              </a:spcBef>
              <a:buClr>
                <a:srgbClr val="E87825"/>
              </a:buClr>
              <a:buAutoNum type="arabicPeriod"/>
              <a:tabLst>
                <a:tab pos="144780" algn="l"/>
              </a:tabLst>
            </a:pPr>
            <a:r>
              <a:rPr sz="1100" spc="-5" dirty="0">
                <a:solidFill>
                  <a:srgbClr val="1D2C4F"/>
                </a:solidFill>
                <a:latin typeface="Urbane Medium" pitchFamily="2" charset="77"/>
                <a:cs typeface="Judson"/>
              </a:rPr>
              <a:t>Placement</a:t>
            </a:r>
            <a:endParaRPr sz="1100" dirty="0">
              <a:solidFill>
                <a:srgbClr val="1D2C4F"/>
              </a:solidFill>
              <a:latin typeface="Urbane Medium" pitchFamily="2" charset="77"/>
              <a:cs typeface="Judson"/>
            </a:endParaRPr>
          </a:p>
          <a:p>
            <a:pPr>
              <a:lnSpc>
                <a:spcPct val="100000"/>
              </a:lnSpc>
              <a:spcBef>
                <a:spcPts val="50"/>
              </a:spcBef>
              <a:buClr>
                <a:srgbClr val="E87825"/>
              </a:buClr>
              <a:buFont typeface="Judson"/>
              <a:buAutoNum type="arabicPeriod"/>
            </a:pPr>
            <a:endParaRPr sz="1400" dirty="0">
              <a:solidFill>
                <a:srgbClr val="1D2C4F"/>
              </a:solidFill>
              <a:latin typeface="Urbane Medium" pitchFamily="2" charset="77"/>
              <a:cs typeface="Judson"/>
            </a:endParaRPr>
          </a:p>
          <a:p>
            <a:pPr marL="12700" marR="5080">
              <a:lnSpc>
                <a:spcPct val="121800"/>
              </a:lnSpc>
              <a:buClr>
                <a:srgbClr val="E87825"/>
              </a:buClr>
            </a:pPr>
            <a:r>
              <a:rPr sz="1100" spc="-5" dirty="0">
                <a:solidFill>
                  <a:srgbClr val="1D2C4F"/>
                </a:solidFill>
                <a:latin typeface="Urbane Medium" pitchFamily="2" charset="77"/>
                <a:cs typeface="Judson"/>
              </a:rPr>
              <a:t>Placement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proceeds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crime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funds </a:t>
            </a:r>
            <a:r>
              <a:rPr sz="1100" dirty="0">
                <a:solidFill>
                  <a:srgbClr val="1D2C4F"/>
                </a:solidFill>
                <a:latin typeface="Urbane Medium" pitchFamily="2" charset="77"/>
                <a:cs typeface="Judson"/>
              </a:rPr>
              <a:t>for terrorist financing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financial </a:t>
            </a:r>
            <a:r>
              <a:rPr sz="1100" spc="-5" dirty="0">
                <a:solidFill>
                  <a:srgbClr val="1D2C4F"/>
                </a:solidFill>
                <a:latin typeface="Urbane Medium" pitchFamily="2" charset="77"/>
                <a:cs typeface="Judson"/>
              </a:rPr>
              <a:t>system</a:t>
            </a:r>
            <a:endParaRPr sz="1100" dirty="0">
              <a:solidFill>
                <a:srgbClr val="1D2C4F"/>
              </a:solidFill>
              <a:latin typeface="Urbane Medium" pitchFamily="2" charset="77"/>
              <a:cs typeface="Judson"/>
            </a:endParaRPr>
          </a:p>
          <a:p>
            <a:pPr>
              <a:lnSpc>
                <a:spcPct val="100000"/>
              </a:lnSpc>
              <a:spcBef>
                <a:spcPts val="35"/>
              </a:spcBef>
              <a:buClr>
                <a:srgbClr val="E87825"/>
              </a:buClr>
            </a:pPr>
            <a:endParaRPr sz="1700" dirty="0">
              <a:solidFill>
                <a:srgbClr val="1D2C4F"/>
              </a:solidFill>
              <a:latin typeface="Urbane Medium" pitchFamily="2" charset="77"/>
              <a:cs typeface="Judson"/>
            </a:endParaRPr>
          </a:p>
          <a:p>
            <a:pPr marL="144145" indent="-132080">
              <a:lnSpc>
                <a:spcPct val="100000"/>
              </a:lnSpc>
              <a:buClr>
                <a:srgbClr val="E87825"/>
              </a:buClr>
              <a:buAutoNum type="arabicPeriod" startAt="2"/>
              <a:tabLst>
                <a:tab pos="144780" algn="l"/>
              </a:tabLst>
            </a:pPr>
            <a:r>
              <a:rPr lang="en-GB"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Layering</a:t>
            </a:r>
            <a:endParaRPr sz="1100" dirty="0">
              <a:solidFill>
                <a:srgbClr val="1D2C4F"/>
              </a:solidFill>
              <a:latin typeface="Urbane Medium" pitchFamily="2" charset="77"/>
              <a:cs typeface="Judson"/>
            </a:endParaRPr>
          </a:p>
          <a:p>
            <a:pPr>
              <a:lnSpc>
                <a:spcPct val="100000"/>
              </a:lnSpc>
              <a:spcBef>
                <a:spcPts val="10"/>
              </a:spcBef>
              <a:buClr>
                <a:srgbClr val="E87825"/>
              </a:buClr>
              <a:buFont typeface="Judson"/>
              <a:buAutoNum type="arabicPeriod" startAt="2"/>
            </a:pPr>
            <a:endParaRPr sz="1600" dirty="0">
              <a:solidFill>
                <a:srgbClr val="1D2C4F"/>
              </a:solidFill>
              <a:latin typeface="Urbane Medium" pitchFamily="2" charset="77"/>
              <a:cs typeface="Judson"/>
            </a:endParaRPr>
          </a:p>
          <a:p>
            <a:pPr marL="12700">
              <a:lnSpc>
                <a:spcPct val="100000"/>
              </a:lnSpc>
              <a:spcBef>
                <a:spcPts val="5"/>
              </a:spcBef>
              <a:buClr>
                <a:srgbClr val="E87825"/>
              </a:buClr>
            </a:pPr>
            <a:r>
              <a:rPr sz="1100" spc="-5" dirty="0">
                <a:solidFill>
                  <a:srgbClr val="1D2C4F"/>
                </a:solidFill>
                <a:latin typeface="Urbane Medium" pitchFamily="2" charset="77"/>
                <a:cs typeface="Judson"/>
              </a:rPr>
              <a:t>Co-mingling</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above</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with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legitimate funds</a:t>
            </a:r>
            <a:endParaRPr sz="1100" dirty="0">
              <a:solidFill>
                <a:srgbClr val="1D2C4F"/>
              </a:solidFill>
              <a:latin typeface="Urbane Medium" pitchFamily="2" charset="77"/>
              <a:cs typeface="Judson"/>
            </a:endParaRPr>
          </a:p>
          <a:p>
            <a:pPr>
              <a:lnSpc>
                <a:spcPct val="100000"/>
              </a:lnSpc>
              <a:spcBef>
                <a:spcPts val="10"/>
              </a:spcBef>
              <a:buClr>
                <a:srgbClr val="E87825"/>
              </a:buClr>
            </a:pPr>
            <a:endParaRPr sz="1700" dirty="0">
              <a:solidFill>
                <a:srgbClr val="1D2C4F"/>
              </a:solidFill>
              <a:latin typeface="Urbane Medium" pitchFamily="2" charset="77"/>
              <a:cs typeface="Judson"/>
            </a:endParaRPr>
          </a:p>
          <a:p>
            <a:pPr marL="144145" indent="-132080">
              <a:lnSpc>
                <a:spcPct val="100000"/>
              </a:lnSpc>
              <a:buClr>
                <a:srgbClr val="E87825"/>
              </a:buClr>
              <a:buAutoNum type="arabicPeriod" startAt="3"/>
              <a:tabLst>
                <a:tab pos="144780" algn="l"/>
              </a:tabLst>
            </a:pPr>
            <a:r>
              <a:rPr lang="en-GB"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Integration</a:t>
            </a:r>
            <a:endParaRPr sz="1100" dirty="0">
              <a:solidFill>
                <a:srgbClr val="1D2C4F"/>
              </a:solidFill>
              <a:latin typeface="Urbane Medium" pitchFamily="2" charset="77"/>
              <a:cs typeface="Judson"/>
            </a:endParaRPr>
          </a:p>
          <a:p>
            <a:pPr>
              <a:lnSpc>
                <a:spcPct val="100000"/>
              </a:lnSpc>
              <a:spcBef>
                <a:spcPts val="35"/>
              </a:spcBef>
              <a:buClr>
                <a:srgbClr val="E87825"/>
              </a:buClr>
            </a:pPr>
            <a:endParaRPr sz="1600" dirty="0">
              <a:solidFill>
                <a:srgbClr val="1D2C4F"/>
              </a:solidFill>
              <a:latin typeface="Urbane Medium" pitchFamily="2" charset="77"/>
              <a:cs typeface="Judson"/>
            </a:endParaRPr>
          </a:p>
          <a:p>
            <a:pPr marL="12700">
              <a:lnSpc>
                <a:spcPct val="100000"/>
              </a:lnSpc>
              <a:buClr>
                <a:srgbClr val="E87825"/>
              </a:buClr>
            </a:pPr>
            <a:r>
              <a:rPr sz="1100" spc="-5" dirty="0">
                <a:solidFill>
                  <a:srgbClr val="1D2C4F"/>
                </a:solidFill>
                <a:latin typeface="Urbane Medium" pitchFamily="2" charset="77"/>
                <a:cs typeface="Judson"/>
              </a:rPr>
              <a:t>Laundered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funds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indistinguishable </a:t>
            </a:r>
            <a:r>
              <a:rPr sz="1100" dirty="0">
                <a:solidFill>
                  <a:srgbClr val="1D2C4F"/>
                </a:solidFill>
                <a:latin typeface="Urbane Medium" pitchFamily="2" charset="77"/>
                <a:cs typeface="Judson"/>
              </a:rPr>
              <a:t>from</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legitimate</a:t>
            </a:r>
            <a:r>
              <a:rPr sz="1100" spc="-5" dirty="0">
                <a:solidFill>
                  <a:srgbClr val="1D2C4F"/>
                </a:solidFill>
                <a:latin typeface="Urbane Medium" pitchFamily="2" charset="77"/>
                <a:cs typeface="Judson"/>
              </a:rPr>
              <a:t> funds</a:t>
            </a:r>
            <a:endParaRPr sz="1100" dirty="0">
              <a:solidFill>
                <a:srgbClr val="1D2C4F"/>
              </a:solidFill>
              <a:latin typeface="Urbane Medium" pitchFamily="2" charset="77"/>
              <a:cs typeface="Judson"/>
            </a:endParaRPr>
          </a:p>
        </p:txBody>
      </p:sp>
      <p:sp>
        <p:nvSpPr>
          <p:cNvPr id="6" name="object 7">
            <a:extLst>
              <a:ext uri="{FF2B5EF4-FFF2-40B4-BE49-F238E27FC236}">
                <a16:creationId xmlns:a16="http://schemas.microsoft.com/office/drawing/2014/main" id="{F02E79D5-D88F-6A0B-84FE-40FB9EBC35E9}"/>
              </a:ext>
            </a:extLst>
          </p:cNvPr>
          <p:cNvSpPr/>
          <p:nvPr/>
        </p:nvSpPr>
        <p:spPr>
          <a:xfrm>
            <a:off x="9665803" y="7405787"/>
            <a:ext cx="669925" cy="151130"/>
          </a:xfrm>
          <a:custGeom>
            <a:avLst/>
            <a:gdLst/>
            <a:ahLst/>
            <a:cxnLst/>
            <a:rect l="l" t="t" r="r" b="b"/>
            <a:pathLst>
              <a:path w="669925" h="151129">
                <a:moveTo>
                  <a:pt x="0" y="0"/>
                </a:moveTo>
                <a:lnTo>
                  <a:pt x="669594" y="0"/>
                </a:lnTo>
                <a:lnTo>
                  <a:pt x="669594" y="150712"/>
                </a:lnTo>
                <a:lnTo>
                  <a:pt x="0" y="150712"/>
                </a:lnTo>
                <a:lnTo>
                  <a:pt x="0" y="0"/>
                </a:lnTo>
                <a:close/>
              </a:path>
            </a:pathLst>
          </a:custGeom>
          <a:solidFill>
            <a:srgbClr val="E87825"/>
          </a:solidFill>
        </p:spPr>
        <p:txBody>
          <a:bodyPr wrap="square" lIns="0" tIns="0" rIns="0" bIns="0" rtlCol="0"/>
          <a:lstStyle/>
          <a:p>
            <a:endParaRPr dirty="0">
              <a:latin typeface="Urbane Medium" pitchFamily="2" charset="77"/>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459560" cy="391160"/>
          </a:xfrm>
          <a:prstGeom prst="rect">
            <a:avLst/>
          </a:prstGeom>
        </p:spPr>
        <p:txBody>
          <a:bodyPr vert="horz" wrap="square" lIns="0" tIns="12700" rIns="0" bIns="0" rtlCol="0">
            <a:spAutoFit/>
          </a:bodyPr>
          <a:lstStyle/>
          <a:p>
            <a:pPr marL="12700">
              <a:lnSpc>
                <a:spcPct val="100000"/>
              </a:lnSpc>
              <a:spcBef>
                <a:spcPts val="100"/>
              </a:spcBef>
            </a:pPr>
            <a:r>
              <a:rPr spc="5" dirty="0"/>
              <a:t>Role of </a:t>
            </a:r>
            <a:r>
              <a:rPr dirty="0"/>
              <a:t>the</a:t>
            </a:r>
            <a:r>
              <a:rPr spc="5" dirty="0"/>
              <a:t> </a:t>
            </a:r>
            <a:r>
              <a:rPr dirty="0"/>
              <a:t>Board</a:t>
            </a:r>
            <a:r>
              <a:rPr spc="5" dirty="0"/>
              <a:t> </a:t>
            </a:r>
            <a:r>
              <a:rPr dirty="0"/>
              <a:t>and Board</a:t>
            </a:r>
            <a:r>
              <a:rPr spc="5" dirty="0"/>
              <a:t> </a:t>
            </a:r>
            <a:r>
              <a:rPr spc="-5" dirty="0"/>
              <a:t>responsibilities</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30</a:t>
            </a:fld>
            <a:endParaRPr dirty="0"/>
          </a:p>
        </p:txBody>
      </p:sp>
      <p:sp>
        <p:nvSpPr>
          <p:cNvPr id="3" name="object 3"/>
          <p:cNvSpPr txBox="1"/>
          <p:nvPr/>
        </p:nvSpPr>
        <p:spPr>
          <a:xfrm>
            <a:off x="401740" y="1568754"/>
            <a:ext cx="3705225" cy="4796569"/>
          </a:xfrm>
          <a:prstGeom prst="rect">
            <a:avLst/>
          </a:prstGeom>
        </p:spPr>
        <p:txBody>
          <a:bodyPr vert="horz" wrap="square" lIns="0" tIns="12700" rIns="0" bIns="0" rtlCol="0">
            <a:spAutoFit/>
          </a:bodyPr>
          <a:lstStyle/>
          <a:p>
            <a:pPr marL="12700" marR="661670">
              <a:lnSpc>
                <a:spcPct val="147700"/>
              </a:lnSpc>
              <a:spcBef>
                <a:spcPts val="100"/>
              </a:spcBef>
            </a:pPr>
            <a:r>
              <a:rPr sz="1300" spc="-10" dirty="0">
                <a:solidFill>
                  <a:srgbClr val="1E4592"/>
                </a:solidFill>
                <a:latin typeface="Urbane Medium" pitchFamily="2" charset="77"/>
                <a:cs typeface="Judson"/>
              </a:rPr>
              <a:t>(2)</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Challenge </a:t>
            </a:r>
            <a:r>
              <a:rPr sz="1300" dirty="0">
                <a:solidFill>
                  <a:srgbClr val="1E4592"/>
                </a:solidFill>
                <a:latin typeface="Urbane Medium" pitchFamily="2" charset="77"/>
                <a:cs typeface="Judson"/>
              </a:rPr>
              <a:t>of</a:t>
            </a:r>
            <a:r>
              <a:rPr sz="1300" spc="-5" dirty="0">
                <a:solidFill>
                  <a:srgbClr val="1E4592"/>
                </a:solidFill>
                <a:latin typeface="Urbane Medium" pitchFamily="2" charset="77"/>
                <a:cs typeface="Judson"/>
              </a:rPr>
              <a:t> </a:t>
            </a:r>
            <a:r>
              <a:rPr sz="1300" dirty="0">
                <a:solidFill>
                  <a:srgbClr val="1E4592"/>
                </a:solidFill>
                <a:latin typeface="Urbane Medium" pitchFamily="2" charset="77"/>
                <a:cs typeface="Judson"/>
              </a:rPr>
              <a:t>the</a:t>
            </a:r>
            <a:r>
              <a:rPr sz="1300" spc="-5" dirty="0">
                <a:solidFill>
                  <a:srgbClr val="1E4592"/>
                </a:solidFill>
                <a:latin typeface="Urbane Medium" pitchFamily="2" charset="77"/>
                <a:cs typeface="Judson"/>
              </a:rPr>
              <a:t> material</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provided, </a:t>
            </a:r>
            <a:r>
              <a:rPr sz="1300" dirty="0">
                <a:solidFill>
                  <a:srgbClr val="1E4592"/>
                </a:solidFill>
                <a:latin typeface="Urbane Medium" pitchFamily="2" charset="77"/>
                <a:cs typeface="Judson"/>
              </a:rPr>
              <a:t>for </a:t>
            </a:r>
            <a:r>
              <a:rPr sz="1300" spc="-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example:</a:t>
            </a:r>
            <a:endParaRPr sz="1300" dirty="0">
              <a:solidFill>
                <a:srgbClr val="1E4592"/>
              </a:solidFill>
              <a:latin typeface="Urbane Medium" pitchFamily="2" charset="77"/>
              <a:cs typeface="Judson"/>
            </a:endParaRPr>
          </a:p>
          <a:p>
            <a:pPr>
              <a:lnSpc>
                <a:spcPct val="100000"/>
              </a:lnSpc>
              <a:spcBef>
                <a:spcPts val="5"/>
              </a:spcBef>
            </a:pPr>
            <a:endParaRPr sz="165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Why </a:t>
            </a:r>
            <a:r>
              <a:rPr sz="1100" dirty="0">
                <a:solidFill>
                  <a:srgbClr val="1D2C4F"/>
                </a:solidFill>
                <a:latin typeface="Urbane Medium" pitchFamily="2" charset="77"/>
                <a:cs typeface="Judson"/>
              </a:rPr>
              <a:t>is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account</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non-compliant?</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350" dirty="0">
              <a:latin typeface="Urbane Medium" pitchFamily="2" charset="77"/>
              <a:cs typeface="Judson"/>
            </a:endParaRPr>
          </a:p>
          <a:p>
            <a:pPr marL="264795" marR="172720" indent="-252729">
              <a:lnSpc>
                <a:spcPct val="1072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Confirmation</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follow</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up process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frequency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follow</a:t>
            </a:r>
            <a:r>
              <a:rPr sz="1100" spc="-5" dirty="0">
                <a:solidFill>
                  <a:srgbClr val="1D2C4F"/>
                </a:solidFill>
                <a:latin typeface="Urbane Medium" pitchFamily="2" charset="77"/>
                <a:cs typeface="Judson"/>
              </a:rPr>
              <a:t> up</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00" dirty="0">
              <a:latin typeface="Urbane Medium" pitchFamily="2" charset="77"/>
              <a:cs typeface="Judson"/>
            </a:endParaRPr>
          </a:p>
          <a:p>
            <a:pPr marL="264795" marR="527685" indent="-252729">
              <a:lnSpc>
                <a:spcPts val="13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Confirmation</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outstanding</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documentation/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information</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(material</a:t>
            </a:r>
            <a:r>
              <a:rPr sz="1100" dirty="0">
                <a:solidFill>
                  <a:srgbClr val="1D2C4F"/>
                </a:solidFill>
                <a:latin typeface="Urbane Medium" pitchFamily="2" charset="77"/>
                <a:cs typeface="Judson"/>
              </a:rPr>
              <a:t> v </a:t>
            </a:r>
            <a:r>
              <a:rPr sz="1100" spc="-5" dirty="0">
                <a:solidFill>
                  <a:srgbClr val="1D2C4F"/>
                </a:solidFill>
                <a:latin typeface="Urbane Medium" pitchFamily="2" charset="77"/>
                <a:cs typeface="Judson"/>
              </a:rPr>
              <a:t>immaterial)</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450" dirty="0">
              <a:latin typeface="Urbane Medium" pitchFamily="2" charset="77"/>
              <a:cs typeface="Judson"/>
            </a:endParaRPr>
          </a:p>
          <a:p>
            <a:pPr marL="264795" marR="151765" indent="-252729">
              <a:lnSpc>
                <a:spcPts val="13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How </a:t>
            </a:r>
            <a:r>
              <a:rPr sz="1100" spc="-5" dirty="0">
                <a:solidFill>
                  <a:srgbClr val="1D2C4F"/>
                </a:solidFill>
                <a:latin typeface="Urbane Medium" pitchFamily="2" charset="77"/>
                <a:cs typeface="Judson"/>
              </a:rPr>
              <a:t>many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accounts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were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subject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refresh</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CDD</a:t>
            </a:r>
            <a:r>
              <a:rPr sz="1100" dirty="0">
                <a:solidFill>
                  <a:srgbClr val="1D2C4F"/>
                </a:solidFill>
                <a:latin typeface="Urbane Medium" pitchFamily="2" charset="77"/>
                <a:cs typeface="Judson"/>
              </a:rPr>
              <a:t> in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period</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550" dirty="0">
              <a:latin typeface="Urbane Medium" pitchFamily="2" charset="77"/>
              <a:cs typeface="Judson"/>
            </a:endParaRPr>
          </a:p>
          <a:p>
            <a:pPr marL="264795" marR="408305" indent="-252729">
              <a:lnSpc>
                <a:spcPts val="13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Were </a:t>
            </a:r>
            <a:r>
              <a:rPr sz="1100" dirty="0">
                <a:solidFill>
                  <a:srgbClr val="1D2C4F"/>
                </a:solidFill>
                <a:latin typeface="Urbane Medium" pitchFamily="2" charset="77"/>
                <a:cs typeface="Judson"/>
              </a:rPr>
              <a:t>any </a:t>
            </a:r>
            <a:r>
              <a:rPr sz="1100" spc="-5" dirty="0">
                <a:solidFill>
                  <a:srgbClr val="1D2C4F"/>
                </a:solidFill>
                <a:latin typeface="Urbane Medium" pitchFamily="2" charset="77"/>
                <a:cs typeface="Judson"/>
              </a:rPr>
              <a:t>accounts subject </a:t>
            </a:r>
            <a:r>
              <a:rPr sz="1100" dirty="0">
                <a:solidFill>
                  <a:srgbClr val="1D2C4F"/>
                </a:solidFill>
                <a:latin typeface="Urbane Medium" pitchFamily="2" charset="77"/>
                <a:cs typeface="Judson"/>
              </a:rPr>
              <a:t>to a risk reclassification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process</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400" dirty="0">
              <a:latin typeface="Urbane Medium" pitchFamily="2" charset="77"/>
              <a:cs typeface="Judson"/>
            </a:endParaRPr>
          </a:p>
          <a:p>
            <a:pPr marL="264795" indent="-252729">
              <a:lnSpc>
                <a:spcPct val="100000"/>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Frequency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sanctions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screening</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45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scope</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screening process</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450" dirty="0">
              <a:latin typeface="Urbane Medium" pitchFamily="2" charset="77"/>
              <a:cs typeface="Judson"/>
            </a:endParaRPr>
          </a:p>
          <a:p>
            <a:pPr marL="264795" marR="5080" indent="-252729">
              <a:lnSpc>
                <a:spcPct val="1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Any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changes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AML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policies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procedures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the period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covered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report</a:t>
            </a:r>
            <a:endParaRPr sz="1100" dirty="0">
              <a:latin typeface="Urbane Medium" pitchFamily="2" charset="77"/>
              <a:cs typeface="Judson"/>
            </a:endParaRPr>
          </a:p>
        </p:txBody>
      </p:sp>
      <p:sp>
        <p:nvSpPr>
          <p:cNvPr id="4" name="object 4"/>
          <p:cNvSpPr txBox="1"/>
          <p:nvPr/>
        </p:nvSpPr>
        <p:spPr>
          <a:xfrm>
            <a:off x="4630839" y="1568754"/>
            <a:ext cx="3707765" cy="2786660"/>
          </a:xfrm>
          <a:prstGeom prst="rect">
            <a:avLst/>
          </a:prstGeom>
        </p:spPr>
        <p:txBody>
          <a:bodyPr vert="horz" wrap="square" lIns="0" tIns="12700" rIns="0" bIns="0" rtlCol="0">
            <a:spAutoFit/>
          </a:bodyPr>
          <a:lstStyle/>
          <a:p>
            <a:pPr marL="12700" marR="294640">
              <a:lnSpc>
                <a:spcPct val="147700"/>
              </a:lnSpc>
              <a:spcBef>
                <a:spcPts val="100"/>
              </a:spcBef>
            </a:pPr>
            <a:r>
              <a:rPr sz="1300" spc="-10" dirty="0">
                <a:solidFill>
                  <a:srgbClr val="1E4592"/>
                </a:solidFill>
                <a:latin typeface="Urbane Medium" pitchFamily="2" charset="77"/>
                <a:cs typeface="Judson"/>
              </a:rPr>
              <a:t>(3)</a:t>
            </a:r>
            <a:r>
              <a:rPr sz="1300" spc="-5" dirty="0">
                <a:solidFill>
                  <a:srgbClr val="1E4592"/>
                </a:solidFill>
                <a:latin typeface="Urbane Medium" pitchFamily="2" charset="77"/>
                <a:cs typeface="Judson"/>
              </a:rPr>
              <a:t> Evidence </a:t>
            </a:r>
            <a:r>
              <a:rPr sz="1300" dirty="0">
                <a:solidFill>
                  <a:srgbClr val="1E4592"/>
                </a:solidFill>
                <a:latin typeface="Urbane Medium" pitchFamily="2" charset="77"/>
                <a:cs typeface="Judson"/>
              </a:rPr>
              <a:t>of</a:t>
            </a:r>
            <a:r>
              <a:rPr sz="1300" spc="-5" dirty="0">
                <a:solidFill>
                  <a:srgbClr val="1E4592"/>
                </a:solidFill>
                <a:latin typeface="Urbane Medium" pitchFamily="2" charset="77"/>
                <a:cs typeface="Judson"/>
              </a:rPr>
              <a:t> </a:t>
            </a:r>
            <a:r>
              <a:rPr sz="1300" dirty="0">
                <a:solidFill>
                  <a:srgbClr val="1E4592"/>
                </a:solidFill>
                <a:latin typeface="Urbane Medium" pitchFamily="2" charset="77"/>
                <a:cs typeface="Judson"/>
              </a:rPr>
              <a:t>the</a:t>
            </a:r>
            <a:r>
              <a:rPr sz="1300" spc="-5" dirty="0">
                <a:solidFill>
                  <a:srgbClr val="1E4592"/>
                </a:solidFill>
                <a:latin typeface="Urbane Medium" pitchFamily="2" charset="77"/>
                <a:cs typeface="Judson"/>
              </a:rPr>
              <a:t> Board</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review</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and</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challenge </a:t>
            </a:r>
            <a:r>
              <a:rPr sz="1300" spc="-29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process:</a:t>
            </a:r>
            <a:endParaRPr sz="1300" dirty="0">
              <a:solidFill>
                <a:srgbClr val="1E4592"/>
              </a:solidFill>
              <a:latin typeface="Urbane Medium" pitchFamily="2" charset="77"/>
              <a:cs typeface="Judson"/>
            </a:endParaRPr>
          </a:p>
          <a:p>
            <a:pPr>
              <a:lnSpc>
                <a:spcPct val="100000"/>
              </a:lnSpc>
              <a:spcBef>
                <a:spcPts val="50"/>
              </a:spcBef>
            </a:pPr>
            <a:endParaRPr sz="1600" dirty="0">
              <a:latin typeface="Urbane Medium" pitchFamily="2" charset="77"/>
              <a:cs typeface="Judson"/>
            </a:endParaRPr>
          </a:p>
          <a:p>
            <a:pPr marL="264795" marR="5080" indent="-252729">
              <a:lnSpc>
                <a:spcPct val="1012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Over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course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recent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inspections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CBI</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has </a:t>
            </a:r>
            <a:r>
              <a:rPr sz="1100" dirty="0">
                <a:solidFill>
                  <a:srgbClr val="1D2C4F"/>
                </a:solidFill>
                <a:latin typeface="Urbane Medium" pitchFamily="2" charset="77"/>
                <a:cs typeface="Judson"/>
              </a:rPr>
              <a:t> indicated that it </a:t>
            </a:r>
            <a:r>
              <a:rPr sz="1100" spc="-5" dirty="0">
                <a:solidFill>
                  <a:srgbClr val="1D2C4F"/>
                </a:solidFill>
                <a:latin typeface="Urbane Medium" pitchFamily="2" charset="77"/>
                <a:cs typeface="Judson"/>
              </a:rPr>
              <a:t>expects </a:t>
            </a:r>
            <a:r>
              <a:rPr sz="1100" dirty="0">
                <a:solidFill>
                  <a:srgbClr val="1D2C4F"/>
                </a:solidFill>
                <a:latin typeface="Urbane Medium" pitchFamily="2" charset="77"/>
                <a:cs typeface="Judson"/>
              </a:rPr>
              <a:t>that </a:t>
            </a:r>
            <a:r>
              <a:rPr sz="1100" spc="-5" dirty="0">
                <a:solidFill>
                  <a:srgbClr val="1D2C4F"/>
                </a:solidFill>
                <a:latin typeface="Urbane Medium" pitchFamily="2" charset="77"/>
                <a:cs typeface="Judson"/>
              </a:rPr>
              <a:t>the AML </a:t>
            </a:r>
            <a:r>
              <a:rPr sz="1100" dirty="0">
                <a:solidFill>
                  <a:srgbClr val="1D2C4F"/>
                </a:solidFill>
                <a:latin typeface="Urbane Medium" pitchFamily="2" charset="77"/>
                <a:cs typeface="Judson"/>
              </a:rPr>
              <a:t>control and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governance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environment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be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 high</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priority </a:t>
            </a:r>
            <a:r>
              <a:rPr sz="1100" spc="-5" dirty="0">
                <a:solidFill>
                  <a:srgbClr val="1D2C4F"/>
                </a:solidFill>
                <a:latin typeface="Urbane Medium" pitchFamily="2" charset="77"/>
                <a:cs typeface="Judson"/>
              </a:rPr>
              <a:t>item</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on</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spc="-245" dirty="0">
                <a:solidFill>
                  <a:srgbClr val="1D2C4F"/>
                </a:solidFill>
                <a:latin typeface="Urbane Medium" pitchFamily="2" charset="77"/>
                <a:cs typeface="Judson"/>
              </a:rPr>
              <a:t> </a:t>
            </a:r>
            <a:r>
              <a:rPr sz="1100" dirty="0">
                <a:solidFill>
                  <a:srgbClr val="1D2C4F"/>
                </a:solidFill>
                <a:latin typeface="Urbane Medium" pitchFamily="2" charset="77"/>
                <a:cs typeface="Judson"/>
              </a:rPr>
              <a:t>agenda.</a:t>
            </a:r>
            <a:endParaRPr sz="1100" dirty="0">
              <a:latin typeface="Urbane Medium" pitchFamily="2" charset="77"/>
              <a:cs typeface="Judson"/>
            </a:endParaRPr>
          </a:p>
          <a:p>
            <a:pPr marL="285750" indent="-285750">
              <a:lnSpc>
                <a:spcPct val="100000"/>
              </a:lnSpc>
              <a:spcBef>
                <a:spcPts val="5"/>
              </a:spcBef>
              <a:buClr>
                <a:srgbClr val="E87825"/>
              </a:buClr>
              <a:buFont typeface="Wingdings" pitchFamily="2" charset="2"/>
              <a:buChar char="§"/>
            </a:pPr>
            <a:endParaRPr sz="1450" dirty="0">
              <a:latin typeface="Urbane Medium" pitchFamily="2" charset="77"/>
              <a:cs typeface="Judson"/>
            </a:endParaRPr>
          </a:p>
          <a:p>
            <a:pPr marL="264795" marR="56515" indent="-252729">
              <a:lnSpc>
                <a:spcPct val="1004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Review</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AML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reports,</a:t>
            </a:r>
            <a:r>
              <a:rPr sz="1100" dirty="0">
                <a:solidFill>
                  <a:srgbClr val="1D2C4F"/>
                </a:solidFill>
                <a:latin typeface="Urbane Medium" pitchFamily="2" charset="77"/>
                <a:cs typeface="Judson"/>
              </a:rPr>
              <a:t> and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challenge </a:t>
            </a:r>
            <a:r>
              <a:rPr sz="1100" dirty="0">
                <a:solidFill>
                  <a:srgbClr val="1D2C4F"/>
                </a:solidFill>
                <a:latin typeface="Urbane Medium" pitchFamily="2" charset="77"/>
                <a:cs typeface="Judson"/>
              </a:rPr>
              <a:t>/</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interrogation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process, should be outlined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minutes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as </a:t>
            </a:r>
            <a:r>
              <a:rPr sz="1100" spc="-5" dirty="0">
                <a:solidFill>
                  <a:srgbClr val="1D2C4F"/>
                </a:solidFill>
                <a:latin typeface="Urbane Medium" pitchFamily="2" charset="77"/>
                <a:cs typeface="Judson"/>
              </a:rPr>
              <a:t>evidence </a:t>
            </a:r>
            <a:r>
              <a:rPr sz="1100" dirty="0">
                <a:solidFill>
                  <a:srgbClr val="1D2C4F"/>
                </a:solidFill>
                <a:latin typeface="Urbane Medium" pitchFamily="2" charset="77"/>
                <a:cs typeface="Judson"/>
              </a:rPr>
              <a:t>of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process.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the event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review</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CBI</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board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minutes</a:t>
            </a:r>
            <a:r>
              <a:rPr sz="1100" dirty="0">
                <a:solidFill>
                  <a:srgbClr val="1D2C4F"/>
                </a:solidFill>
                <a:latin typeface="Urbane Medium" pitchFamily="2" charset="77"/>
                <a:cs typeface="Judson"/>
              </a:rPr>
              <a:t> as </a:t>
            </a:r>
            <a:r>
              <a:rPr sz="1100" spc="-10" dirty="0">
                <a:solidFill>
                  <a:srgbClr val="1D2C4F"/>
                </a:solidFill>
                <a:latin typeface="Urbane Medium" pitchFamily="2" charset="77"/>
                <a:cs typeface="Judson"/>
              </a:rPr>
              <a:t>they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relate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AML/CFT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discussions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will </a:t>
            </a:r>
            <a:r>
              <a:rPr sz="1100" spc="-5" dirty="0">
                <a:solidFill>
                  <a:srgbClr val="1D2C4F"/>
                </a:solidFill>
                <a:latin typeface="Urbane Medium" pitchFamily="2" charset="77"/>
                <a:cs typeface="Judson"/>
              </a:rPr>
              <a:t>be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required.</a:t>
            </a:r>
            <a:endParaRPr sz="1100" dirty="0">
              <a:latin typeface="Urbane Medium" pitchFamily="2" charset="77"/>
              <a:cs typeface="Judso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383360" cy="391160"/>
          </a:xfrm>
          <a:prstGeom prst="rect">
            <a:avLst/>
          </a:prstGeom>
        </p:spPr>
        <p:txBody>
          <a:bodyPr vert="horz" wrap="square" lIns="0" tIns="12700" rIns="0" bIns="0" rtlCol="0">
            <a:spAutoFit/>
          </a:bodyPr>
          <a:lstStyle/>
          <a:p>
            <a:pPr marL="12700">
              <a:lnSpc>
                <a:spcPct val="100000"/>
              </a:lnSpc>
              <a:spcBef>
                <a:spcPts val="100"/>
              </a:spcBef>
            </a:pPr>
            <a:r>
              <a:rPr spc="5" dirty="0"/>
              <a:t>Role of </a:t>
            </a:r>
            <a:r>
              <a:rPr dirty="0"/>
              <a:t>the</a:t>
            </a:r>
            <a:r>
              <a:rPr spc="5" dirty="0"/>
              <a:t> </a:t>
            </a:r>
            <a:r>
              <a:rPr dirty="0"/>
              <a:t>Board</a:t>
            </a:r>
            <a:r>
              <a:rPr spc="5" dirty="0"/>
              <a:t> </a:t>
            </a:r>
            <a:r>
              <a:rPr dirty="0"/>
              <a:t>and Board</a:t>
            </a:r>
            <a:r>
              <a:rPr spc="5" dirty="0"/>
              <a:t> </a:t>
            </a:r>
            <a:r>
              <a:rPr spc="-5" dirty="0"/>
              <a:t>responsibilities</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31</a:t>
            </a:fld>
            <a:endParaRPr dirty="0"/>
          </a:p>
        </p:txBody>
      </p:sp>
      <p:sp>
        <p:nvSpPr>
          <p:cNvPr id="3" name="object 3"/>
          <p:cNvSpPr txBox="1"/>
          <p:nvPr/>
        </p:nvSpPr>
        <p:spPr>
          <a:xfrm>
            <a:off x="401740" y="1573783"/>
            <a:ext cx="3712210" cy="4030462"/>
          </a:xfrm>
          <a:prstGeom prst="rect">
            <a:avLst/>
          </a:prstGeom>
        </p:spPr>
        <p:txBody>
          <a:bodyPr vert="horz" wrap="square" lIns="0" tIns="12700" rIns="0" bIns="0" rtlCol="0">
            <a:spAutoFit/>
          </a:bodyPr>
          <a:lstStyle/>
          <a:p>
            <a:pPr marL="12700" marR="5080">
              <a:lnSpc>
                <a:spcPct val="128000"/>
              </a:lnSpc>
              <a:spcBef>
                <a:spcPts val="100"/>
              </a:spcBef>
              <a:buClr>
                <a:srgbClr val="E87825"/>
              </a:buClr>
            </a:pPr>
            <a:r>
              <a:rPr lang="en-GB" sz="1500" spc="-5" dirty="0">
                <a:solidFill>
                  <a:srgbClr val="1D2C4F"/>
                </a:solidFill>
                <a:latin typeface="Urbane Medium" pitchFamily="2" charset="77"/>
                <a:cs typeface="Judson"/>
              </a:rPr>
              <a:t>Role of the MLRO:</a:t>
            </a:r>
            <a:endParaRPr sz="1500" dirty="0">
              <a:latin typeface="Urbane Medium" pitchFamily="2" charset="77"/>
              <a:cs typeface="Judson"/>
            </a:endParaRPr>
          </a:p>
          <a:p>
            <a:pPr>
              <a:lnSpc>
                <a:spcPct val="100000"/>
              </a:lnSpc>
              <a:spcBef>
                <a:spcPts val="10"/>
              </a:spcBef>
              <a:buClr>
                <a:srgbClr val="E87825"/>
              </a:buClr>
            </a:pPr>
            <a:endParaRPr sz="1550" dirty="0">
              <a:latin typeface="Urbane Medium" pitchFamily="2" charset="77"/>
              <a:cs typeface="Judson"/>
            </a:endParaRPr>
          </a:p>
          <a:p>
            <a:pPr marL="264795" marR="134620" indent="-252729">
              <a:lnSpc>
                <a:spcPct val="129099"/>
              </a:lnSpc>
              <a:buClr>
                <a:srgbClr val="E87825"/>
              </a:buClr>
              <a:buFont typeface="Wingdings" pitchFamily="2" charset="2"/>
              <a:buChar char="§"/>
              <a:tabLst>
                <a:tab pos="264795" algn="l"/>
                <a:tab pos="265430" algn="l"/>
              </a:tabLst>
            </a:pPr>
            <a:r>
              <a:rPr lang="en-GB" sz="1100" spc="-5" dirty="0">
                <a:solidFill>
                  <a:srgbClr val="1D2C4F"/>
                </a:solidFill>
                <a:latin typeface="Urbane Medium" pitchFamily="2" charset="77"/>
                <a:cs typeface="Judson"/>
              </a:rPr>
              <a:t>T</a:t>
            </a:r>
            <a:r>
              <a:rPr sz="1100" spc="-5" dirty="0">
                <a:solidFill>
                  <a:srgbClr val="1D2C4F"/>
                </a:solidFill>
                <a:latin typeface="Urbane Medium" pitchFamily="2" charset="77"/>
                <a:cs typeface="Judson"/>
              </a:rPr>
              <a:t>he </a:t>
            </a:r>
            <a:r>
              <a:rPr sz="1100" dirty="0">
                <a:solidFill>
                  <a:srgbClr val="1D2C4F"/>
                </a:solidFill>
                <a:latin typeface="Urbane Medium" pitchFamily="2" charset="77"/>
                <a:cs typeface="Judson"/>
              </a:rPr>
              <a:t> MLRO</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has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responsibility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ensuring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that </a:t>
            </a:r>
            <a:r>
              <a:rPr sz="1100" spc="-5" dirty="0">
                <a:solidFill>
                  <a:srgbClr val="1D2C4F"/>
                </a:solidFill>
                <a:latin typeface="Urbane Medium" pitchFamily="2" charset="77"/>
                <a:cs typeface="Judson"/>
              </a:rPr>
              <a:t>suspicious </a:t>
            </a:r>
            <a:r>
              <a:rPr sz="1100" dirty="0">
                <a:solidFill>
                  <a:srgbClr val="1D2C4F"/>
                </a:solidFill>
                <a:latin typeface="Urbane Medium" pitchFamily="2" charset="77"/>
                <a:cs typeface="Judson"/>
              </a:rPr>
              <a:t> transactions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are </a:t>
            </a:r>
            <a:r>
              <a:rPr sz="1100" spc="-5" dirty="0">
                <a:solidFill>
                  <a:srgbClr val="1D2C4F"/>
                </a:solidFill>
                <a:latin typeface="Urbane Medium" pitchFamily="2" charset="77"/>
                <a:cs typeface="Judson"/>
              </a:rPr>
              <a:t>reported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appropriate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authorities</a:t>
            </a:r>
            <a:r>
              <a:rPr lang="en-GB" sz="1100" dirty="0">
                <a:latin typeface="Urbane Medium" pitchFamily="2" charset="77"/>
                <a:cs typeface="Judson"/>
              </a:rPr>
              <a:t> </a:t>
            </a:r>
            <a:r>
              <a:rPr sz="1100" spc="-5" dirty="0">
                <a:solidFill>
                  <a:srgbClr val="1D2C4F"/>
                </a:solidFill>
                <a:latin typeface="Urbane Medium" pitchFamily="2" charset="77"/>
                <a:cs typeface="Judson"/>
              </a:rPr>
              <a:t>i.e. the </a:t>
            </a:r>
            <a:r>
              <a:rPr sz="1100" dirty="0">
                <a:solidFill>
                  <a:srgbClr val="1D2C4F"/>
                </a:solidFill>
                <a:latin typeface="Urbane Medium" pitchFamily="2" charset="77"/>
                <a:cs typeface="Judson"/>
              </a:rPr>
              <a:t>Financial</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Intelligence Unit</a:t>
            </a:r>
            <a:r>
              <a:rPr sz="1100" dirty="0">
                <a:solidFill>
                  <a:srgbClr val="1D2C4F"/>
                </a:solidFill>
                <a:latin typeface="Urbane Medium" pitchFamily="2" charset="77"/>
                <a:cs typeface="Judson"/>
              </a:rPr>
              <a:t> via</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GOAML</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online </a:t>
            </a:r>
            <a:r>
              <a:rPr sz="1100" spc="-2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system)</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Revenue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Commissioners*.</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350" dirty="0">
              <a:latin typeface="Urbane Medium" pitchFamily="2" charset="77"/>
              <a:cs typeface="Judson"/>
            </a:endParaRPr>
          </a:p>
          <a:p>
            <a:pPr marL="264795" marR="73660" indent="-252729">
              <a:lnSpc>
                <a:spcPct val="13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Firms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should ensure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that</a:t>
            </a:r>
            <a:r>
              <a:rPr sz="1100" spc="-5" dirty="0">
                <a:solidFill>
                  <a:srgbClr val="1D2C4F"/>
                </a:solidFill>
                <a:latin typeface="Urbane Medium" pitchFamily="2" charset="77"/>
                <a:cs typeface="Judson"/>
              </a:rPr>
              <a:t> 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person appointed </a:t>
            </a:r>
            <a:r>
              <a:rPr sz="1100" dirty="0">
                <a:solidFill>
                  <a:srgbClr val="1D2C4F"/>
                </a:solidFill>
                <a:latin typeface="Urbane Medium" pitchFamily="2" charset="77"/>
                <a:cs typeface="Judson"/>
              </a:rPr>
              <a:t>as MLRO</a:t>
            </a:r>
            <a:r>
              <a:rPr sz="1100" spc="-5" dirty="0">
                <a:solidFill>
                  <a:srgbClr val="1D2C4F"/>
                </a:solidFill>
                <a:latin typeface="Urbane Medium" pitchFamily="2" charset="77"/>
                <a:cs typeface="Judson"/>
              </a:rPr>
              <a:t> has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access</a:t>
            </a:r>
            <a:r>
              <a:rPr sz="1100" dirty="0">
                <a:solidFill>
                  <a:srgbClr val="1D2C4F"/>
                </a:solidFill>
                <a:latin typeface="Urbane Medium" pitchFamily="2" charset="77"/>
                <a:cs typeface="Judson"/>
              </a:rPr>
              <a:t> to</a:t>
            </a:r>
            <a:r>
              <a:rPr sz="1100" spc="-5" dirty="0">
                <a:solidFill>
                  <a:srgbClr val="1D2C4F"/>
                </a:solidFill>
                <a:latin typeface="Urbane Medium" pitchFamily="2" charset="77"/>
                <a:cs typeface="Judson"/>
              </a:rPr>
              <a:t> adequate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resources </a:t>
            </a:r>
            <a:r>
              <a:rPr sz="1100" dirty="0">
                <a:solidFill>
                  <a:srgbClr val="1D2C4F"/>
                </a:solidFill>
                <a:latin typeface="Urbane Medium" pitchFamily="2" charset="77"/>
                <a:cs typeface="Judson"/>
              </a:rPr>
              <a:t>and information to allow </a:t>
            </a:r>
            <a:r>
              <a:rPr sz="1100" spc="-5" dirty="0">
                <a:solidFill>
                  <a:srgbClr val="1D2C4F"/>
                </a:solidFill>
                <a:latin typeface="Urbane Medium" pitchFamily="2" charset="77"/>
                <a:cs typeface="Judson"/>
              </a:rPr>
              <a:t>them </a:t>
            </a:r>
            <a:r>
              <a:rPr sz="1100" dirty="0">
                <a:solidFill>
                  <a:srgbClr val="1D2C4F"/>
                </a:solidFill>
                <a:latin typeface="Urbane Medium" pitchFamily="2" charset="77"/>
                <a:cs typeface="Judson"/>
              </a:rPr>
              <a:t>to discharge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their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duties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effectively;</a:t>
            </a:r>
            <a:r>
              <a:rPr sz="1100" dirty="0">
                <a:solidFill>
                  <a:srgbClr val="1D2C4F"/>
                </a:solidFill>
                <a:latin typeface="Urbane Medium" pitchFamily="2" charset="77"/>
                <a:cs typeface="Judson"/>
              </a:rPr>
              <a:t> 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readily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accessible </a:t>
            </a:r>
            <a:r>
              <a:rPr sz="1100" dirty="0">
                <a:solidFill>
                  <a:srgbClr val="1D2C4F"/>
                </a:solidFill>
                <a:latin typeface="Urbane Medium" pitchFamily="2" charset="77"/>
                <a:cs typeface="Judson"/>
              </a:rPr>
              <a:t>on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AML/CFT</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matters.</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50" dirty="0">
              <a:latin typeface="Urbane Medium" pitchFamily="2" charset="77"/>
              <a:cs typeface="Judson"/>
            </a:endParaRPr>
          </a:p>
          <a:p>
            <a:pPr marL="264795" marR="404495" indent="-252729">
              <a:lnSpc>
                <a:spcPct val="129099"/>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MLRO acts a liaison </a:t>
            </a:r>
            <a:r>
              <a:rPr sz="1100" spc="-10" dirty="0">
                <a:solidFill>
                  <a:srgbClr val="1D2C4F"/>
                </a:solidFill>
                <a:latin typeface="Urbane Medium" pitchFamily="2" charset="77"/>
                <a:cs typeface="Judson"/>
              </a:rPr>
              <a:t>between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Board and </a:t>
            </a:r>
            <a:r>
              <a:rPr sz="1100" spc="-5"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authorities and maintains a formal </a:t>
            </a:r>
            <a:r>
              <a:rPr sz="1100" spc="-5" dirty="0">
                <a:solidFill>
                  <a:srgbClr val="1D2C4F"/>
                </a:solidFill>
                <a:latin typeface="Urbane Medium" pitchFamily="2" charset="77"/>
                <a:cs typeface="Judson"/>
              </a:rPr>
              <a:t>register </a:t>
            </a:r>
            <a:r>
              <a:rPr sz="1100" dirty="0">
                <a:solidFill>
                  <a:srgbClr val="1D2C4F"/>
                </a:solidFill>
                <a:latin typeface="Urbane Medium" pitchFamily="2" charset="77"/>
                <a:cs typeface="Judson"/>
              </a:rPr>
              <a:t>of all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suspicious </a:t>
            </a:r>
            <a:r>
              <a:rPr sz="1100" dirty="0">
                <a:solidFill>
                  <a:srgbClr val="1D2C4F"/>
                </a:solidFill>
                <a:latin typeface="Urbane Medium" pitchFamily="2" charset="77"/>
                <a:cs typeface="Judson"/>
              </a:rPr>
              <a:t>transactions </a:t>
            </a:r>
            <a:r>
              <a:rPr sz="1100" spc="-5" dirty="0">
                <a:solidFill>
                  <a:srgbClr val="1D2C4F"/>
                </a:solidFill>
                <a:latin typeface="Urbane Medium" pitchFamily="2" charset="77"/>
                <a:cs typeface="Judson"/>
              </a:rPr>
              <a:t>reports.</a:t>
            </a:r>
            <a:endParaRPr sz="1100" dirty="0">
              <a:latin typeface="Urbane Medium" pitchFamily="2" charset="77"/>
              <a:cs typeface="Judson"/>
            </a:endParaRPr>
          </a:p>
        </p:txBody>
      </p:sp>
      <p:sp>
        <p:nvSpPr>
          <p:cNvPr id="4" name="object 4"/>
          <p:cNvSpPr txBox="1"/>
          <p:nvPr/>
        </p:nvSpPr>
        <p:spPr>
          <a:xfrm>
            <a:off x="4630878" y="1575473"/>
            <a:ext cx="3587750" cy="5139933"/>
          </a:xfrm>
          <a:prstGeom prst="rect">
            <a:avLst/>
          </a:prstGeom>
        </p:spPr>
        <p:txBody>
          <a:bodyPr vert="horz" wrap="square" lIns="0" tIns="12700" rIns="0" bIns="0" rtlCol="0">
            <a:spAutoFit/>
          </a:bodyPr>
          <a:lstStyle/>
          <a:p>
            <a:pPr marL="264795" marR="21590" indent="-252729">
              <a:lnSpc>
                <a:spcPct val="129099"/>
              </a:lnSpc>
              <a:spcBef>
                <a:spcPts val="10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MLRO will </a:t>
            </a:r>
            <a:r>
              <a:rPr sz="1100" spc="-5" dirty="0">
                <a:solidFill>
                  <a:srgbClr val="1D2C4F"/>
                </a:solidFill>
                <a:latin typeface="Urbane Medium" pitchFamily="2" charset="77"/>
                <a:cs typeface="Judson"/>
              </a:rPr>
              <a:t>determine </a:t>
            </a:r>
            <a:r>
              <a:rPr sz="1100" spc="-10" dirty="0">
                <a:solidFill>
                  <a:srgbClr val="1D2C4F"/>
                </a:solidFill>
                <a:latin typeface="Urbane Medium" pitchFamily="2" charset="77"/>
                <a:cs typeface="Judson"/>
              </a:rPr>
              <a:t>whether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information or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other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matters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contained</a:t>
            </a:r>
            <a:r>
              <a:rPr sz="1100" dirty="0">
                <a:solidFill>
                  <a:srgbClr val="1D2C4F"/>
                </a:solidFill>
                <a:latin typeface="Urbane Medium" pitchFamily="2" charset="77"/>
                <a:cs typeface="Judson"/>
              </a:rPr>
              <a:t> in </a:t>
            </a:r>
            <a:r>
              <a:rPr sz="1100" spc="-5" dirty="0">
                <a:solidFill>
                  <a:srgbClr val="1D2C4F"/>
                </a:solidFill>
                <a:latin typeface="Urbane Medium" pitchFamily="2" charset="77"/>
                <a:cs typeface="Judson"/>
              </a:rPr>
              <a:t>the suspicious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received</a:t>
            </a:r>
            <a:r>
              <a:rPr sz="1100" dirty="0">
                <a:solidFill>
                  <a:srgbClr val="1D2C4F"/>
                </a:solidFill>
                <a:latin typeface="Urbane Medium" pitchFamily="2" charset="77"/>
                <a:cs typeface="Judson"/>
              </a:rPr>
              <a:t> via</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internal</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reporting</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procedure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merit</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making</a:t>
            </a:r>
            <a:r>
              <a:rPr sz="1100" dirty="0">
                <a:solidFill>
                  <a:srgbClr val="1D2C4F"/>
                </a:solidFill>
                <a:latin typeface="Urbane Medium" pitchFamily="2" charset="77"/>
                <a:cs typeface="Judson"/>
              </a:rPr>
              <a:t> of a </a:t>
            </a:r>
            <a:r>
              <a:rPr sz="1100" spc="-5" dirty="0">
                <a:solidFill>
                  <a:srgbClr val="1D2C4F"/>
                </a:solidFill>
                <a:latin typeface="Urbane Medium" pitchFamily="2" charset="77"/>
                <a:cs typeface="Judson"/>
              </a:rPr>
              <a:t>report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authorities.</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550" dirty="0">
              <a:latin typeface="Urbane Medium" pitchFamily="2" charset="77"/>
              <a:cs typeface="Judson"/>
            </a:endParaRPr>
          </a:p>
          <a:p>
            <a:pPr marL="264795" marR="149860" indent="-252729">
              <a:lnSpc>
                <a:spcPct val="1282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Where the </a:t>
            </a:r>
            <a:r>
              <a:rPr sz="1100" dirty="0">
                <a:solidFill>
                  <a:srgbClr val="1D2C4F"/>
                </a:solidFill>
                <a:latin typeface="Urbane Medium" pitchFamily="2" charset="77"/>
                <a:cs typeface="Judson"/>
              </a:rPr>
              <a:t>MLRO </a:t>
            </a:r>
            <a:r>
              <a:rPr sz="1100" spc="-5" dirty="0">
                <a:solidFill>
                  <a:srgbClr val="1D2C4F"/>
                </a:solidFill>
                <a:latin typeface="Urbane Medium" pitchFamily="2" charset="77"/>
                <a:cs typeface="Judson"/>
              </a:rPr>
              <a:t>decides </a:t>
            </a:r>
            <a:r>
              <a:rPr sz="1100" dirty="0">
                <a:solidFill>
                  <a:srgbClr val="1D2C4F"/>
                </a:solidFill>
                <a:latin typeface="Urbane Medium" pitchFamily="2" charset="77"/>
                <a:cs typeface="Judson"/>
              </a:rPr>
              <a:t>not to </a:t>
            </a:r>
            <a:r>
              <a:rPr sz="1100" spc="-5" dirty="0">
                <a:solidFill>
                  <a:srgbClr val="1D2C4F"/>
                </a:solidFill>
                <a:latin typeface="Urbane Medium" pitchFamily="2" charset="77"/>
                <a:cs typeface="Judson"/>
              </a:rPr>
              <a:t>make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report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authorities, a record of that fact </a:t>
            </a:r>
            <a:r>
              <a:rPr sz="1100" spc="-5" dirty="0">
                <a:solidFill>
                  <a:srgbClr val="1D2C4F"/>
                </a:solidFill>
                <a:latin typeface="Urbane Medium" pitchFamily="2" charset="77"/>
                <a:cs typeface="Judson"/>
              </a:rPr>
              <a:t>should be recorded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together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with the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reason/s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not</a:t>
            </a:r>
            <a:r>
              <a:rPr sz="1100" spc="-5" dirty="0">
                <a:solidFill>
                  <a:srgbClr val="1D2C4F"/>
                </a:solidFill>
                <a:latin typeface="Urbane Medium" pitchFamily="2" charset="77"/>
                <a:cs typeface="Judson"/>
              </a:rPr>
              <a:t> making</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report.</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50" dirty="0">
              <a:latin typeface="Urbane Medium" pitchFamily="2" charset="77"/>
              <a:cs typeface="Judson"/>
            </a:endParaRPr>
          </a:p>
          <a:p>
            <a:pPr marL="264795" marR="5080" indent="-252729">
              <a:lnSpc>
                <a:spcPct val="129099"/>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Maintenance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documented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process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reporting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incidents</a:t>
            </a:r>
            <a:r>
              <a:rPr sz="1100" dirty="0">
                <a:solidFill>
                  <a:srgbClr val="1D2C4F"/>
                </a:solidFill>
                <a:latin typeface="Urbane Medium" pitchFamily="2" charset="77"/>
                <a:cs typeface="Judson"/>
              </a:rPr>
              <a:t> 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 log of </a:t>
            </a:r>
            <a:r>
              <a:rPr sz="1100" spc="-5" dirty="0">
                <a:solidFill>
                  <a:srgbClr val="1D2C4F"/>
                </a:solidFill>
                <a:latin typeface="Urbane Medium" pitchFamily="2" charset="77"/>
                <a:cs typeface="Judson"/>
              </a:rPr>
              <a:t>such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incidents</a:t>
            </a:r>
            <a:endParaRPr sz="1100" dirty="0">
              <a:latin typeface="Urbane Medium" pitchFamily="2" charset="77"/>
              <a:cs typeface="Judson"/>
            </a:endParaRPr>
          </a:p>
          <a:p>
            <a:pPr>
              <a:lnSpc>
                <a:spcPct val="100000"/>
              </a:lnSpc>
              <a:spcBef>
                <a:spcPts val="30"/>
              </a:spcBef>
            </a:pPr>
            <a:endParaRPr sz="1650" dirty="0">
              <a:latin typeface="Urbane Medium" pitchFamily="2" charset="77"/>
              <a:cs typeface="Judson"/>
            </a:endParaRPr>
          </a:p>
          <a:p>
            <a:pPr marL="12700" marR="345440">
              <a:lnSpc>
                <a:spcPts val="1300"/>
              </a:lnSpc>
              <a:spcBef>
                <a:spcPts val="5"/>
              </a:spcBef>
            </a:pPr>
            <a:r>
              <a:rPr sz="1100" spc="-5" dirty="0">
                <a:solidFill>
                  <a:srgbClr val="1D2C4F"/>
                </a:solidFill>
                <a:latin typeface="Urbane Medium" pitchFamily="2" charset="77"/>
                <a:cs typeface="Judson"/>
              </a:rPr>
              <a:t>Note: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documented Suspicious </a:t>
            </a:r>
            <a:r>
              <a:rPr sz="1100" dirty="0">
                <a:solidFill>
                  <a:srgbClr val="1D2C4F"/>
                </a:solidFill>
                <a:latin typeface="Urbane Medium" pitchFamily="2" charset="77"/>
                <a:cs typeface="Judson"/>
              </a:rPr>
              <a:t>Transaction </a:t>
            </a:r>
            <a:r>
              <a:rPr sz="1100" spc="-5" dirty="0">
                <a:solidFill>
                  <a:srgbClr val="1D2C4F"/>
                </a:solidFill>
                <a:latin typeface="Urbane Medium" pitchFamily="2" charset="77"/>
                <a:cs typeface="Judson"/>
              </a:rPr>
              <a:t>Reporting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procedure</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is </a:t>
            </a:r>
            <a:r>
              <a:rPr sz="1100" spc="-5" dirty="0">
                <a:solidFill>
                  <a:srgbClr val="1D2C4F"/>
                </a:solidFill>
                <a:latin typeface="Urbane Medium" pitchFamily="2" charset="77"/>
                <a:cs typeface="Judson"/>
              </a:rPr>
              <a:t>required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AML procedure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document)</a:t>
            </a:r>
            <a:endParaRPr sz="1100" dirty="0">
              <a:latin typeface="Urbane Medium" pitchFamily="2" charset="77"/>
              <a:cs typeface="Judson"/>
            </a:endParaRPr>
          </a:p>
          <a:p>
            <a:pPr marL="12700" marR="198755">
              <a:lnSpc>
                <a:spcPct val="102699"/>
              </a:lnSpc>
              <a:spcBef>
                <a:spcPts val="1000"/>
              </a:spcBef>
            </a:pP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addition,</a:t>
            </a:r>
            <a:r>
              <a:rPr sz="1100" spc="-5" dirty="0">
                <a:solidFill>
                  <a:srgbClr val="1D2C4F"/>
                </a:solidFill>
                <a:latin typeface="Urbane Medium" pitchFamily="2" charset="77"/>
                <a:cs typeface="Judson"/>
              </a:rPr>
              <a:t> CBI</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thematic inspections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are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generally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coordinated by the Fund </a:t>
            </a:r>
            <a:r>
              <a:rPr sz="1100" dirty="0">
                <a:solidFill>
                  <a:srgbClr val="1D2C4F"/>
                </a:solidFill>
                <a:latin typeface="Urbane Medium" pitchFamily="2" charset="77"/>
                <a:cs typeface="Judson"/>
              </a:rPr>
              <a:t>MLRO </a:t>
            </a:r>
            <a:r>
              <a:rPr sz="1100" spc="-5" dirty="0">
                <a:solidFill>
                  <a:srgbClr val="1D2C4F"/>
                </a:solidFill>
                <a:latin typeface="Urbane Medium" pitchFamily="2" charset="77"/>
                <a:cs typeface="Judson"/>
              </a:rPr>
              <a:t>with the </a:t>
            </a:r>
            <a:r>
              <a:rPr sz="1100" dirty="0">
                <a:solidFill>
                  <a:srgbClr val="1D2C4F"/>
                </a:solidFill>
                <a:latin typeface="Urbane Medium" pitchFamily="2" charset="77"/>
                <a:cs typeface="Judson"/>
              </a:rPr>
              <a:t>assistance of </a:t>
            </a:r>
            <a:r>
              <a:rPr sz="1100" spc="-5"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Administrator</a:t>
            </a:r>
            <a:endParaRPr sz="1100" dirty="0">
              <a:latin typeface="Urbane Medium" pitchFamily="2" charset="77"/>
              <a:cs typeface="Judson"/>
            </a:endParaRPr>
          </a:p>
          <a:p>
            <a:pPr>
              <a:lnSpc>
                <a:spcPct val="100000"/>
              </a:lnSpc>
              <a:spcBef>
                <a:spcPts val="45"/>
              </a:spcBef>
            </a:pPr>
            <a:endParaRPr sz="950" dirty="0">
              <a:latin typeface="Urbane Medium" pitchFamily="2" charset="77"/>
              <a:cs typeface="Judson"/>
            </a:endParaRPr>
          </a:p>
          <a:p>
            <a:pPr marL="12700" marR="204470">
              <a:lnSpc>
                <a:spcPts val="1300"/>
              </a:lnSpc>
            </a:pPr>
            <a:r>
              <a:rPr sz="1100" dirty="0">
                <a:solidFill>
                  <a:srgbClr val="1D2C4F"/>
                </a:solidFill>
                <a:latin typeface="Urbane Medium" pitchFamily="2" charset="77"/>
                <a:cs typeface="Judson"/>
              </a:rPr>
              <a:t>*An </a:t>
            </a:r>
            <a:r>
              <a:rPr sz="1100" spc="-5" dirty="0">
                <a:solidFill>
                  <a:srgbClr val="1D2C4F"/>
                </a:solidFill>
                <a:latin typeface="Urbane Medium" pitchFamily="2" charset="77"/>
                <a:cs typeface="Judson"/>
              </a:rPr>
              <a:t>STR may </a:t>
            </a:r>
            <a:r>
              <a:rPr sz="1100" dirty="0">
                <a:solidFill>
                  <a:srgbClr val="1D2C4F"/>
                </a:solidFill>
                <a:latin typeface="Urbane Medium" pitchFamily="2" charset="77"/>
                <a:cs typeface="Judson"/>
              </a:rPr>
              <a:t>also be </a:t>
            </a:r>
            <a:r>
              <a:rPr sz="1100" spc="-5" dirty="0">
                <a:solidFill>
                  <a:srgbClr val="1D2C4F"/>
                </a:solidFill>
                <a:latin typeface="Urbane Medium" pitchFamily="2" charset="77"/>
                <a:cs typeface="Judson"/>
              </a:rPr>
              <a:t>escalated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MLRO of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Administrator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reported without the </a:t>
            </a:r>
            <a:r>
              <a:rPr sz="1100" dirty="0">
                <a:solidFill>
                  <a:srgbClr val="1D2C4F"/>
                </a:solidFill>
                <a:latin typeface="Urbane Medium" pitchFamily="2" charset="77"/>
                <a:cs typeface="Judson"/>
              </a:rPr>
              <a:t>knowledge or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input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Fund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MLRO.</a:t>
            </a:r>
            <a:endParaRPr sz="1100" dirty="0">
              <a:latin typeface="Urbane Medium" pitchFamily="2" charset="77"/>
              <a:cs typeface="Judso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99109"/>
            <a:ext cx="10686415" cy="0"/>
          </a:xfrm>
          <a:custGeom>
            <a:avLst/>
            <a:gdLst/>
            <a:ahLst/>
            <a:cxnLst/>
            <a:rect l="l" t="t" r="r" b="b"/>
            <a:pathLst>
              <a:path w="10686415">
                <a:moveTo>
                  <a:pt x="0" y="0"/>
                </a:moveTo>
                <a:lnTo>
                  <a:pt x="10686360" y="0"/>
                </a:lnTo>
              </a:path>
            </a:pathLst>
          </a:custGeom>
          <a:ln w="6346">
            <a:solidFill>
              <a:srgbClr val="0092B6"/>
            </a:solidFill>
          </a:ln>
        </p:spPr>
        <p:txBody>
          <a:bodyPr wrap="square" lIns="0" tIns="0" rIns="0" bIns="0" rtlCol="0"/>
          <a:lstStyle/>
          <a:p>
            <a:endParaRPr dirty="0">
              <a:latin typeface="Urbane Medium" pitchFamily="2" charset="77"/>
            </a:endParaRPr>
          </a:p>
        </p:txBody>
      </p:sp>
      <p:sp>
        <p:nvSpPr>
          <p:cNvPr id="4" name="object 4"/>
          <p:cNvSpPr txBox="1">
            <a:spLocks noGrp="1"/>
          </p:cNvSpPr>
          <p:nvPr>
            <p:ph type="title"/>
          </p:nvPr>
        </p:nvSpPr>
        <p:spPr>
          <a:xfrm>
            <a:off x="401740" y="404876"/>
            <a:ext cx="7688160" cy="391160"/>
          </a:xfrm>
          <a:prstGeom prst="rect">
            <a:avLst/>
          </a:prstGeom>
        </p:spPr>
        <p:txBody>
          <a:bodyPr vert="horz" wrap="square" lIns="0" tIns="12700" rIns="0" bIns="0" rtlCol="0">
            <a:spAutoFit/>
          </a:bodyPr>
          <a:lstStyle/>
          <a:p>
            <a:pPr marL="12700">
              <a:lnSpc>
                <a:spcPct val="100000"/>
              </a:lnSpc>
              <a:spcBef>
                <a:spcPts val="100"/>
              </a:spcBef>
            </a:pPr>
            <a:r>
              <a:rPr spc="-5" dirty="0"/>
              <a:t>Identifying</a:t>
            </a:r>
            <a:r>
              <a:rPr spc="5" dirty="0"/>
              <a:t> </a:t>
            </a:r>
            <a:r>
              <a:rPr dirty="0"/>
              <a:t>and</a:t>
            </a:r>
            <a:r>
              <a:rPr spc="5" dirty="0"/>
              <a:t> </a:t>
            </a:r>
            <a:r>
              <a:rPr dirty="0"/>
              <a:t>Reporting</a:t>
            </a:r>
            <a:r>
              <a:rPr spc="10" dirty="0"/>
              <a:t> </a:t>
            </a:r>
            <a:r>
              <a:rPr dirty="0"/>
              <a:t>Suspicious</a:t>
            </a:r>
            <a:r>
              <a:rPr spc="10" dirty="0"/>
              <a:t> </a:t>
            </a:r>
            <a:r>
              <a:rPr dirty="0"/>
              <a:t>Activity</a:t>
            </a:r>
          </a:p>
        </p:txBody>
      </p:sp>
      <p:pic>
        <p:nvPicPr>
          <p:cNvPr id="5" name="object 5"/>
          <p:cNvPicPr/>
          <p:nvPr/>
        </p:nvPicPr>
        <p:blipFill>
          <a:blip r:embed="rId3" cstate="print"/>
          <a:stretch>
            <a:fillRect/>
          </a:stretch>
        </p:blipFill>
        <p:spPr>
          <a:xfrm>
            <a:off x="0" y="5372098"/>
            <a:ext cx="10691812" cy="2184401"/>
          </a:xfrm>
          <a:prstGeom prst="rect">
            <a:avLst/>
          </a:prstGeom>
        </p:spPr>
      </p:pic>
      <p:sp>
        <p:nvSpPr>
          <p:cNvPr id="6" name="object 6"/>
          <p:cNvSpPr txBox="1"/>
          <p:nvPr/>
        </p:nvSpPr>
        <p:spPr>
          <a:xfrm>
            <a:off x="398232" y="6989571"/>
            <a:ext cx="1198245" cy="166712"/>
          </a:xfrm>
          <a:prstGeom prst="rect">
            <a:avLst/>
          </a:prstGeom>
        </p:spPr>
        <p:txBody>
          <a:bodyPr vert="horz" wrap="square" lIns="0" tIns="12700" rIns="0" bIns="0" rtlCol="0">
            <a:spAutoFit/>
          </a:bodyPr>
          <a:lstStyle/>
          <a:p>
            <a:pPr marL="12700">
              <a:lnSpc>
                <a:spcPct val="100000"/>
              </a:lnSpc>
              <a:spcBef>
                <a:spcPts val="100"/>
              </a:spcBef>
            </a:pPr>
            <a:r>
              <a:rPr lang="en-IE" sz="1000" spc="-5" dirty="0">
                <a:solidFill>
                  <a:srgbClr val="FFFFFF"/>
                </a:solidFill>
                <a:latin typeface="Urbane Medium" pitchFamily="2" charset="77"/>
                <a:cs typeface="Judson"/>
                <a:hlinkClick r:id="rId4"/>
              </a:rPr>
              <a:t>.</a:t>
            </a:r>
            <a:endParaRPr sz="1000" dirty="0">
              <a:latin typeface="Urbane Medium" pitchFamily="2" charset="77"/>
              <a:cs typeface="Judson"/>
            </a:endParaRPr>
          </a:p>
        </p:txBody>
      </p:sp>
      <p:sp>
        <p:nvSpPr>
          <p:cNvPr id="7" name="object 7"/>
          <p:cNvSpPr txBox="1"/>
          <p:nvPr/>
        </p:nvSpPr>
        <p:spPr>
          <a:xfrm>
            <a:off x="401739" y="1600708"/>
            <a:ext cx="4765040" cy="2707921"/>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1D2C4F"/>
                </a:solidFill>
                <a:latin typeface="Urbane Medium" pitchFamily="2" charset="77"/>
                <a:cs typeface="Judson"/>
              </a:rPr>
              <a:t>Suspicious Transactions</a:t>
            </a:r>
            <a:endParaRPr sz="1600" dirty="0">
              <a:latin typeface="Urbane Medium" pitchFamily="2" charset="77"/>
              <a:cs typeface="Judson"/>
            </a:endParaRPr>
          </a:p>
          <a:p>
            <a:pPr>
              <a:lnSpc>
                <a:spcPct val="100000"/>
              </a:lnSpc>
            </a:pPr>
            <a:endParaRPr sz="1400" dirty="0">
              <a:latin typeface="Urbane Medium" pitchFamily="2" charset="77"/>
              <a:cs typeface="Judson"/>
            </a:endParaRPr>
          </a:p>
          <a:p>
            <a:pPr marL="12700" marR="15875">
              <a:lnSpc>
                <a:spcPct val="109600"/>
              </a:lnSpc>
            </a:pPr>
            <a:r>
              <a:rPr sz="1200" dirty="0">
                <a:solidFill>
                  <a:srgbClr val="1D2C4F"/>
                </a:solidFill>
                <a:latin typeface="Urbane Medium" pitchFamily="2" charset="77"/>
                <a:cs typeface="Judson"/>
              </a:rPr>
              <a:t>Directors </a:t>
            </a:r>
            <a:r>
              <a:rPr sz="1200" spc="-5" dirty="0">
                <a:solidFill>
                  <a:srgbClr val="1D2C4F"/>
                </a:solidFill>
                <a:latin typeface="Urbane Medium" pitchFamily="2" charset="77"/>
                <a:cs typeface="Judson"/>
              </a:rPr>
              <a:t>are reminded</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of </a:t>
            </a:r>
            <a:r>
              <a:rPr sz="1200" dirty="0">
                <a:solidFill>
                  <a:srgbClr val="1D2C4F"/>
                </a:solidFill>
                <a:latin typeface="Urbane Medium" pitchFamily="2" charset="77"/>
                <a:cs typeface="Judson"/>
              </a:rPr>
              <a:t>their obligation to</a:t>
            </a:r>
            <a:r>
              <a:rPr sz="1200" spc="-5" dirty="0">
                <a:solidFill>
                  <a:srgbClr val="1D2C4F"/>
                </a:solidFill>
                <a:latin typeface="Urbane Medium" pitchFamily="2" charset="77"/>
                <a:cs typeface="Judson"/>
              </a:rPr>
              <a:t> escalate </a:t>
            </a:r>
            <a:r>
              <a:rPr sz="1200" dirty="0">
                <a:solidFill>
                  <a:srgbClr val="1D2C4F"/>
                </a:solidFill>
                <a:latin typeface="Urbane Medium" pitchFamily="2" charset="77"/>
                <a:cs typeface="Judson"/>
              </a:rPr>
              <a:t>suspicious </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transaction reports to the MLRO should a suspicion </a:t>
            </a:r>
            <a:r>
              <a:rPr sz="1200" spc="-5" dirty="0">
                <a:solidFill>
                  <a:srgbClr val="1D2C4F"/>
                </a:solidFill>
                <a:latin typeface="Urbane Medium" pitchFamily="2" charset="77"/>
                <a:cs typeface="Judson"/>
              </a:rPr>
              <a:t>arise. </a:t>
            </a:r>
            <a:r>
              <a:rPr sz="1200" dirty="0">
                <a:solidFill>
                  <a:srgbClr val="1D2C4F"/>
                </a:solidFill>
                <a:latin typeface="Urbane Medium" pitchFamily="2" charset="77"/>
                <a:cs typeface="Judson"/>
              </a:rPr>
              <a:t>In the </a:t>
            </a:r>
            <a:r>
              <a:rPr sz="1200" spc="-5" dirty="0">
                <a:solidFill>
                  <a:srgbClr val="1D2C4F"/>
                </a:solidFill>
                <a:latin typeface="Urbane Medium" pitchFamily="2" charset="77"/>
                <a:cs typeface="Judson"/>
              </a:rPr>
              <a:t>event of </a:t>
            </a:r>
            <a:r>
              <a:rPr sz="1200" dirty="0">
                <a:solidFill>
                  <a:srgbClr val="1D2C4F"/>
                </a:solidFill>
                <a:latin typeface="Urbane Medium" pitchFamily="2" charset="77"/>
                <a:cs typeface="Judson"/>
              </a:rPr>
              <a:t> a tipping </a:t>
            </a:r>
            <a:r>
              <a:rPr sz="1200" spc="-5" dirty="0">
                <a:solidFill>
                  <a:srgbClr val="1D2C4F"/>
                </a:solidFill>
                <a:latin typeface="Urbane Medium" pitchFamily="2" charset="77"/>
                <a:cs typeface="Judson"/>
              </a:rPr>
              <a:t>off </a:t>
            </a:r>
            <a:r>
              <a:rPr sz="1200" dirty="0">
                <a:solidFill>
                  <a:srgbClr val="1D2C4F"/>
                </a:solidFill>
                <a:latin typeface="Urbane Medium" pitchFamily="2" charset="77"/>
                <a:cs typeface="Judson"/>
              </a:rPr>
              <a:t>concern a report to the </a:t>
            </a:r>
            <a:r>
              <a:rPr sz="1200" spc="-5" dirty="0">
                <a:solidFill>
                  <a:srgbClr val="1D2C4F"/>
                </a:solidFill>
                <a:latin typeface="Urbane Medium" pitchFamily="2" charset="77"/>
                <a:cs typeface="Judson"/>
              </a:rPr>
              <a:t>Financial </a:t>
            </a:r>
            <a:r>
              <a:rPr sz="1200" dirty="0">
                <a:solidFill>
                  <a:srgbClr val="1D2C4F"/>
                </a:solidFill>
                <a:latin typeface="Urbane Medium" pitchFamily="2" charset="77"/>
                <a:cs typeface="Judson"/>
              </a:rPr>
              <a:t>Intelligence Unit </a:t>
            </a:r>
            <a:r>
              <a:rPr sz="1200" spc="-5" dirty="0">
                <a:solidFill>
                  <a:srgbClr val="1D2C4F"/>
                </a:solidFill>
                <a:latin typeface="Urbane Medium" pitchFamily="2" charset="77"/>
                <a:cs typeface="Judson"/>
              </a:rPr>
              <a:t>of </a:t>
            </a:r>
            <a:r>
              <a:rPr sz="1200" dirty="0">
                <a:solidFill>
                  <a:srgbClr val="1D2C4F"/>
                </a:solidFill>
                <a:latin typeface="Urbane Medium" pitchFamily="2" charset="77"/>
                <a:cs typeface="Judson"/>
              </a:rPr>
              <a:t>the </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Garda</a:t>
            </a:r>
            <a:r>
              <a:rPr sz="1200" spc="-5" dirty="0">
                <a:solidFill>
                  <a:srgbClr val="1D2C4F"/>
                </a:solidFill>
                <a:latin typeface="Urbane Medium" pitchFamily="2" charset="77"/>
                <a:cs typeface="Judson"/>
              </a:rPr>
              <a:t> Siochana and</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the</a:t>
            </a:r>
            <a:r>
              <a:rPr sz="1200" spc="-5" dirty="0">
                <a:solidFill>
                  <a:srgbClr val="1D2C4F"/>
                </a:solidFill>
                <a:latin typeface="Urbane Medium" pitchFamily="2" charset="77"/>
                <a:cs typeface="Judson"/>
              </a:rPr>
              <a:t> Revenue Commissioners,</a:t>
            </a:r>
            <a:r>
              <a:rPr sz="1200" dirty="0">
                <a:solidFill>
                  <a:srgbClr val="1D2C4F"/>
                </a:solidFill>
                <a:latin typeface="Urbane Medium" pitchFamily="2" charset="77"/>
                <a:cs typeface="Judson"/>
              </a:rPr>
              <a:t> noted</a:t>
            </a:r>
            <a:r>
              <a:rPr sz="1200" spc="15" dirty="0">
                <a:solidFill>
                  <a:srgbClr val="1D2C4F"/>
                </a:solidFill>
                <a:latin typeface="Urbane Medium" pitchFamily="2" charset="77"/>
                <a:cs typeface="Judson"/>
              </a:rPr>
              <a:t> </a:t>
            </a:r>
            <a:r>
              <a:rPr sz="1200" dirty="0">
                <a:solidFill>
                  <a:srgbClr val="1D2C4F"/>
                </a:solidFill>
                <a:latin typeface="Urbane Medium" pitchFamily="2" charset="77"/>
                <a:cs typeface="Judson"/>
              </a:rPr>
              <a:t>below, should</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be </a:t>
            </a:r>
            <a:r>
              <a:rPr sz="1200" spc="-27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made</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directly</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by</a:t>
            </a:r>
            <a:r>
              <a:rPr sz="1200" spc="-5" dirty="0">
                <a:solidFill>
                  <a:srgbClr val="1D2C4F"/>
                </a:solidFill>
                <a:latin typeface="Urbane Medium" pitchFamily="2" charset="77"/>
                <a:cs typeface="Judson"/>
              </a:rPr>
              <a:t> the </a:t>
            </a:r>
            <a:r>
              <a:rPr sz="1200" dirty="0">
                <a:solidFill>
                  <a:srgbClr val="1D2C4F"/>
                </a:solidFill>
                <a:latin typeface="Urbane Medium" pitchFamily="2" charset="77"/>
                <a:cs typeface="Judson"/>
              </a:rPr>
              <a:t>directors.</a:t>
            </a:r>
            <a:endParaRPr sz="1200" dirty="0">
              <a:latin typeface="Urbane Medium" pitchFamily="2" charset="77"/>
              <a:cs typeface="Judson"/>
            </a:endParaRPr>
          </a:p>
          <a:p>
            <a:pPr>
              <a:lnSpc>
                <a:spcPct val="100000"/>
              </a:lnSpc>
              <a:spcBef>
                <a:spcPts val="45"/>
              </a:spcBef>
            </a:pPr>
            <a:endParaRPr sz="1350" dirty="0">
              <a:latin typeface="Urbane Medium" pitchFamily="2" charset="77"/>
              <a:cs typeface="Judson"/>
            </a:endParaRPr>
          </a:p>
          <a:p>
            <a:pPr marL="12700" marR="5080">
              <a:lnSpc>
                <a:spcPct val="110800"/>
              </a:lnSpc>
            </a:pPr>
            <a:r>
              <a:rPr sz="1200" dirty="0">
                <a:solidFill>
                  <a:srgbClr val="1D2C4F"/>
                </a:solidFill>
                <a:latin typeface="Urbane Medium" pitchFamily="2" charset="77"/>
                <a:cs typeface="Judson"/>
              </a:rPr>
              <a:t>Reports should be made </a:t>
            </a:r>
            <a:r>
              <a:rPr sz="1200" spc="-5" dirty="0">
                <a:solidFill>
                  <a:srgbClr val="1D2C4F"/>
                </a:solidFill>
                <a:latin typeface="Urbane Medium" pitchFamily="2" charset="77"/>
                <a:cs typeface="Judson"/>
              </a:rPr>
              <a:t>on </a:t>
            </a:r>
            <a:r>
              <a:rPr sz="1200" dirty="0">
                <a:solidFill>
                  <a:srgbClr val="1D2C4F"/>
                </a:solidFill>
                <a:latin typeface="Urbane Medium" pitchFamily="2" charset="77"/>
                <a:cs typeface="Judson"/>
              </a:rPr>
              <a:t>a timely </a:t>
            </a:r>
            <a:r>
              <a:rPr sz="1200" spc="-5" dirty="0">
                <a:solidFill>
                  <a:srgbClr val="1D2C4F"/>
                </a:solidFill>
                <a:latin typeface="Urbane Medium" pitchFamily="2" charset="77"/>
                <a:cs typeface="Judson"/>
              </a:rPr>
              <a:t>basis i.e. when </a:t>
            </a:r>
            <a:r>
              <a:rPr sz="1200" dirty="0">
                <a:solidFill>
                  <a:srgbClr val="1D2C4F"/>
                </a:solidFill>
                <a:latin typeface="Urbane Medium" pitchFamily="2" charset="77"/>
                <a:cs typeface="Judson"/>
              </a:rPr>
              <a:t>knowledge </a:t>
            </a:r>
            <a:r>
              <a:rPr sz="1200" spc="-5" dirty="0">
                <a:solidFill>
                  <a:srgbClr val="1D2C4F"/>
                </a:solidFill>
                <a:latin typeface="Urbane Medium" pitchFamily="2" charset="77"/>
                <a:cs typeface="Judson"/>
              </a:rPr>
              <a:t>or </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reasonable</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grounds</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to</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suspect</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money</a:t>
            </a:r>
            <a:r>
              <a:rPr sz="1200" dirty="0">
                <a:solidFill>
                  <a:srgbClr val="1D2C4F"/>
                </a:solidFill>
                <a:latin typeface="Urbane Medium" pitchFamily="2" charset="77"/>
                <a:cs typeface="Judson"/>
              </a:rPr>
              <a:t> laundering</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or</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terrorist</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financing</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is </a:t>
            </a:r>
            <a:r>
              <a:rPr sz="1200" spc="-27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acquired</a:t>
            </a:r>
            <a:r>
              <a:rPr sz="1200" dirty="0">
                <a:solidFill>
                  <a:srgbClr val="1D2C4F"/>
                </a:solidFill>
                <a:latin typeface="Urbane Medium" pitchFamily="2" charset="77"/>
                <a:cs typeface="Judson"/>
              </a:rPr>
              <a:t> to</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the</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authorities.</a:t>
            </a:r>
            <a:endParaRPr sz="1200" dirty="0">
              <a:latin typeface="Urbane Medium" pitchFamily="2" charset="77"/>
              <a:cs typeface="Judson"/>
            </a:endParaRPr>
          </a:p>
        </p:txBody>
      </p:sp>
      <p:sp>
        <p:nvSpPr>
          <p:cNvPr id="8" name="object 8"/>
          <p:cNvSpPr txBox="1"/>
          <p:nvPr/>
        </p:nvSpPr>
        <p:spPr>
          <a:xfrm>
            <a:off x="5519635" y="1578355"/>
            <a:ext cx="4702810" cy="2856551"/>
          </a:xfrm>
          <a:prstGeom prst="rect">
            <a:avLst/>
          </a:prstGeom>
        </p:spPr>
        <p:txBody>
          <a:bodyPr vert="horz" wrap="square" lIns="0" tIns="17780" rIns="0" bIns="0" rtlCol="0">
            <a:spAutoFit/>
          </a:bodyPr>
          <a:lstStyle/>
          <a:p>
            <a:pPr marL="12700" marR="15875">
              <a:lnSpc>
                <a:spcPct val="108900"/>
              </a:lnSpc>
              <a:spcBef>
                <a:spcPts val="140"/>
              </a:spcBef>
            </a:pPr>
            <a:r>
              <a:rPr sz="1200" spc="-5" dirty="0">
                <a:solidFill>
                  <a:srgbClr val="1D2C4F"/>
                </a:solidFill>
                <a:latin typeface="Urbane Medium" pitchFamily="2" charset="77"/>
                <a:cs typeface="Judson"/>
              </a:rPr>
              <a:t>From </a:t>
            </a:r>
            <a:r>
              <a:rPr sz="1200" dirty="0">
                <a:solidFill>
                  <a:srgbClr val="1D2C4F"/>
                </a:solidFill>
                <a:latin typeface="Urbane Medium" pitchFamily="2" charset="77"/>
                <a:cs typeface="Judson"/>
              </a:rPr>
              <a:t>7</a:t>
            </a:r>
            <a:r>
              <a:rPr sz="1200" spc="-5" dirty="0">
                <a:solidFill>
                  <a:srgbClr val="1D2C4F"/>
                </a:solidFill>
                <a:latin typeface="Urbane Medium" pitchFamily="2" charset="77"/>
                <a:cs typeface="Judson"/>
              </a:rPr>
              <a:t> September</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2020, </a:t>
            </a:r>
            <a:r>
              <a:rPr sz="1200" dirty="0">
                <a:solidFill>
                  <a:srgbClr val="1D2C4F"/>
                </a:solidFill>
                <a:latin typeface="Urbane Medium" pitchFamily="2" charset="77"/>
                <a:cs typeface="Judson"/>
              </a:rPr>
              <a:t>reporting entities </a:t>
            </a:r>
            <a:r>
              <a:rPr sz="1200" spc="-5" dirty="0">
                <a:solidFill>
                  <a:srgbClr val="1D2C4F"/>
                </a:solidFill>
                <a:latin typeface="Urbane Medium" pitchFamily="2" charset="77"/>
                <a:cs typeface="Judson"/>
              </a:rPr>
              <a:t>and</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Money </a:t>
            </a:r>
            <a:r>
              <a:rPr sz="1200" dirty="0">
                <a:solidFill>
                  <a:srgbClr val="1D2C4F"/>
                </a:solidFill>
                <a:latin typeface="Urbane Medium" pitchFamily="2" charset="77"/>
                <a:cs typeface="Judson"/>
              </a:rPr>
              <a:t>Laundering </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Reporting </a:t>
            </a:r>
            <a:r>
              <a:rPr sz="1200" spc="-5" dirty="0">
                <a:solidFill>
                  <a:srgbClr val="1D2C4F"/>
                </a:solidFill>
                <a:latin typeface="Urbane Medium" pitchFamily="2" charset="77"/>
                <a:cs typeface="Judson"/>
              </a:rPr>
              <a:t>Officers</a:t>
            </a:r>
            <a:r>
              <a:rPr sz="1200" dirty="0">
                <a:solidFill>
                  <a:srgbClr val="1D2C4F"/>
                </a:solidFill>
                <a:latin typeface="Urbane Medium" pitchFamily="2" charset="77"/>
                <a:cs typeface="Judson"/>
              </a:rPr>
              <a:t> will</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be</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required</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to</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submit</a:t>
            </a:r>
            <a:r>
              <a:rPr sz="1200" spc="-5" dirty="0">
                <a:solidFill>
                  <a:srgbClr val="1D2C4F"/>
                </a:solidFill>
                <a:latin typeface="Urbane Medium" pitchFamily="2" charset="77"/>
                <a:cs typeface="Judson"/>
              </a:rPr>
              <a:t> all</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STRs to</a:t>
            </a:r>
            <a:r>
              <a:rPr sz="1200" spc="-5" dirty="0">
                <a:solidFill>
                  <a:srgbClr val="1D2C4F"/>
                </a:solidFill>
                <a:latin typeface="Urbane Medium" pitchFamily="2" charset="77"/>
                <a:cs typeface="Judson"/>
              </a:rPr>
              <a:t> Revenue, </a:t>
            </a:r>
            <a:r>
              <a:rPr sz="1200" dirty="0">
                <a:solidFill>
                  <a:srgbClr val="1D2C4F"/>
                </a:solidFill>
                <a:latin typeface="Urbane Medium" pitchFamily="2" charset="77"/>
                <a:cs typeface="Judson"/>
              </a:rPr>
              <a:t>using </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Revenue’s</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Online</a:t>
            </a:r>
            <a:r>
              <a:rPr sz="1200" spc="-5" dirty="0">
                <a:solidFill>
                  <a:srgbClr val="1D2C4F"/>
                </a:solidFill>
                <a:latin typeface="Urbane Medium" pitchFamily="2" charset="77"/>
                <a:cs typeface="Judson"/>
              </a:rPr>
              <a:t> Service</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(ROS) only.</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Revenue</a:t>
            </a:r>
            <a:r>
              <a:rPr sz="1200" dirty="0">
                <a:solidFill>
                  <a:srgbClr val="1D2C4F"/>
                </a:solidFill>
                <a:latin typeface="Urbane Medium" pitchFamily="2" charset="77"/>
                <a:cs typeface="Judson"/>
              </a:rPr>
              <a:t> will</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no</a:t>
            </a:r>
            <a:r>
              <a:rPr sz="1200" spc="-5" dirty="0">
                <a:solidFill>
                  <a:srgbClr val="1D2C4F"/>
                </a:solidFill>
                <a:latin typeface="Urbane Medium" pitchFamily="2" charset="77"/>
                <a:cs typeface="Judson"/>
              </a:rPr>
              <a:t> longer</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accept </a:t>
            </a:r>
            <a:r>
              <a:rPr sz="1200" spc="-5" dirty="0">
                <a:solidFill>
                  <a:srgbClr val="1D2C4F"/>
                </a:solidFill>
                <a:latin typeface="Urbane Medium" pitchFamily="2" charset="77"/>
                <a:cs typeface="Judson"/>
              </a:rPr>
              <a:t>hard </a:t>
            </a:r>
            <a:r>
              <a:rPr sz="1200" spc="-270" dirty="0">
                <a:solidFill>
                  <a:srgbClr val="1D2C4F"/>
                </a:solidFill>
                <a:latin typeface="Urbane Medium" pitchFamily="2" charset="77"/>
                <a:cs typeface="Judson"/>
              </a:rPr>
              <a:t> </a:t>
            </a:r>
            <a:r>
              <a:rPr sz="1200" dirty="0">
                <a:solidFill>
                  <a:srgbClr val="1D2C4F"/>
                </a:solidFill>
                <a:latin typeface="Urbane Medium" pitchFamily="2" charset="77"/>
                <a:cs typeface="Judson"/>
              </a:rPr>
              <a:t>copy</a:t>
            </a:r>
            <a:r>
              <a:rPr sz="1200" spc="-1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(paper)</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STRs from</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that</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date</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onwards.</a:t>
            </a:r>
            <a:endParaRPr sz="1200" dirty="0">
              <a:latin typeface="Urbane Medium" pitchFamily="2" charset="77"/>
              <a:cs typeface="Judson"/>
            </a:endParaRPr>
          </a:p>
          <a:p>
            <a:pPr>
              <a:lnSpc>
                <a:spcPct val="100000"/>
              </a:lnSpc>
              <a:spcBef>
                <a:spcPts val="30"/>
              </a:spcBef>
            </a:pPr>
            <a:endParaRPr sz="1350" dirty="0">
              <a:latin typeface="Urbane Medium" pitchFamily="2" charset="77"/>
              <a:cs typeface="Judson"/>
            </a:endParaRPr>
          </a:p>
          <a:p>
            <a:pPr marL="12700" marR="83820">
              <a:lnSpc>
                <a:spcPct val="111700"/>
              </a:lnSpc>
            </a:pPr>
            <a:r>
              <a:rPr sz="1200" spc="-5" dirty="0">
                <a:solidFill>
                  <a:srgbClr val="1D2C4F"/>
                </a:solidFill>
                <a:latin typeface="Urbane Medium" pitchFamily="2" charset="77"/>
                <a:cs typeface="Judson"/>
              </a:rPr>
              <a:t>Funds Industry </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feedback</a:t>
            </a:r>
            <a:r>
              <a:rPr sz="1200" dirty="0">
                <a:solidFill>
                  <a:srgbClr val="1D2C4F"/>
                </a:solidFill>
                <a:latin typeface="Urbane Medium" pitchFamily="2" charset="77"/>
                <a:cs typeface="Judson"/>
              </a:rPr>
              <a:t> is that</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there </a:t>
            </a:r>
            <a:r>
              <a:rPr sz="1200" spc="-5" dirty="0">
                <a:solidFill>
                  <a:srgbClr val="1D2C4F"/>
                </a:solidFill>
                <a:latin typeface="Urbane Medium" pitchFamily="2" charset="77"/>
                <a:cs typeface="Judson"/>
              </a:rPr>
              <a:t>are generally low</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levels</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of </a:t>
            </a:r>
            <a:r>
              <a:rPr sz="1200" dirty="0">
                <a:solidFill>
                  <a:srgbClr val="1D2C4F"/>
                </a:solidFill>
                <a:latin typeface="Urbane Medium" pitchFamily="2" charset="77"/>
                <a:cs typeface="Judson"/>
              </a:rPr>
              <a:t> suspicious</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transaction reporting</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 but the</a:t>
            </a:r>
            <a:r>
              <a:rPr sz="1200" spc="-5" dirty="0">
                <a:solidFill>
                  <a:srgbClr val="1D2C4F"/>
                </a:solidFill>
                <a:latin typeface="Urbane Medium" pitchFamily="2" charset="77"/>
                <a:cs typeface="Judson"/>
              </a:rPr>
              <a:t> levels</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are increasing</a:t>
            </a:r>
            <a:r>
              <a:rPr sz="1200" dirty="0">
                <a:solidFill>
                  <a:srgbClr val="1D2C4F"/>
                </a:solidFill>
                <a:latin typeface="Urbane Medium" pitchFamily="2" charset="77"/>
                <a:cs typeface="Judson"/>
              </a:rPr>
              <a:t> </a:t>
            </a:r>
            <a:r>
              <a:rPr sz="1200" spc="-10" dirty="0">
                <a:solidFill>
                  <a:srgbClr val="1D2C4F"/>
                </a:solidFill>
                <a:latin typeface="Urbane Medium" pitchFamily="2" charset="77"/>
                <a:cs typeface="Judson"/>
              </a:rPr>
              <a:t>year</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on </a:t>
            </a:r>
            <a:r>
              <a:rPr sz="1200" spc="-27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year</a:t>
            </a:r>
            <a:endParaRPr sz="1200" dirty="0">
              <a:latin typeface="Urbane Medium" pitchFamily="2" charset="77"/>
              <a:cs typeface="Judson"/>
            </a:endParaRPr>
          </a:p>
          <a:p>
            <a:pPr>
              <a:lnSpc>
                <a:spcPct val="100000"/>
              </a:lnSpc>
              <a:spcBef>
                <a:spcPts val="30"/>
              </a:spcBef>
            </a:pPr>
            <a:endParaRPr sz="1400" dirty="0">
              <a:latin typeface="Urbane Medium" pitchFamily="2" charset="77"/>
              <a:cs typeface="Judson"/>
            </a:endParaRPr>
          </a:p>
          <a:p>
            <a:pPr marL="12700" marR="5080">
              <a:lnSpc>
                <a:spcPct val="107500"/>
              </a:lnSpc>
              <a:spcBef>
                <a:spcPts val="5"/>
              </a:spcBef>
            </a:pPr>
            <a:r>
              <a:rPr sz="1200" dirty="0">
                <a:solidFill>
                  <a:srgbClr val="1D2C4F"/>
                </a:solidFill>
                <a:latin typeface="Urbane Medium" pitchFamily="2" charset="77"/>
                <a:cs typeface="Judson"/>
              </a:rPr>
              <a:t>In</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the</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event </a:t>
            </a:r>
            <a:r>
              <a:rPr sz="1200" dirty="0">
                <a:solidFill>
                  <a:srgbClr val="1D2C4F"/>
                </a:solidFill>
                <a:latin typeface="Urbane Medium" pitchFamily="2" charset="77"/>
                <a:cs typeface="Judson"/>
              </a:rPr>
              <a:t>that</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the</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transaction </a:t>
            </a:r>
            <a:r>
              <a:rPr sz="1200" spc="-5" dirty="0">
                <a:solidFill>
                  <a:srgbClr val="1D2C4F"/>
                </a:solidFill>
                <a:latin typeface="Urbane Medium" pitchFamily="2" charset="77"/>
                <a:cs typeface="Judson"/>
              </a:rPr>
              <a:t>requires </a:t>
            </a:r>
            <a:r>
              <a:rPr sz="1200" dirty="0">
                <a:solidFill>
                  <a:srgbClr val="1D2C4F"/>
                </a:solidFill>
                <a:latin typeface="Urbane Medium" pitchFamily="2" charset="77"/>
                <a:cs typeface="Judson"/>
              </a:rPr>
              <a:t>reporting,</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the</a:t>
            </a:r>
            <a:r>
              <a:rPr sz="1200" spc="-10" dirty="0">
                <a:solidFill>
                  <a:srgbClr val="1D2C4F"/>
                </a:solidFill>
                <a:latin typeface="Urbane Medium" pitchFamily="2" charset="77"/>
                <a:cs typeface="Judson"/>
              </a:rPr>
              <a:t> </a:t>
            </a:r>
            <a:r>
              <a:rPr sz="1200" dirty="0">
                <a:solidFill>
                  <a:srgbClr val="1D2C4F"/>
                </a:solidFill>
                <a:latin typeface="Urbane Medium" pitchFamily="2" charset="77"/>
                <a:cs typeface="Judson"/>
              </a:rPr>
              <a:t>MLRO will </a:t>
            </a:r>
            <a:r>
              <a:rPr sz="1200" spc="-5" dirty="0">
                <a:solidFill>
                  <a:srgbClr val="1D2C4F"/>
                </a:solidFill>
                <a:latin typeface="Urbane Medium" pitchFamily="2" charset="77"/>
                <a:cs typeface="Judson"/>
              </a:rPr>
              <a:t>make </a:t>
            </a:r>
            <a:r>
              <a:rPr sz="1200" spc="-275" dirty="0">
                <a:solidFill>
                  <a:srgbClr val="1D2C4F"/>
                </a:solidFill>
                <a:latin typeface="Urbane Medium" pitchFamily="2" charset="77"/>
                <a:cs typeface="Judson"/>
              </a:rPr>
              <a:t> </a:t>
            </a:r>
            <a:r>
              <a:rPr sz="1200" dirty="0">
                <a:solidFill>
                  <a:srgbClr val="1D2C4F"/>
                </a:solidFill>
                <a:latin typeface="Urbane Medium" pitchFamily="2" charset="77"/>
                <a:cs typeface="Judson"/>
              </a:rPr>
              <a:t>a report, in the </a:t>
            </a:r>
            <a:r>
              <a:rPr sz="1200" spc="-5" dirty="0">
                <a:solidFill>
                  <a:srgbClr val="1D2C4F"/>
                </a:solidFill>
                <a:latin typeface="Urbane Medium" pitchFamily="2" charset="77"/>
                <a:cs typeface="Judson"/>
              </a:rPr>
              <a:t>agreed format </a:t>
            </a:r>
            <a:r>
              <a:rPr sz="1200" dirty="0">
                <a:solidFill>
                  <a:srgbClr val="1D2C4F"/>
                </a:solidFill>
                <a:latin typeface="Urbane Medium" pitchFamily="2" charset="77"/>
                <a:cs typeface="Judson"/>
              </a:rPr>
              <a:t>to both the Office </a:t>
            </a:r>
            <a:r>
              <a:rPr sz="1200" spc="-5" dirty="0">
                <a:solidFill>
                  <a:srgbClr val="1D2C4F"/>
                </a:solidFill>
                <a:latin typeface="Urbane Medium" pitchFamily="2" charset="77"/>
                <a:cs typeface="Judson"/>
              </a:rPr>
              <a:t>of </a:t>
            </a:r>
            <a:r>
              <a:rPr sz="1200" dirty="0">
                <a:solidFill>
                  <a:srgbClr val="1D2C4F"/>
                </a:solidFill>
                <a:latin typeface="Urbane Medium" pitchFamily="2" charset="77"/>
                <a:cs typeface="Judson"/>
              </a:rPr>
              <a:t>the </a:t>
            </a:r>
            <a:r>
              <a:rPr sz="1200" spc="-5" dirty="0">
                <a:solidFill>
                  <a:srgbClr val="1D2C4F"/>
                </a:solidFill>
                <a:latin typeface="Urbane Medium" pitchFamily="2" charset="77"/>
                <a:cs typeface="Judson"/>
              </a:rPr>
              <a:t>Revenue </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Commissioners</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and</a:t>
            </a:r>
            <a:r>
              <a:rPr sz="1200" dirty="0">
                <a:solidFill>
                  <a:srgbClr val="1D2C4F"/>
                </a:solidFill>
                <a:latin typeface="Urbane Medium" pitchFamily="2" charset="77"/>
                <a:cs typeface="Judson"/>
              </a:rPr>
              <a:t> the</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Garda</a:t>
            </a:r>
            <a:r>
              <a:rPr sz="1200" spc="-5" dirty="0">
                <a:solidFill>
                  <a:srgbClr val="1D2C4F"/>
                </a:solidFill>
                <a:latin typeface="Urbane Medium" pitchFamily="2" charset="77"/>
                <a:cs typeface="Judson"/>
              </a:rPr>
              <a:t> Bureau</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of Fraud</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Investigation.</a:t>
            </a:r>
            <a:endParaRPr sz="1200" dirty="0">
              <a:latin typeface="Urbane Medium" pitchFamily="2" charset="77"/>
              <a:cs typeface="Judson"/>
            </a:endParaRPr>
          </a:p>
        </p:txBody>
      </p:sp>
      <p:pic>
        <p:nvPicPr>
          <p:cNvPr id="9" name="Picture 8">
            <a:extLst>
              <a:ext uri="{FF2B5EF4-FFF2-40B4-BE49-F238E27FC236}">
                <a16:creationId xmlns:a16="http://schemas.microsoft.com/office/drawing/2014/main" id="{C6692EFB-F96B-7B18-2926-6CD6368235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01815" y="357013"/>
            <a:ext cx="1166801" cy="391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40" y="1573784"/>
            <a:ext cx="7154760" cy="577722"/>
          </a:xfrm>
          <a:prstGeom prst="rect">
            <a:avLst/>
          </a:prstGeom>
        </p:spPr>
        <p:txBody>
          <a:bodyPr vert="horz" wrap="square" lIns="0" tIns="64135" rIns="0" bIns="0" rtlCol="0">
            <a:spAutoFit/>
          </a:bodyPr>
          <a:lstStyle/>
          <a:p>
            <a:pPr marL="12700">
              <a:lnSpc>
                <a:spcPct val="100000"/>
              </a:lnSpc>
              <a:spcBef>
                <a:spcPts val="505"/>
              </a:spcBef>
            </a:pPr>
            <a:r>
              <a:rPr sz="1500" dirty="0">
                <a:solidFill>
                  <a:srgbClr val="1D2C4F"/>
                </a:solidFill>
                <a:latin typeface="Urbane Medium" pitchFamily="2" charset="77"/>
                <a:cs typeface="Judson"/>
              </a:rPr>
              <a:t>The</a:t>
            </a:r>
            <a:r>
              <a:rPr sz="1500" spc="-5" dirty="0">
                <a:solidFill>
                  <a:srgbClr val="1D2C4F"/>
                </a:solidFill>
                <a:latin typeface="Urbane Medium" pitchFamily="2" charset="77"/>
                <a:cs typeface="Judson"/>
              </a:rPr>
              <a:t> following </a:t>
            </a:r>
            <a:r>
              <a:rPr sz="1500" dirty="0">
                <a:solidFill>
                  <a:srgbClr val="1D2C4F"/>
                </a:solidFill>
                <a:latin typeface="Urbane Medium" pitchFamily="2" charset="77"/>
                <a:cs typeface="Judson"/>
              </a:rPr>
              <a:t>is</a:t>
            </a:r>
            <a:r>
              <a:rPr sz="1500" spc="5" dirty="0">
                <a:solidFill>
                  <a:srgbClr val="1D2C4F"/>
                </a:solidFill>
                <a:latin typeface="Urbane Medium" pitchFamily="2" charset="77"/>
                <a:cs typeface="Judson"/>
              </a:rPr>
              <a:t> </a:t>
            </a:r>
            <a:r>
              <a:rPr sz="1500" dirty="0">
                <a:solidFill>
                  <a:srgbClr val="1D2C4F"/>
                </a:solidFill>
                <a:latin typeface="Urbane Medium" pitchFamily="2" charset="77"/>
                <a:cs typeface="Judson"/>
              </a:rPr>
              <a:t>a</a:t>
            </a:r>
            <a:r>
              <a:rPr sz="1500" spc="-5" dirty="0">
                <a:solidFill>
                  <a:srgbClr val="1D2C4F"/>
                </a:solidFill>
                <a:latin typeface="Urbane Medium" pitchFamily="2" charset="77"/>
                <a:cs typeface="Judson"/>
              </a:rPr>
              <a:t> non-exhaustive list </a:t>
            </a:r>
            <a:r>
              <a:rPr sz="1500" dirty="0">
                <a:solidFill>
                  <a:srgbClr val="1D2C4F"/>
                </a:solidFill>
                <a:latin typeface="Urbane Medium" pitchFamily="2" charset="77"/>
                <a:cs typeface="Judson"/>
              </a:rPr>
              <a:t>of </a:t>
            </a:r>
            <a:r>
              <a:rPr sz="1500" spc="-5" dirty="0">
                <a:solidFill>
                  <a:srgbClr val="1D2C4F"/>
                </a:solidFill>
                <a:latin typeface="Urbane Medium" pitchFamily="2" charset="77"/>
                <a:cs typeface="Judson"/>
              </a:rPr>
              <a:t>examples</a:t>
            </a:r>
            <a:endParaRPr sz="1500" dirty="0">
              <a:latin typeface="Urbane Medium" pitchFamily="2" charset="77"/>
              <a:cs typeface="Judson"/>
            </a:endParaRPr>
          </a:p>
          <a:p>
            <a:pPr marL="12700">
              <a:lnSpc>
                <a:spcPct val="100000"/>
              </a:lnSpc>
              <a:spcBef>
                <a:spcPts val="409"/>
              </a:spcBef>
            </a:pPr>
            <a:r>
              <a:rPr sz="1500" dirty="0">
                <a:solidFill>
                  <a:srgbClr val="1D2C4F"/>
                </a:solidFill>
                <a:latin typeface="Urbane Medium" pitchFamily="2" charset="77"/>
                <a:cs typeface="Judson"/>
              </a:rPr>
              <a:t>of what</a:t>
            </a:r>
            <a:r>
              <a:rPr sz="1500" spc="-5" dirty="0">
                <a:solidFill>
                  <a:srgbClr val="1D2C4F"/>
                </a:solidFill>
                <a:latin typeface="Urbane Medium" pitchFamily="2" charset="77"/>
                <a:cs typeface="Judson"/>
              </a:rPr>
              <a:t> </a:t>
            </a:r>
            <a:r>
              <a:rPr sz="1500" dirty="0">
                <a:solidFill>
                  <a:srgbClr val="1D2C4F"/>
                </a:solidFill>
                <a:latin typeface="Urbane Medium" pitchFamily="2" charset="77"/>
                <a:cs typeface="Judson"/>
              </a:rPr>
              <a:t>might</a:t>
            </a:r>
            <a:r>
              <a:rPr sz="1500" spc="-5" dirty="0">
                <a:solidFill>
                  <a:srgbClr val="1D2C4F"/>
                </a:solidFill>
                <a:latin typeface="Urbane Medium" pitchFamily="2" charset="77"/>
                <a:cs typeface="Judson"/>
              </a:rPr>
              <a:t> raise</a:t>
            </a:r>
            <a:r>
              <a:rPr sz="1500" dirty="0">
                <a:solidFill>
                  <a:srgbClr val="1D2C4F"/>
                </a:solidFill>
                <a:latin typeface="Urbane Medium" pitchFamily="2" charset="77"/>
                <a:cs typeface="Judson"/>
              </a:rPr>
              <a:t> suspicions</a:t>
            </a:r>
            <a:r>
              <a:rPr sz="1500" spc="5"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and should be</a:t>
            </a:r>
            <a:r>
              <a:rPr sz="1500"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escalated</a:t>
            </a:r>
            <a:r>
              <a:rPr sz="1500" dirty="0">
                <a:solidFill>
                  <a:srgbClr val="1D2C4F"/>
                </a:solidFill>
                <a:latin typeface="Urbane Medium" pitchFamily="2" charset="77"/>
                <a:cs typeface="Judson"/>
              </a:rPr>
              <a:t> to</a:t>
            </a:r>
            <a:r>
              <a:rPr sz="1500" spc="-5" dirty="0">
                <a:solidFill>
                  <a:srgbClr val="1D2C4F"/>
                </a:solidFill>
                <a:latin typeface="Urbane Medium" pitchFamily="2" charset="77"/>
                <a:cs typeface="Judson"/>
              </a:rPr>
              <a:t> </a:t>
            </a:r>
            <a:r>
              <a:rPr sz="1500" dirty="0">
                <a:solidFill>
                  <a:srgbClr val="1D2C4F"/>
                </a:solidFill>
                <a:latin typeface="Urbane Medium" pitchFamily="2" charset="77"/>
                <a:cs typeface="Judson"/>
              </a:rPr>
              <a:t>the MLRO:</a:t>
            </a:r>
            <a:endParaRPr sz="1500" dirty="0">
              <a:latin typeface="Urbane Medium" pitchFamily="2" charset="77"/>
              <a:cs typeface="Judson"/>
            </a:endParaRPr>
          </a:p>
        </p:txBody>
      </p:sp>
      <p:sp>
        <p:nvSpPr>
          <p:cNvPr id="7" name="object 7"/>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8" name="object 8"/>
          <p:cNvSpPr txBox="1">
            <a:spLocks noGrp="1"/>
          </p:cNvSpPr>
          <p:nvPr>
            <p:ph type="sldNum" sz="quarter" idx="7"/>
          </p:nvPr>
        </p:nvSpPr>
        <p:spPr>
          <a:xfrm>
            <a:off x="9918700" y="7065561"/>
            <a:ext cx="417029" cy="153888"/>
          </a:xfrm>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spc="-10" dirty="0"/>
              <a:t>33</a:t>
            </a:fld>
            <a:endParaRPr spc="-10" dirty="0"/>
          </a:p>
        </p:txBody>
      </p:sp>
      <p:sp>
        <p:nvSpPr>
          <p:cNvPr id="3" name="object 3"/>
          <p:cNvSpPr txBox="1"/>
          <p:nvPr/>
        </p:nvSpPr>
        <p:spPr>
          <a:xfrm>
            <a:off x="401740" y="2282964"/>
            <a:ext cx="3792854" cy="4799455"/>
          </a:xfrm>
          <a:prstGeom prst="rect">
            <a:avLst/>
          </a:prstGeom>
        </p:spPr>
        <p:txBody>
          <a:bodyPr vert="horz" wrap="square" lIns="0" tIns="16510" rIns="0" bIns="0" rtlCol="0">
            <a:spAutoFit/>
          </a:bodyPr>
          <a:lstStyle/>
          <a:p>
            <a:pPr marL="183515" marR="185420" indent="-171450">
              <a:lnSpc>
                <a:spcPct val="126699"/>
              </a:lnSpc>
              <a:spcBef>
                <a:spcPts val="130"/>
              </a:spcBef>
              <a:buClr>
                <a:srgbClr val="E87825"/>
              </a:buClr>
              <a:buFont typeface="Wingdings" pitchFamily="2" charset="2"/>
              <a:buChar char="§"/>
              <a:tabLst>
                <a:tab pos="184150" algn="l"/>
              </a:tabLst>
            </a:pPr>
            <a:r>
              <a:rPr sz="1100" dirty="0">
                <a:solidFill>
                  <a:srgbClr val="1D2C4F"/>
                </a:solidFill>
                <a:latin typeface="Urbane Medium" pitchFamily="2" charset="77"/>
                <a:cs typeface="Judson"/>
              </a:rPr>
              <a:t>Transactions or a </a:t>
            </a:r>
            <a:r>
              <a:rPr sz="1100" spc="-5" dirty="0">
                <a:solidFill>
                  <a:srgbClr val="1D2C4F"/>
                </a:solidFill>
                <a:latin typeface="Urbane Medium" pitchFamily="2" charset="77"/>
                <a:cs typeface="Judson"/>
              </a:rPr>
              <a:t>series </a:t>
            </a:r>
            <a:r>
              <a:rPr sz="1100" dirty="0">
                <a:solidFill>
                  <a:srgbClr val="1D2C4F"/>
                </a:solidFill>
                <a:latin typeface="Urbane Medium" pitchFamily="2" charset="77"/>
                <a:cs typeface="Judson"/>
              </a:rPr>
              <a:t>of transactions </a:t>
            </a:r>
            <a:r>
              <a:rPr sz="1100" spc="-5" dirty="0">
                <a:solidFill>
                  <a:srgbClr val="1D2C4F"/>
                </a:solidFill>
                <a:latin typeface="Urbane Medium" pitchFamily="2" charset="77"/>
                <a:cs typeface="Judson"/>
              </a:rPr>
              <a:t>that appear </a:t>
            </a:r>
            <a:r>
              <a:rPr sz="1100" dirty="0">
                <a:solidFill>
                  <a:srgbClr val="1D2C4F"/>
                </a:solidFill>
                <a:latin typeface="Urbane Medium" pitchFamily="2" charset="77"/>
                <a:cs typeface="Judson"/>
              </a:rPr>
              <a:t>to </a:t>
            </a:r>
            <a:r>
              <a:rPr sz="1100" spc="-110" dirty="0">
                <a:solidFill>
                  <a:srgbClr val="1D2C4F"/>
                </a:solidFill>
                <a:latin typeface="Urbane Medium" pitchFamily="2" charset="77"/>
                <a:cs typeface="Judson"/>
              </a:rPr>
              <a:t>be </a:t>
            </a:r>
            <a:r>
              <a:rPr sz="1100" spc="-10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unnecessarily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complex,</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making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it</a:t>
            </a:r>
            <a:r>
              <a:rPr sz="1100" spc="-5" dirty="0">
                <a:solidFill>
                  <a:srgbClr val="1D2C4F"/>
                </a:solidFill>
                <a:latin typeface="Urbane Medium" pitchFamily="2" charset="77"/>
                <a:cs typeface="Judson"/>
              </a:rPr>
              <a:t> difficult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identify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beneficial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owner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that </a:t>
            </a:r>
            <a:r>
              <a:rPr sz="1100" dirty="0">
                <a:solidFill>
                  <a:srgbClr val="1D2C4F"/>
                </a:solidFill>
                <a:latin typeface="Urbane Medium" pitchFamily="2" charset="77"/>
                <a:cs typeface="Judson"/>
              </a:rPr>
              <a:t>do not</a:t>
            </a:r>
            <a:r>
              <a:rPr sz="1100" spc="-5" dirty="0">
                <a:solidFill>
                  <a:srgbClr val="1D2C4F"/>
                </a:solidFill>
                <a:latin typeface="Urbane Medium" pitchFamily="2" charset="77"/>
                <a:cs typeface="Judson"/>
              </a:rPr>
              <a:t> appear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make economic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sense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Early </a:t>
            </a:r>
            <a:r>
              <a:rPr sz="1100" spc="-5" dirty="0">
                <a:solidFill>
                  <a:srgbClr val="1D2C4F"/>
                </a:solidFill>
                <a:latin typeface="Urbane Medium" pitchFamily="2" charset="77"/>
                <a:cs typeface="Judson"/>
              </a:rPr>
              <a:t>redemptions;</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600" dirty="0">
              <a:latin typeface="Urbane Medium" pitchFamily="2" charset="77"/>
              <a:cs typeface="Judson"/>
            </a:endParaRPr>
          </a:p>
          <a:p>
            <a:pPr marL="183515" indent="-171450">
              <a:lnSpc>
                <a:spcPct val="100000"/>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Changes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bank</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account</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details or</a:t>
            </a:r>
            <a:r>
              <a:rPr sz="1100" spc="-5" dirty="0">
                <a:solidFill>
                  <a:srgbClr val="1D2C4F"/>
                </a:solidFill>
                <a:latin typeface="Urbane Medium" pitchFamily="2" charset="77"/>
                <a:cs typeface="Judson"/>
              </a:rPr>
              <a:t> other</a:t>
            </a:r>
            <a:r>
              <a:rPr sz="1100" dirty="0">
                <a:solidFill>
                  <a:srgbClr val="1D2C4F"/>
                </a:solidFill>
                <a:latin typeface="Urbane Medium" pitchFamily="2" charset="77"/>
                <a:cs typeface="Judson"/>
              </a:rPr>
              <a:t> static</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data;</a:t>
            </a:r>
            <a:endParaRPr sz="1100" dirty="0">
              <a:latin typeface="Urbane Medium" pitchFamily="2" charset="77"/>
              <a:cs typeface="Judson"/>
            </a:endParaRPr>
          </a:p>
          <a:p>
            <a:pPr marL="285750" indent="-285750">
              <a:lnSpc>
                <a:spcPct val="100000"/>
              </a:lnSpc>
              <a:spcBef>
                <a:spcPts val="40"/>
              </a:spcBef>
              <a:buClr>
                <a:srgbClr val="E87825"/>
              </a:buClr>
              <a:buFont typeface="Wingdings" pitchFamily="2" charset="2"/>
              <a:buChar char="§"/>
            </a:pPr>
            <a:endParaRPr sz="1400" dirty="0">
              <a:latin typeface="Urbane Medium" pitchFamily="2" charset="77"/>
              <a:cs typeface="Judson"/>
            </a:endParaRPr>
          </a:p>
          <a:p>
            <a:pPr marL="183515" marR="60960" indent="-171450">
              <a:lnSpc>
                <a:spcPct val="124300"/>
              </a:lnSpc>
              <a:buClr>
                <a:srgbClr val="E87825"/>
              </a:buClr>
              <a:buFont typeface="Wingdings" pitchFamily="2" charset="2"/>
              <a:buChar char="§"/>
              <a:tabLst>
                <a:tab pos="184150" algn="l"/>
              </a:tabLst>
            </a:pPr>
            <a:r>
              <a:rPr sz="1100" dirty="0">
                <a:solidFill>
                  <a:srgbClr val="1D2C4F"/>
                </a:solidFill>
                <a:latin typeface="Urbane Medium" pitchFamily="2" charset="77"/>
                <a:cs typeface="Judson"/>
              </a:rPr>
              <a:t>Transaction activities </a:t>
            </a:r>
            <a:r>
              <a:rPr sz="1100" spc="-5" dirty="0">
                <a:solidFill>
                  <a:srgbClr val="1D2C4F"/>
                </a:solidFill>
                <a:latin typeface="Urbane Medium" pitchFamily="2" charset="77"/>
                <a:cs typeface="Judson"/>
              </a:rPr>
              <a:t>(in terms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both amount </a:t>
            </a:r>
            <a:r>
              <a:rPr sz="1100" dirty="0">
                <a:solidFill>
                  <a:srgbClr val="1D2C4F"/>
                </a:solidFill>
                <a:latin typeface="Urbane Medium" pitchFamily="2" charset="77"/>
                <a:cs typeface="Judson"/>
              </a:rPr>
              <a:t>and </a:t>
            </a:r>
            <a:r>
              <a:rPr sz="1100" spc="-85" dirty="0">
                <a:solidFill>
                  <a:srgbClr val="1D2C4F"/>
                </a:solidFill>
                <a:latin typeface="Urbane Medium" pitchFamily="2" charset="77"/>
                <a:cs typeface="Judson"/>
              </a:rPr>
              <a:t>volume) </a:t>
            </a:r>
            <a:r>
              <a:rPr sz="1100" spc="-80" dirty="0">
                <a:solidFill>
                  <a:srgbClr val="1D2C4F"/>
                </a:solidFill>
                <a:latin typeface="Urbane Medium" pitchFamily="2" charset="77"/>
                <a:cs typeface="Judson"/>
              </a:rPr>
              <a:t> </a:t>
            </a:r>
            <a:r>
              <a:rPr sz="1100" dirty="0">
                <a:solidFill>
                  <a:srgbClr val="1D2C4F"/>
                </a:solidFill>
                <a:latin typeface="Urbane Medium" pitchFamily="2" charset="77"/>
                <a:cs typeface="Judson"/>
              </a:rPr>
              <a:t>that do not </a:t>
            </a:r>
            <a:r>
              <a:rPr sz="1100" spc="-5" dirty="0">
                <a:solidFill>
                  <a:srgbClr val="1D2C4F"/>
                </a:solidFill>
                <a:latin typeface="Urbane Medium" pitchFamily="2" charset="77"/>
                <a:cs typeface="Judson"/>
              </a:rPr>
              <a:t>appear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be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line with the expected level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activity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customer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and/or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are</a:t>
            </a:r>
            <a:r>
              <a:rPr sz="1100" spc="-5" dirty="0">
                <a:solidFill>
                  <a:srgbClr val="1D2C4F"/>
                </a:solidFill>
                <a:latin typeface="Urbane Medium" pitchFamily="2" charset="77"/>
                <a:cs typeface="Judson"/>
              </a:rPr>
              <a:t> inconsistent </a:t>
            </a:r>
            <a:r>
              <a:rPr sz="1100" dirty="0">
                <a:solidFill>
                  <a:srgbClr val="1D2C4F"/>
                </a:solidFill>
                <a:latin typeface="Urbane Medium" pitchFamily="2" charset="77"/>
                <a:cs typeface="Judson"/>
              </a:rPr>
              <a:t>with</a:t>
            </a:r>
            <a:r>
              <a:rPr sz="1100" spc="-5" dirty="0">
                <a:solidFill>
                  <a:srgbClr val="1D2C4F"/>
                </a:solidFill>
                <a:latin typeface="Urbane Medium" pitchFamily="2" charset="77"/>
                <a:cs typeface="Judson"/>
              </a:rPr>
              <a:t> 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customer’s previous</a:t>
            </a:r>
            <a:r>
              <a:rPr sz="1100" dirty="0">
                <a:solidFill>
                  <a:srgbClr val="1D2C4F"/>
                </a:solidFill>
                <a:latin typeface="Urbane Medium" pitchFamily="2" charset="77"/>
                <a:cs typeface="Judson"/>
              </a:rPr>
              <a:t> activity;</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700" dirty="0">
              <a:latin typeface="Urbane Medium" pitchFamily="2" charset="77"/>
              <a:cs typeface="Judson"/>
            </a:endParaRPr>
          </a:p>
          <a:p>
            <a:pPr marL="183515" indent="-171450">
              <a:lnSpc>
                <a:spcPct val="100000"/>
              </a:lnSpc>
              <a:buClr>
                <a:srgbClr val="E87825"/>
              </a:buClr>
              <a:buFont typeface="Wingdings" pitchFamily="2" charset="2"/>
              <a:buChar char="§"/>
              <a:tabLst>
                <a:tab pos="184150" algn="l"/>
              </a:tabLst>
            </a:pPr>
            <a:r>
              <a:rPr sz="1100" dirty="0">
                <a:solidFill>
                  <a:srgbClr val="1D2C4F"/>
                </a:solidFill>
                <a:latin typeface="Urbane Medium" pitchFamily="2" charset="77"/>
                <a:cs typeface="Judson"/>
              </a:rPr>
              <a:t>Transactions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excess </a:t>
            </a:r>
            <a:r>
              <a:rPr sz="1100" dirty="0">
                <a:solidFill>
                  <a:srgbClr val="1D2C4F"/>
                </a:solidFill>
                <a:latin typeface="Urbane Medium" pitchFamily="2" charset="77"/>
                <a:cs typeface="Judson"/>
              </a:rPr>
              <a:t>of a </a:t>
            </a:r>
            <a:r>
              <a:rPr sz="1100" spc="-5" dirty="0">
                <a:solidFill>
                  <a:srgbClr val="1D2C4F"/>
                </a:solidFill>
                <a:latin typeface="Urbane Medium" pitchFamily="2" charset="77"/>
                <a:cs typeface="Judson"/>
              </a:rPr>
              <a:t>customer’s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stated income</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600" dirty="0">
              <a:latin typeface="Urbane Medium" pitchFamily="2" charset="77"/>
              <a:cs typeface="Judson"/>
            </a:endParaRPr>
          </a:p>
          <a:p>
            <a:pPr marL="183515" indent="-171450">
              <a:lnSpc>
                <a:spcPct val="100000"/>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Requests </a:t>
            </a:r>
            <a:r>
              <a:rPr sz="1100" dirty="0">
                <a:solidFill>
                  <a:srgbClr val="1D2C4F"/>
                </a:solidFill>
                <a:latin typeface="Urbane Medium" pitchFamily="2" charset="77"/>
                <a:cs typeface="Judson"/>
              </a:rPr>
              <a:t>for </a:t>
            </a:r>
            <a:r>
              <a:rPr sz="1100" spc="-5" dirty="0">
                <a:solidFill>
                  <a:srgbClr val="1D2C4F"/>
                </a:solidFill>
                <a:latin typeface="Urbane Medium" pitchFamily="2" charset="77"/>
                <a:cs typeface="Judson"/>
              </a:rPr>
              <a:t>third party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payments</a:t>
            </a:r>
            <a:endParaRPr sz="1100" dirty="0">
              <a:latin typeface="Urbane Medium" pitchFamily="2" charset="77"/>
              <a:cs typeface="Judson"/>
            </a:endParaRPr>
          </a:p>
          <a:p>
            <a:pPr marL="285750" indent="-285750">
              <a:lnSpc>
                <a:spcPct val="100000"/>
              </a:lnSpc>
              <a:buClr>
                <a:srgbClr val="E87825"/>
              </a:buClr>
              <a:buFont typeface="Wingdings" pitchFamily="2" charset="2"/>
              <a:buChar char="§"/>
            </a:pPr>
            <a:endParaRPr sz="1450" dirty="0">
              <a:latin typeface="Urbane Medium" pitchFamily="2" charset="77"/>
              <a:cs typeface="Judson"/>
            </a:endParaRPr>
          </a:p>
          <a:p>
            <a:pPr marL="183515" marR="5080" indent="-171450">
              <a:lnSpc>
                <a:spcPct val="124500"/>
              </a:lnSpc>
              <a:buClr>
                <a:srgbClr val="E87825"/>
              </a:buClr>
              <a:buFont typeface="Wingdings" pitchFamily="2" charset="2"/>
              <a:buChar char="§"/>
              <a:tabLst>
                <a:tab pos="184150" algn="l"/>
              </a:tabLst>
            </a:pPr>
            <a:r>
              <a:rPr sz="1100" dirty="0">
                <a:solidFill>
                  <a:srgbClr val="1D2C4F"/>
                </a:solidFill>
                <a:latin typeface="Urbane Medium" pitchFamily="2" charset="77"/>
                <a:cs typeface="Judson"/>
              </a:rPr>
              <a:t>Transactions involving </a:t>
            </a:r>
            <a:r>
              <a:rPr sz="1100" spc="-5" dirty="0">
                <a:solidFill>
                  <a:srgbClr val="1D2C4F"/>
                </a:solidFill>
                <a:latin typeface="Urbane Medium" pitchFamily="2" charset="77"/>
                <a:cs typeface="Judson"/>
              </a:rPr>
              <a:t>high-risk </a:t>
            </a:r>
            <a:r>
              <a:rPr sz="1100" dirty="0">
                <a:solidFill>
                  <a:srgbClr val="1D2C4F"/>
                </a:solidFill>
                <a:latin typeface="Urbane Medium" pitchFamily="2" charset="77"/>
                <a:cs typeface="Judson"/>
              </a:rPr>
              <a:t>jurisdictions, particularly </a:t>
            </a:r>
            <a:r>
              <a:rPr sz="1100" spc="-280" dirty="0">
                <a:solidFill>
                  <a:srgbClr val="1D2C4F"/>
                </a:solidFill>
                <a:latin typeface="Urbane Medium" pitchFamily="2" charset="77"/>
                <a:cs typeface="Judson"/>
              </a:rPr>
              <a:t>in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circumstances where there </a:t>
            </a:r>
            <a:r>
              <a:rPr sz="1100" dirty="0">
                <a:solidFill>
                  <a:srgbClr val="1D2C4F"/>
                </a:solidFill>
                <a:latin typeface="Urbane Medium" pitchFamily="2" charset="77"/>
                <a:cs typeface="Judson"/>
              </a:rPr>
              <a:t>is </a:t>
            </a:r>
            <a:r>
              <a:rPr sz="1100" spc="-5" dirty="0">
                <a:solidFill>
                  <a:srgbClr val="1D2C4F"/>
                </a:solidFill>
                <a:latin typeface="Urbane Medium" pitchFamily="2" charset="77"/>
                <a:cs typeface="Judson"/>
              </a:rPr>
              <a:t>no obvious </a:t>
            </a:r>
            <a:r>
              <a:rPr sz="1100" dirty="0">
                <a:solidFill>
                  <a:srgbClr val="1D2C4F"/>
                </a:solidFill>
                <a:latin typeface="Urbane Medium" pitchFamily="2" charset="77"/>
                <a:cs typeface="Judson"/>
              </a:rPr>
              <a:t>basis or rationale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doing so</a:t>
            </a:r>
            <a:endParaRPr sz="1100" dirty="0">
              <a:latin typeface="Urbane Medium" pitchFamily="2" charset="77"/>
              <a:cs typeface="Judson"/>
            </a:endParaRPr>
          </a:p>
        </p:txBody>
      </p:sp>
      <p:sp>
        <p:nvSpPr>
          <p:cNvPr id="4" name="object 4"/>
          <p:cNvSpPr txBox="1"/>
          <p:nvPr/>
        </p:nvSpPr>
        <p:spPr>
          <a:xfrm>
            <a:off x="4541749" y="2331720"/>
            <a:ext cx="3778885" cy="2044021"/>
          </a:xfrm>
          <a:prstGeom prst="rect">
            <a:avLst/>
          </a:prstGeom>
        </p:spPr>
        <p:txBody>
          <a:bodyPr vert="horz" wrap="square" lIns="0" tIns="12700" rIns="0" bIns="0" rtlCol="0">
            <a:spAutoFit/>
          </a:bodyPr>
          <a:lstStyle/>
          <a:p>
            <a:pPr marL="183515" indent="-171450">
              <a:lnSpc>
                <a:spcPct val="100000"/>
              </a:lnSpc>
              <a:spcBef>
                <a:spcPts val="100"/>
              </a:spcBef>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Negative news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relation</a:t>
            </a:r>
            <a:r>
              <a:rPr sz="1100" dirty="0">
                <a:solidFill>
                  <a:srgbClr val="1D2C4F"/>
                </a:solidFill>
                <a:latin typeface="Urbane Medium" pitchFamily="2" charset="77"/>
                <a:cs typeface="Judson"/>
              </a:rPr>
              <a:t> to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 </a:t>
            </a:r>
            <a:r>
              <a:rPr sz="1100" spc="-5" dirty="0">
                <a:solidFill>
                  <a:srgbClr val="1D2C4F"/>
                </a:solidFill>
                <a:latin typeface="Urbane Medium" pitchFamily="2" charset="77"/>
                <a:cs typeface="Judson"/>
              </a:rPr>
              <a:t>investor</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related</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party</a:t>
            </a:r>
            <a:endParaRPr sz="1100" dirty="0">
              <a:latin typeface="Urbane Medium" pitchFamily="2" charset="77"/>
              <a:cs typeface="Judson"/>
            </a:endParaRPr>
          </a:p>
          <a:p>
            <a:pPr marL="285750" indent="-285750">
              <a:lnSpc>
                <a:spcPct val="100000"/>
              </a:lnSpc>
              <a:buClr>
                <a:srgbClr val="E87825"/>
              </a:buClr>
              <a:buFont typeface="Wingdings" pitchFamily="2" charset="2"/>
              <a:buChar char="§"/>
            </a:pPr>
            <a:endParaRPr sz="1500" dirty="0">
              <a:latin typeface="Urbane Medium" pitchFamily="2" charset="77"/>
              <a:cs typeface="Judson"/>
            </a:endParaRPr>
          </a:p>
          <a:p>
            <a:pPr marL="183515" marR="5080" indent="-171450">
              <a:lnSpc>
                <a:spcPct val="120000"/>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Inconsistencies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documentation</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&amp;</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information provided </a:t>
            </a:r>
            <a:r>
              <a:rPr sz="1100" spc="-310" dirty="0">
                <a:solidFill>
                  <a:srgbClr val="1D2C4F"/>
                </a:solidFill>
                <a:latin typeface="Urbane Medium" pitchFamily="2" charset="77"/>
                <a:cs typeface="Judson"/>
              </a:rPr>
              <a:t>to </a:t>
            </a:r>
            <a:r>
              <a:rPr sz="1100" spc="-2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Administrator</a:t>
            </a:r>
            <a:endParaRPr sz="1100" dirty="0">
              <a:latin typeface="Urbane Medium" pitchFamily="2" charset="77"/>
              <a:cs typeface="Judson"/>
            </a:endParaRPr>
          </a:p>
          <a:p>
            <a:pPr marL="285750" indent="-285750">
              <a:lnSpc>
                <a:spcPct val="100000"/>
              </a:lnSpc>
              <a:spcBef>
                <a:spcPts val="40"/>
              </a:spcBef>
              <a:buClr>
                <a:srgbClr val="E87825"/>
              </a:buClr>
              <a:buFont typeface="Wingdings" pitchFamily="2" charset="2"/>
              <a:buChar char="§"/>
            </a:pPr>
            <a:endParaRPr sz="1700" dirty="0">
              <a:latin typeface="Urbane Medium" pitchFamily="2" charset="77"/>
              <a:cs typeface="Judson"/>
            </a:endParaRPr>
          </a:p>
          <a:p>
            <a:pPr marL="183515" indent="-171450">
              <a:lnSpc>
                <a:spcPct val="100000"/>
              </a:lnSpc>
              <a:buClr>
                <a:srgbClr val="E87825"/>
              </a:buClr>
              <a:buFont typeface="Wingdings" pitchFamily="2" charset="2"/>
              <a:buChar char="§"/>
              <a:tabLst>
                <a:tab pos="184150" algn="l"/>
              </a:tabLst>
            </a:pPr>
            <a:r>
              <a:rPr sz="1100" dirty="0">
                <a:solidFill>
                  <a:srgbClr val="1D2C4F"/>
                </a:solidFill>
                <a:latin typeface="Urbane Medium" pitchFamily="2" charset="77"/>
                <a:cs typeface="Judson"/>
              </a:rPr>
              <a:t>Financial </a:t>
            </a:r>
            <a:r>
              <a:rPr sz="1100" spc="-5" dirty="0">
                <a:solidFill>
                  <a:srgbClr val="1D2C4F"/>
                </a:solidFill>
                <a:latin typeface="Urbane Medium" pitchFamily="2" charset="77"/>
                <a:cs typeface="Judson"/>
              </a:rPr>
              <a:t>Crime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(reported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 Garda</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only)</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250" dirty="0">
              <a:latin typeface="Urbane Medium" pitchFamily="2" charset="77"/>
              <a:cs typeface="Judson"/>
            </a:endParaRPr>
          </a:p>
          <a:p>
            <a:pPr marL="183515" marR="176530" indent="-171450">
              <a:lnSpc>
                <a:spcPct val="129099"/>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Identity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fraud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attempts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individuals to </a:t>
            </a:r>
            <a:r>
              <a:rPr sz="1100" spc="-5" dirty="0">
                <a:solidFill>
                  <a:srgbClr val="1D2C4F"/>
                </a:solidFill>
                <a:latin typeface="Urbane Medium" pitchFamily="2" charset="77"/>
                <a:cs typeface="Judson"/>
              </a:rPr>
              <a:t>represent </a:t>
            </a:r>
            <a:r>
              <a:rPr sz="1100" dirty="0">
                <a:solidFill>
                  <a:srgbClr val="1D2C4F"/>
                </a:solidFill>
                <a:latin typeface="Urbane Medium" pitchFamily="2" charset="77"/>
                <a:cs typeface="Judson"/>
              </a:rPr>
              <a:t>to </a:t>
            </a:r>
            <a:r>
              <a:rPr sz="1100" spc="-310" dirty="0">
                <a:solidFill>
                  <a:srgbClr val="1D2C4F"/>
                </a:solidFill>
                <a:latin typeface="Urbane Medium" pitchFamily="2" charset="77"/>
                <a:cs typeface="Judson"/>
              </a:rPr>
              <a:t>be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investor</a:t>
            </a:r>
            <a:r>
              <a:rPr sz="1100" dirty="0">
                <a:solidFill>
                  <a:srgbClr val="1D2C4F"/>
                </a:solidFill>
                <a:latin typeface="Urbane Medium" pitchFamily="2" charset="77"/>
                <a:cs typeface="Judson"/>
              </a:rPr>
              <a:t> of record</a:t>
            </a:r>
            <a:endParaRPr sz="1100" dirty="0">
              <a:latin typeface="Urbane Medium" pitchFamily="2" charset="77"/>
              <a:cs typeface="Judson"/>
            </a:endParaRPr>
          </a:p>
        </p:txBody>
      </p:sp>
      <p:sp>
        <p:nvSpPr>
          <p:cNvPr id="5" name="object 5"/>
          <p:cNvSpPr txBox="1"/>
          <p:nvPr/>
        </p:nvSpPr>
        <p:spPr>
          <a:xfrm>
            <a:off x="4541749" y="4555955"/>
            <a:ext cx="3736340" cy="849335"/>
          </a:xfrm>
          <a:prstGeom prst="rect">
            <a:avLst/>
          </a:prstGeom>
        </p:spPr>
        <p:txBody>
          <a:bodyPr vert="horz" wrap="square" lIns="0" tIns="18415" rIns="0" bIns="0" rtlCol="0">
            <a:spAutoFit/>
          </a:bodyPr>
          <a:lstStyle/>
          <a:p>
            <a:pPr marL="12700" marR="5080">
              <a:lnSpc>
                <a:spcPct val="125499"/>
              </a:lnSpc>
              <a:spcBef>
                <a:spcPts val="145"/>
              </a:spcBef>
            </a:pPr>
            <a:r>
              <a:rPr sz="1100" spc="-5" dirty="0">
                <a:solidFill>
                  <a:srgbClr val="1D2C4F"/>
                </a:solidFill>
                <a:latin typeface="Urbane Medium" pitchFamily="2" charset="77"/>
                <a:cs typeface="Judson"/>
              </a:rPr>
              <a:t>Failure </a:t>
            </a:r>
            <a:r>
              <a:rPr sz="1100" dirty="0">
                <a:solidFill>
                  <a:srgbClr val="1D2C4F"/>
                </a:solidFill>
                <a:latin typeface="Urbane Medium" pitchFamily="2" charset="77"/>
                <a:cs typeface="Judson"/>
              </a:rPr>
              <a:t>by a </a:t>
            </a:r>
            <a:r>
              <a:rPr sz="1100" spc="-5" dirty="0">
                <a:solidFill>
                  <a:srgbClr val="1D2C4F"/>
                </a:solidFill>
                <a:latin typeface="Urbane Medium" pitchFamily="2" charset="77"/>
                <a:cs typeface="Judson"/>
              </a:rPr>
              <a:t>customer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provide CDD </a:t>
            </a:r>
            <a:r>
              <a:rPr sz="1100" dirty="0">
                <a:solidFill>
                  <a:srgbClr val="1D2C4F"/>
                </a:solidFill>
                <a:latin typeface="Urbane Medium" pitchFamily="2" charset="77"/>
                <a:cs typeface="Judson"/>
              </a:rPr>
              <a:t>or to </a:t>
            </a:r>
            <a:r>
              <a:rPr sz="1100" spc="-5" dirty="0">
                <a:solidFill>
                  <a:srgbClr val="1D2C4F"/>
                </a:solidFill>
                <a:latin typeface="Urbane Medium" pitchFamily="2" charset="77"/>
                <a:cs typeface="Judson"/>
              </a:rPr>
              <a:t>provide sufficient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information </a:t>
            </a:r>
            <a:r>
              <a:rPr sz="1100" dirty="0">
                <a:solidFill>
                  <a:srgbClr val="1D2C4F"/>
                </a:solidFill>
                <a:latin typeface="Urbane Medium" pitchFamily="2" charset="77"/>
                <a:cs typeface="Judson"/>
              </a:rPr>
              <a:t>on </a:t>
            </a:r>
            <a:r>
              <a:rPr sz="1100" spc="-5" dirty="0">
                <a:solidFill>
                  <a:srgbClr val="1D2C4F"/>
                </a:solidFill>
                <a:latin typeface="Urbane Medium" pitchFamily="2" charset="77"/>
                <a:cs typeface="Judson"/>
              </a:rPr>
              <a:t>the nature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purpose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relationship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be</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basis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for considering </a:t>
            </a:r>
            <a:r>
              <a:rPr sz="1100" dirty="0">
                <a:solidFill>
                  <a:srgbClr val="1D2C4F"/>
                </a:solidFill>
                <a:latin typeface="Urbane Medium" pitchFamily="2" charset="77"/>
                <a:cs typeface="Judson"/>
              </a:rPr>
              <a:t>a</a:t>
            </a:r>
            <a:r>
              <a:rPr sz="1100" spc="-5" dirty="0">
                <a:solidFill>
                  <a:srgbClr val="1D2C4F"/>
                </a:solidFill>
                <a:latin typeface="Urbane Medium" pitchFamily="2" charset="77"/>
                <a:cs typeface="Judson"/>
              </a:rPr>
              <a:t> transaction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 be </a:t>
            </a:r>
            <a:r>
              <a:rPr sz="1100" spc="-5" dirty="0">
                <a:solidFill>
                  <a:srgbClr val="1D2C4F"/>
                </a:solidFill>
                <a:latin typeface="Urbane Medium" pitchFamily="2" charset="77"/>
                <a:cs typeface="Judson"/>
              </a:rPr>
              <a:t>suspicious</a:t>
            </a:r>
            <a:endParaRPr sz="1100" dirty="0">
              <a:latin typeface="Urbane Medium" pitchFamily="2" charset="77"/>
              <a:cs typeface="Judson"/>
            </a:endParaRPr>
          </a:p>
        </p:txBody>
      </p:sp>
      <p:sp>
        <p:nvSpPr>
          <p:cNvPr id="6" name="object 6"/>
          <p:cNvSpPr txBox="1">
            <a:spLocks noGrp="1"/>
          </p:cNvSpPr>
          <p:nvPr>
            <p:ph type="title"/>
          </p:nvPr>
        </p:nvSpPr>
        <p:spPr>
          <a:xfrm>
            <a:off x="401740" y="404876"/>
            <a:ext cx="7230960" cy="39116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1E4592"/>
                </a:solidFill>
              </a:rPr>
              <a:t>Identifying</a:t>
            </a:r>
            <a:r>
              <a:rPr spc="5" dirty="0">
                <a:solidFill>
                  <a:srgbClr val="1E4592"/>
                </a:solidFill>
              </a:rPr>
              <a:t> </a:t>
            </a:r>
            <a:r>
              <a:rPr dirty="0">
                <a:solidFill>
                  <a:srgbClr val="1E4592"/>
                </a:solidFill>
              </a:rPr>
              <a:t>and</a:t>
            </a:r>
            <a:r>
              <a:rPr spc="5" dirty="0">
                <a:solidFill>
                  <a:srgbClr val="1E4592"/>
                </a:solidFill>
              </a:rPr>
              <a:t> </a:t>
            </a:r>
            <a:r>
              <a:rPr dirty="0">
                <a:solidFill>
                  <a:srgbClr val="1E4592"/>
                </a:solidFill>
              </a:rPr>
              <a:t>Reporting</a:t>
            </a:r>
            <a:r>
              <a:rPr spc="10" dirty="0">
                <a:solidFill>
                  <a:srgbClr val="1E4592"/>
                </a:solidFill>
              </a:rPr>
              <a:t> </a:t>
            </a:r>
            <a:r>
              <a:rPr dirty="0">
                <a:solidFill>
                  <a:srgbClr val="1E4592"/>
                </a:solidFill>
              </a:rPr>
              <a:t>Suspicious</a:t>
            </a:r>
            <a:r>
              <a:rPr spc="10" dirty="0">
                <a:solidFill>
                  <a:srgbClr val="1E4592"/>
                </a:solidFill>
              </a:rPr>
              <a:t> </a:t>
            </a:r>
            <a:r>
              <a:rPr dirty="0">
                <a:solidFill>
                  <a:srgbClr val="1E4592"/>
                </a:solidFill>
              </a:rPr>
              <a:t>Activity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4259160" cy="391160"/>
          </a:xfrm>
          <a:prstGeom prst="rect">
            <a:avLst/>
          </a:prstGeom>
        </p:spPr>
        <p:txBody>
          <a:bodyPr vert="horz" wrap="square" lIns="0" tIns="12700" rIns="0" bIns="0" rtlCol="0">
            <a:spAutoFit/>
          </a:bodyPr>
          <a:lstStyle/>
          <a:p>
            <a:pPr marL="12700">
              <a:lnSpc>
                <a:spcPct val="100000"/>
              </a:lnSpc>
              <a:spcBef>
                <a:spcPts val="100"/>
              </a:spcBef>
            </a:pPr>
            <a:r>
              <a:rPr dirty="0"/>
              <a:t>Terrorist</a:t>
            </a:r>
            <a:r>
              <a:rPr spc="-70" dirty="0"/>
              <a:t> </a:t>
            </a:r>
            <a:r>
              <a:rPr spc="-5" dirty="0"/>
              <a:t>Financing</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spc="-10" dirty="0"/>
              <a:t>34</a:t>
            </a:fld>
            <a:endParaRPr spc="-10" dirty="0"/>
          </a:p>
        </p:txBody>
      </p:sp>
      <p:sp>
        <p:nvSpPr>
          <p:cNvPr id="3" name="object 3"/>
          <p:cNvSpPr txBox="1"/>
          <p:nvPr/>
        </p:nvSpPr>
        <p:spPr>
          <a:xfrm>
            <a:off x="401740" y="1677923"/>
            <a:ext cx="3679825" cy="3917034"/>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1D2C4F"/>
                </a:solidFill>
                <a:latin typeface="Urbane Medium" pitchFamily="2" charset="77"/>
                <a:cs typeface="Judson"/>
              </a:rPr>
              <a:t>What</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is Terrorist</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Financing?</a:t>
            </a:r>
            <a:endParaRPr sz="1400" dirty="0">
              <a:latin typeface="Urbane Medium" pitchFamily="2" charset="77"/>
              <a:cs typeface="Judson"/>
            </a:endParaRPr>
          </a:p>
          <a:p>
            <a:pPr>
              <a:lnSpc>
                <a:spcPct val="100000"/>
              </a:lnSpc>
              <a:spcBef>
                <a:spcPts val="25"/>
              </a:spcBef>
            </a:pPr>
            <a:endParaRPr sz="1350" dirty="0">
              <a:latin typeface="Urbane Medium" pitchFamily="2" charset="77"/>
              <a:cs typeface="Judson"/>
            </a:endParaRPr>
          </a:p>
          <a:p>
            <a:pPr marL="12700" marR="53975">
              <a:lnSpc>
                <a:spcPct val="124800"/>
              </a:lnSpc>
              <a:spcBef>
                <a:spcPts val="5"/>
              </a:spcBef>
            </a:pPr>
            <a:r>
              <a:rPr sz="1400" spc="-5" dirty="0">
                <a:solidFill>
                  <a:srgbClr val="1D2C4F"/>
                </a:solidFill>
                <a:latin typeface="Urbane Medium" pitchFamily="2" charset="77"/>
                <a:cs typeface="Judson"/>
              </a:rPr>
              <a:t>Definition: Terrorism </a:t>
            </a:r>
            <a:r>
              <a:rPr sz="1400" dirty="0">
                <a:solidFill>
                  <a:srgbClr val="1D2C4F"/>
                </a:solidFill>
                <a:latin typeface="Urbane Medium" pitchFamily="2" charset="77"/>
                <a:cs typeface="Judson"/>
              </a:rPr>
              <a:t>financing </a:t>
            </a:r>
            <a:r>
              <a:rPr sz="1400" spc="-5" dirty="0">
                <a:solidFill>
                  <a:srgbClr val="1D2C4F"/>
                </a:solidFill>
                <a:latin typeface="Urbane Medium" pitchFamily="2" charset="77"/>
                <a:cs typeface="Judson"/>
              </a:rPr>
              <a:t>(TF) relates </a:t>
            </a:r>
            <a:r>
              <a:rPr sz="1400" dirty="0">
                <a:solidFill>
                  <a:srgbClr val="1D2C4F"/>
                </a:solidFill>
                <a:latin typeface="Urbane Medium" pitchFamily="2" charset="77"/>
                <a:cs typeface="Judson"/>
              </a:rPr>
              <a:t>to </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actions that </a:t>
            </a:r>
            <a:r>
              <a:rPr sz="1400" spc="-5" dirty="0">
                <a:solidFill>
                  <a:srgbClr val="1D2C4F"/>
                </a:solidFill>
                <a:latin typeface="Urbane Medium" pitchFamily="2" charset="77"/>
                <a:cs typeface="Judson"/>
              </a:rPr>
              <a:t>provide financing </a:t>
            </a:r>
            <a:r>
              <a:rPr sz="1400" dirty="0">
                <a:solidFill>
                  <a:srgbClr val="1D2C4F"/>
                </a:solidFill>
                <a:latin typeface="Urbane Medium" pitchFamily="2" charset="77"/>
                <a:cs typeface="Judson"/>
              </a:rPr>
              <a:t>or </a:t>
            </a:r>
            <a:r>
              <a:rPr sz="1400" spc="-5" dirty="0">
                <a:solidFill>
                  <a:srgbClr val="1D2C4F"/>
                </a:solidFill>
                <a:latin typeface="Urbane Medium" pitchFamily="2" charset="77"/>
                <a:cs typeface="Judson"/>
              </a:rPr>
              <a:t>financial </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support</a:t>
            </a:r>
            <a:r>
              <a:rPr sz="1400" dirty="0">
                <a:solidFill>
                  <a:srgbClr val="1D2C4F"/>
                </a:solidFill>
                <a:latin typeface="Urbane Medium" pitchFamily="2" charset="77"/>
                <a:cs typeface="Judson"/>
              </a:rPr>
              <a:t> to</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terrorist</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groups</a:t>
            </a:r>
            <a:r>
              <a:rPr sz="1400" dirty="0">
                <a:solidFill>
                  <a:srgbClr val="1D2C4F"/>
                </a:solidFill>
                <a:latin typeface="Urbane Medium" pitchFamily="2" charset="77"/>
                <a:cs typeface="Judson"/>
              </a:rPr>
              <a:t> or </a:t>
            </a:r>
            <a:r>
              <a:rPr sz="1400" spc="-5" dirty="0">
                <a:solidFill>
                  <a:srgbClr val="1D2C4F"/>
                </a:solidFill>
                <a:latin typeface="Urbane Medium" pitchFamily="2" charset="77"/>
                <a:cs typeface="Judson"/>
              </a:rPr>
              <a:t>individuals</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which </a:t>
            </a:r>
            <a:r>
              <a:rPr sz="1400" spc="-32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may</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involve funds from</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legitimate sources.</a:t>
            </a:r>
            <a:endParaRPr sz="1400" dirty="0">
              <a:latin typeface="Urbane Medium" pitchFamily="2" charset="77"/>
              <a:cs typeface="Judson"/>
            </a:endParaRPr>
          </a:p>
          <a:p>
            <a:pPr marL="12700" marR="5080">
              <a:lnSpc>
                <a:spcPct val="125000"/>
              </a:lnSpc>
              <a:spcBef>
                <a:spcPts val="10"/>
              </a:spcBef>
            </a:pPr>
            <a:r>
              <a:rPr sz="1400" spc="-5" dirty="0">
                <a:solidFill>
                  <a:srgbClr val="1D2C4F"/>
                </a:solidFill>
                <a:latin typeface="Urbane Medium" pitchFamily="2" charset="77"/>
                <a:cs typeface="Judson"/>
              </a:rPr>
              <a:t>Transactions linked with</a:t>
            </a:r>
            <a:r>
              <a:rPr sz="1400" spc="1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terrorist </a:t>
            </a:r>
            <a:r>
              <a:rPr sz="1400" dirty="0">
                <a:solidFill>
                  <a:srgbClr val="1D2C4F"/>
                </a:solidFill>
                <a:latin typeface="Urbane Medium" pitchFamily="2" charset="77"/>
                <a:cs typeface="Judson"/>
              </a:rPr>
              <a:t>financing</a:t>
            </a:r>
            <a:r>
              <a:rPr sz="1400" spc="-5" dirty="0">
                <a:solidFill>
                  <a:srgbClr val="1D2C4F"/>
                </a:solidFill>
                <a:latin typeface="Urbane Medium" pitchFamily="2" charset="77"/>
                <a:cs typeface="Judson"/>
              </a:rPr>
              <a:t> may </a:t>
            </a:r>
            <a:r>
              <a:rPr sz="1400" spc="-32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be in</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smaller denominations as opposed </a:t>
            </a:r>
            <a:r>
              <a:rPr sz="1400" dirty="0">
                <a:solidFill>
                  <a:srgbClr val="1D2C4F"/>
                </a:solidFill>
                <a:latin typeface="Urbane Medium" pitchFamily="2" charset="77"/>
                <a:cs typeface="Judson"/>
              </a:rPr>
              <a:t>to </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money</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laundering,</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and</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when</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terrorists</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derive </a:t>
            </a:r>
            <a:r>
              <a:rPr sz="1400" dirty="0">
                <a:solidFill>
                  <a:srgbClr val="1D2C4F"/>
                </a:solidFill>
                <a:latin typeface="Urbane Medium" pitchFamily="2" charset="77"/>
                <a:cs typeface="Judson"/>
              </a:rPr>
              <a:t> funds</a:t>
            </a:r>
            <a:r>
              <a:rPr sz="1400" spc="-5" dirty="0">
                <a:solidFill>
                  <a:srgbClr val="1D2C4F"/>
                </a:solidFill>
                <a:latin typeface="Urbane Medium" pitchFamily="2" charset="77"/>
                <a:cs typeface="Judson"/>
              </a:rPr>
              <a:t> from</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legitimate sources,</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the</a:t>
            </a:r>
            <a:r>
              <a:rPr sz="1400" spc="-5" dirty="0">
                <a:solidFill>
                  <a:srgbClr val="1D2C4F"/>
                </a:solidFill>
                <a:latin typeface="Urbane Medium" pitchFamily="2" charset="77"/>
                <a:cs typeface="Judson"/>
              </a:rPr>
              <a:t> detection</a:t>
            </a:r>
            <a:r>
              <a:rPr sz="1400" spc="10" dirty="0">
                <a:solidFill>
                  <a:srgbClr val="1D2C4F"/>
                </a:solidFill>
                <a:latin typeface="Urbane Medium" pitchFamily="2" charset="77"/>
                <a:cs typeface="Judson"/>
              </a:rPr>
              <a:t> </a:t>
            </a:r>
            <a:r>
              <a:rPr sz="1400" dirty="0">
                <a:solidFill>
                  <a:srgbClr val="1D2C4F"/>
                </a:solidFill>
                <a:latin typeface="Urbane Medium" pitchFamily="2" charset="77"/>
                <a:cs typeface="Judson"/>
              </a:rPr>
              <a:t>and </a:t>
            </a:r>
            <a:r>
              <a:rPr sz="1400" spc="-32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tracking </a:t>
            </a:r>
            <a:r>
              <a:rPr sz="1400" dirty="0">
                <a:solidFill>
                  <a:srgbClr val="1D2C4F"/>
                </a:solidFill>
                <a:latin typeface="Urbane Medium" pitchFamily="2" charset="77"/>
                <a:cs typeface="Judson"/>
              </a:rPr>
              <a:t>of </a:t>
            </a:r>
            <a:r>
              <a:rPr sz="1400" spc="-5" dirty="0">
                <a:solidFill>
                  <a:srgbClr val="1D2C4F"/>
                </a:solidFill>
                <a:latin typeface="Urbane Medium" pitchFamily="2" charset="77"/>
                <a:cs typeface="Judson"/>
              </a:rPr>
              <a:t>these</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funds</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becomes</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more</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difficult.</a:t>
            </a:r>
            <a:endParaRPr sz="1400" dirty="0">
              <a:latin typeface="Urbane Medium" pitchFamily="2" charset="77"/>
              <a:cs typeface="Judson"/>
            </a:endParaRPr>
          </a:p>
        </p:txBody>
      </p:sp>
      <p:sp>
        <p:nvSpPr>
          <p:cNvPr id="4" name="object 4"/>
          <p:cNvSpPr txBox="1"/>
          <p:nvPr/>
        </p:nvSpPr>
        <p:spPr>
          <a:xfrm>
            <a:off x="4541940" y="1626184"/>
            <a:ext cx="4462360" cy="2613536"/>
          </a:xfrm>
          <a:prstGeom prst="rect">
            <a:avLst/>
          </a:prstGeom>
        </p:spPr>
        <p:txBody>
          <a:bodyPr vert="horz" wrap="square" lIns="0" tIns="12700" rIns="0" bIns="0" rtlCol="0">
            <a:spAutoFit/>
          </a:bodyPr>
          <a:lstStyle/>
          <a:p>
            <a:pPr marL="12700" marR="5080">
              <a:lnSpc>
                <a:spcPct val="124200"/>
              </a:lnSpc>
              <a:spcBef>
                <a:spcPts val="100"/>
              </a:spcBef>
            </a:pPr>
            <a:r>
              <a:rPr sz="1400" spc="-5" dirty="0">
                <a:solidFill>
                  <a:srgbClr val="1D2C4F"/>
                </a:solidFill>
                <a:latin typeface="Urbane Medium" pitchFamily="2" charset="77"/>
                <a:cs typeface="Judson"/>
              </a:rPr>
              <a:t>Principles</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defined</a:t>
            </a:r>
            <a:r>
              <a:rPr sz="1400" spc="1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in</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Criminal</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Justice</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(Terrorist </a:t>
            </a:r>
            <a:r>
              <a:rPr sz="1400" spc="-32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Offences) </a:t>
            </a:r>
            <a:r>
              <a:rPr sz="1400" dirty="0">
                <a:solidFill>
                  <a:srgbClr val="1D2C4F"/>
                </a:solidFill>
                <a:latin typeface="Urbane Medium" pitchFamily="2" charset="77"/>
                <a:cs typeface="Judson"/>
              </a:rPr>
              <a:t>Act</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2005</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(As Amended)</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as follows:</a:t>
            </a:r>
            <a:endParaRPr sz="1400" dirty="0">
              <a:latin typeface="Urbane Medium" pitchFamily="2" charset="77"/>
              <a:cs typeface="Judson"/>
            </a:endParaRPr>
          </a:p>
          <a:p>
            <a:pPr>
              <a:lnSpc>
                <a:spcPct val="100000"/>
              </a:lnSpc>
              <a:spcBef>
                <a:spcPts val="30"/>
              </a:spcBef>
            </a:pPr>
            <a:endParaRPr sz="1400" dirty="0">
              <a:latin typeface="Urbane Medium" pitchFamily="2" charset="77"/>
              <a:cs typeface="Judson"/>
            </a:endParaRPr>
          </a:p>
          <a:p>
            <a:pPr marL="297815" marR="33020" indent="-285750">
              <a:lnSpc>
                <a:spcPct val="125000"/>
              </a:lnSpc>
              <a:buClr>
                <a:srgbClr val="E87825"/>
              </a:buClr>
              <a:buFont typeface="Arial" panose="020B0604020202020204" pitchFamily="34" charset="0"/>
              <a:buChar char="•"/>
              <a:tabLst>
                <a:tab pos="184150" algn="l"/>
              </a:tabLst>
            </a:pPr>
            <a:r>
              <a:rPr sz="1400" spc="-5" dirty="0">
                <a:solidFill>
                  <a:srgbClr val="1D2C4F"/>
                </a:solidFill>
                <a:latin typeface="Urbane Medium" pitchFamily="2" charset="77"/>
                <a:cs typeface="Judson"/>
              </a:rPr>
              <a:t>Acts</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which </a:t>
            </a:r>
            <a:r>
              <a:rPr sz="1400" dirty="0">
                <a:solidFill>
                  <a:srgbClr val="1D2C4F"/>
                </a:solidFill>
                <a:latin typeface="Urbane Medium" pitchFamily="2" charset="77"/>
                <a:cs typeface="Judson"/>
              </a:rPr>
              <a:t>have </a:t>
            </a:r>
            <a:r>
              <a:rPr sz="1400" spc="-5" dirty="0">
                <a:solidFill>
                  <a:srgbClr val="1D2C4F"/>
                </a:solidFill>
                <a:latin typeface="Urbane Medium" pitchFamily="2" charset="77"/>
                <a:cs typeface="Judson"/>
              </a:rPr>
              <a:t>the intention</a:t>
            </a:r>
            <a:r>
              <a:rPr sz="1400" dirty="0">
                <a:solidFill>
                  <a:srgbClr val="1D2C4F"/>
                </a:solidFill>
                <a:latin typeface="Urbane Medium" pitchFamily="2" charset="77"/>
                <a:cs typeface="Judson"/>
              </a:rPr>
              <a:t> of</a:t>
            </a:r>
            <a:r>
              <a:rPr sz="1400" spc="1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(1) seriously</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intimidating</a:t>
            </a:r>
            <a:r>
              <a:rPr sz="1400" spc="10" dirty="0">
                <a:solidFill>
                  <a:srgbClr val="1D2C4F"/>
                </a:solidFill>
                <a:latin typeface="Urbane Medium" pitchFamily="2" charset="77"/>
                <a:cs typeface="Judson"/>
              </a:rPr>
              <a:t> </a:t>
            </a:r>
            <a:r>
              <a:rPr sz="1400" spc="-535" dirty="0">
                <a:solidFill>
                  <a:srgbClr val="1D2C4F"/>
                </a:solidFill>
                <a:latin typeface="Urbane Medium" pitchFamily="2" charset="77"/>
                <a:cs typeface="Judson"/>
              </a:rPr>
              <a:t>a </a:t>
            </a:r>
            <a:r>
              <a:rPr sz="1400" spc="-25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population</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and</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(2)</a:t>
            </a:r>
            <a:r>
              <a:rPr sz="140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compelling</a:t>
            </a:r>
            <a:r>
              <a:rPr sz="1400" spc="1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government</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or</a:t>
            </a:r>
            <a:r>
              <a:rPr sz="1400" spc="1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international </a:t>
            </a:r>
            <a:r>
              <a:rPr sz="1400" spc="-250" dirty="0">
                <a:solidFill>
                  <a:srgbClr val="1D2C4F"/>
                </a:solidFill>
                <a:latin typeface="Urbane Medium" pitchFamily="2" charset="77"/>
                <a:cs typeface="Judson"/>
              </a:rPr>
              <a:t> </a:t>
            </a:r>
            <a:r>
              <a:rPr sz="1400" dirty="0">
                <a:solidFill>
                  <a:srgbClr val="1D2C4F"/>
                </a:solidFill>
                <a:latin typeface="Urbane Medium" pitchFamily="2" charset="77"/>
                <a:cs typeface="Judson"/>
              </a:rPr>
              <a:t>organisations to </a:t>
            </a:r>
            <a:r>
              <a:rPr sz="1400" spc="-5" dirty="0">
                <a:solidFill>
                  <a:srgbClr val="1D2C4F"/>
                </a:solidFill>
                <a:latin typeface="Urbane Medium" pitchFamily="2" charset="77"/>
                <a:cs typeface="Judson"/>
              </a:rPr>
              <a:t>complete </a:t>
            </a:r>
            <a:r>
              <a:rPr sz="1400" dirty="0">
                <a:solidFill>
                  <a:srgbClr val="1D2C4F"/>
                </a:solidFill>
                <a:latin typeface="Urbane Medium" pitchFamily="2" charset="77"/>
                <a:cs typeface="Judson"/>
              </a:rPr>
              <a:t>or refrain from </a:t>
            </a:r>
            <a:r>
              <a:rPr sz="1400" spc="-5" dirty="0">
                <a:solidFill>
                  <a:srgbClr val="1D2C4F"/>
                </a:solidFill>
                <a:latin typeface="Urbane Medium" pitchFamily="2" charset="77"/>
                <a:cs typeface="Judson"/>
              </a:rPr>
              <a:t>certain </a:t>
            </a:r>
            <a:r>
              <a:rPr sz="1400" dirty="0">
                <a:solidFill>
                  <a:srgbClr val="1D2C4F"/>
                </a:solidFill>
                <a:latin typeface="Urbane Medium" pitchFamily="2" charset="77"/>
                <a:cs typeface="Judson"/>
              </a:rPr>
              <a:t>actions </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and</a:t>
            </a:r>
            <a:r>
              <a:rPr sz="1400" spc="-10" dirty="0">
                <a:solidFill>
                  <a:srgbClr val="1D2C4F"/>
                </a:solidFill>
                <a:latin typeface="Urbane Medium" pitchFamily="2" charset="77"/>
                <a:cs typeface="Judson"/>
              </a:rPr>
              <a:t> (3)</a:t>
            </a:r>
            <a:r>
              <a:rPr sz="1400" spc="-5" dirty="0">
                <a:solidFill>
                  <a:srgbClr val="1D2C4F"/>
                </a:solidFill>
                <a:latin typeface="Urbane Medium" pitchFamily="2" charset="77"/>
                <a:cs typeface="Judson"/>
              </a:rPr>
              <a:t> destabilising/destroying</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fundamental</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political, </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constitutional, economic </a:t>
            </a:r>
            <a:r>
              <a:rPr sz="1400" dirty="0">
                <a:solidFill>
                  <a:srgbClr val="1D2C4F"/>
                </a:solidFill>
                <a:latin typeface="Urbane Medium" pitchFamily="2" charset="77"/>
                <a:cs typeface="Judson"/>
              </a:rPr>
              <a:t>or social </a:t>
            </a:r>
            <a:r>
              <a:rPr sz="1400" spc="-5" dirty="0">
                <a:solidFill>
                  <a:srgbClr val="1D2C4F"/>
                </a:solidFill>
                <a:latin typeface="Urbane Medium" pitchFamily="2" charset="77"/>
                <a:cs typeface="Judson"/>
              </a:rPr>
              <a:t>structures.</a:t>
            </a:r>
            <a:endParaRPr sz="1400" dirty="0">
              <a:latin typeface="Urbane Medium" pitchFamily="2" charset="77"/>
              <a:cs typeface="Judso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4259160" cy="391160"/>
          </a:xfrm>
          <a:prstGeom prst="rect">
            <a:avLst/>
          </a:prstGeom>
        </p:spPr>
        <p:txBody>
          <a:bodyPr vert="horz" wrap="square" lIns="0" tIns="12700" rIns="0" bIns="0" rtlCol="0">
            <a:spAutoFit/>
          </a:bodyPr>
          <a:lstStyle/>
          <a:p>
            <a:pPr marL="12700">
              <a:lnSpc>
                <a:spcPct val="100000"/>
              </a:lnSpc>
              <a:spcBef>
                <a:spcPts val="100"/>
              </a:spcBef>
            </a:pPr>
            <a:r>
              <a:rPr spc="-5" dirty="0"/>
              <a:t>Financial</a:t>
            </a:r>
            <a:r>
              <a:rPr spc="-65" dirty="0"/>
              <a:t> </a:t>
            </a:r>
            <a:r>
              <a:rPr dirty="0"/>
              <a:t>Sanctions</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spc="-10" dirty="0"/>
              <a:t>35</a:t>
            </a:fld>
            <a:endParaRPr spc="-10" dirty="0"/>
          </a:p>
        </p:txBody>
      </p:sp>
      <p:sp>
        <p:nvSpPr>
          <p:cNvPr id="3" name="object 3"/>
          <p:cNvSpPr txBox="1"/>
          <p:nvPr/>
        </p:nvSpPr>
        <p:spPr>
          <a:xfrm>
            <a:off x="401740" y="1677923"/>
            <a:ext cx="4335360" cy="4722318"/>
          </a:xfrm>
          <a:prstGeom prst="rect">
            <a:avLst/>
          </a:prstGeom>
        </p:spPr>
        <p:txBody>
          <a:bodyPr vert="horz" wrap="square" lIns="0" tIns="12700" rIns="0" bIns="0" rtlCol="0">
            <a:spAutoFit/>
          </a:bodyPr>
          <a:lstStyle/>
          <a:p>
            <a:pPr marL="12700">
              <a:lnSpc>
                <a:spcPct val="100000"/>
              </a:lnSpc>
              <a:spcBef>
                <a:spcPts val="100"/>
              </a:spcBef>
            </a:pPr>
            <a:r>
              <a:rPr sz="1300" spc="-5" dirty="0">
                <a:solidFill>
                  <a:srgbClr val="1D2C4F"/>
                </a:solidFill>
                <a:latin typeface="Urbane Medium" pitchFamily="2" charset="77"/>
                <a:cs typeface="Judson"/>
              </a:rPr>
              <a:t>What are Financial</a:t>
            </a:r>
            <a:r>
              <a:rPr sz="1300" spc="-10" dirty="0">
                <a:solidFill>
                  <a:srgbClr val="1D2C4F"/>
                </a:solidFill>
                <a:latin typeface="Urbane Medium" pitchFamily="2" charset="77"/>
                <a:cs typeface="Judson"/>
              </a:rPr>
              <a:t> </a:t>
            </a:r>
            <a:r>
              <a:rPr sz="1300" dirty="0">
                <a:solidFill>
                  <a:srgbClr val="1D2C4F"/>
                </a:solidFill>
                <a:latin typeface="Urbane Medium" pitchFamily="2" charset="77"/>
                <a:cs typeface="Judson"/>
              </a:rPr>
              <a:t>Sanctions</a:t>
            </a:r>
            <a:r>
              <a:rPr sz="1300" spc="-1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(FS)?</a:t>
            </a:r>
            <a:endParaRPr sz="1300" dirty="0">
              <a:latin typeface="Urbane Medium" pitchFamily="2" charset="77"/>
              <a:cs typeface="Judson"/>
            </a:endParaRPr>
          </a:p>
          <a:p>
            <a:pPr>
              <a:lnSpc>
                <a:spcPct val="100000"/>
              </a:lnSpc>
              <a:spcBef>
                <a:spcPts val="25"/>
              </a:spcBef>
            </a:pPr>
            <a:endParaRPr sz="1300" dirty="0">
              <a:latin typeface="Urbane Medium" pitchFamily="2" charset="77"/>
              <a:cs typeface="Judson"/>
            </a:endParaRPr>
          </a:p>
          <a:p>
            <a:pPr marL="12700" marR="161925">
              <a:lnSpc>
                <a:spcPct val="125000"/>
              </a:lnSpc>
            </a:pPr>
            <a:r>
              <a:rPr sz="1300" spc="-5" dirty="0">
                <a:solidFill>
                  <a:srgbClr val="1D2C4F"/>
                </a:solidFill>
                <a:latin typeface="Urbane Medium" pitchFamily="2" charset="77"/>
                <a:cs typeface="Judson"/>
              </a:rPr>
              <a:t>“Financial </a:t>
            </a:r>
            <a:r>
              <a:rPr sz="1300" dirty="0">
                <a:solidFill>
                  <a:srgbClr val="1D2C4F"/>
                </a:solidFill>
                <a:latin typeface="Urbane Medium" pitchFamily="2" charset="77"/>
                <a:cs typeface="Judson"/>
              </a:rPr>
              <a:t>sanctions </a:t>
            </a:r>
            <a:r>
              <a:rPr sz="1300" spc="-5" dirty="0">
                <a:solidFill>
                  <a:srgbClr val="1D2C4F"/>
                </a:solidFill>
                <a:latin typeface="Urbane Medium" pitchFamily="2" charset="77"/>
                <a:cs typeface="Judson"/>
              </a:rPr>
              <a:t>are restrictive measures </a:t>
            </a:r>
            <a:r>
              <a:rPr sz="130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imposed </a:t>
            </a:r>
            <a:r>
              <a:rPr sz="1300" dirty="0">
                <a:solidFill>
                  <a:srgbClr val="1D2C4F"/>
                </a:solidFill>
                <a:latin typeface="Urbane Medium" pitchFamily="2" charset="77"/>
                <a:cs typeface="Judson"/>
              </a:rPr>
              <a:t>on</a:t>
            </a:r>
            <a:r>
              <a:rPr sz="1300" spc="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individuals </a:t>
            </a:r>
            <a:r>
              <a:rPr sz="1300" dirty="0">
                <a:solidFill>
                  <a:srgbClr val="1D2C4F"/>
                </a:solidFill>
                <a:latin typeface="Urbane Medium" pitchFamily="2" charset="77"/>
                <a:cs typeface="Judson"/>
              </a:rPr>
              <a:t>or </a:t>
            </a:r>
            <a:r>
              <a:rPr sz="1300" spc="-5" dirty="0">
                <a:solidFill>
                  <a:srgbClr val="1D2C4F"/>
                </a:solidFill>
                <a:latin typeface="Urbane Medium" pitchFamily="2" charset="77"/>
                <a:cs typeface="Judson"/>
              </a:rPr>
              <a:t>entities in</a:t>
            </a:r>
            <a:r>
              <a:rPr sz="1300" spc="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an</a:t>
            </a:r>
            <a:r>
              <a:rPr sz="1300" spc="1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effort </a:t>
            </a:r>
            <a:r>
              <a:rPr sz="1300" dirty="0">
                <a:solidFill>
                  <a:srgbClr val="1D2C4F"/>
                </a:solidFill>
                <a:latin typeface="Urbane Medium" pitchFamily="2" charset="77"/>
                <a:cs typeface="Judson"/>
              </a:rPr>
              <a:t>to </a:t>
            </a:r>
            <a:r>
              <a:rPr sz="1300" spc="-320" dirty="0">
                <a:solidFill>
                  <a:srgbClr val="1D2C4F"/>
                </a:solidFill>
                <a:latin typeface="Urbane Medium" pitchFamily="2" charset="77"/>
                <a:cs typeface="Judson"/>
              </a:rPr>
              <a:t> </a:t>
            </a:r>
            <a:r>
              <a:rPr sz="1300" dirty="0">
                <a:solidFill>
                  <a:srgbClr val="1D2C4F"/>
                </a:solidFill>
                <a:latin typeface="Urbane Medium" pitchFamily="2" charset="77"/>
                <a:cs typeface="Judson"/>
              </a:rPr>
              <a:t>curtail their</a:t>
            </a:r>
            <a:r>
              <a:rPr sz="1300" spc="-5" dirty="0">
                <a:solidFill>
                  <a:srgbClr val="1D2C4F"/>
                </a:solidFill>
                <a:latin typeface="Urbane Medium" pitchFamily="2" charset="77"/>
                <a:cs typeface="Judson"/>
              </a:rPr>
              <a:t> activities and</a:t>
            </a:r>
            <a:r>
              <a:rPr sz="1300" dirty="0">
                <a:solidFill>
                  <a:srgbClr val="1D2C4F"/>
                </a:solidFill>
                <a:latin typeface="Urbane Medium" pitchFamily="2" charset="77"/>
                <a:cs typeface="Judson"/>
              </a:rPr>
              <a:t> to </a:t>
            </a:r>
            <a:r>
              <a:rPr sz="1300" spc="-5" dirty="0">
                <a:solidFill>
                  <a:srgbClr val="1D2C4F"/>
                </a:solidFill>
                <a:latin typeface="Urbane Medium" pitchFamily="2" charset="77"/>
                <a:cs typeface="Judson"/>
              </a:rPr>
              <a:t>exert pressure and </a:t>
            </a:r>
            <a:r>
              <a:rPr sz="1300" dirty="0">
                <a:solidFill>
                  <a:srgbClr val="1D2C4F"/>
                </a:solidFill>
                <a:latin typeface="Urbane Medium" pitchFamily="2" charset="77"/>
                <a:cs typeface="Judson"/>
              </a:rPr>
              <a:t> influence on </a:t>
            </a:r>
            <a:r>
              <a:rPr sz="1300" spc="-5" dirty="0">
                <a:solidFill>
                  <a:srgbClr val="1D2C4F"/>
                </a:solidFill>
                <a:latin typeface="Urbane Medium" pitchFamily="2" charset="77"/>
                <a:cs typeface="Judson"/>
              </a:rPr>
              <a:t>them. These restrictive measures </a:t>
            </a:r>
            <a:r>
              <a:rPr sz="1300" dirty="0">
                <a:solidFill>
                  <a:srgbClr val="1D2C4F"/>
                </a:solidFill>
                <a:latin typeface="Urbane Medium" pitchFamily="2" charset="77"/>
                <a:cs typeface="Judson"/>
              </a:rPr>
              <a:t> include, but </a:t>
            </a:r>
            <a:r>
              <a:rPr sz="1300" spc="-5" dirty="0">
                <a:solidFill>
                  <a:srgbClr val="1D2C4F"/>
                </a:solidFill>
                <a:latin typeface="Urbane Medium" pitchFamily="2" charset="77"/>
                <a:cs typeface="Judson"/>
              </a:rPr>
              <a:t>are </a:t>
            </a:r>
            <a:r>
              <a:rPr sz="1300" dirty="0">
                <a:solidFill>
                  <a:srgbClr val="1D2C4F"/>
                </a:solidFill>
                <a:latin typeface="Urbane Medium" pitchFamily="2" charset="77"/>
                <a:cs typeface="Judson"/>
              </a:rPr>
              <a:t>not </a:t>
            </a:r>
            <a:r>
              <a:rPr sz="1300" spc="-5" dirty="0">
                <a:solidFill>
                  <a:srgbClr val="1D2C4F"/>
                </a:solidFill>
                <a:latin typeface="Urbane Medium" pitchFamily="2" charset="77"/>
                <a:cs typeface="Judson"/>
              </a:rPr>
              <a:t>limited </a:t>
            </a:r>
            <a:r>
              <a:rPr sz="1300" dirty="0">
                <a:solidFill>
                  <a:srgbClr val="1D2C4F"/>
                </a:solidFill>
                <a:latin typeface="Urbane Medium" pitchFamily="2" charset="77"/>
                <a:cs typeface="Judson"/>
              </a:rPr>
              <a:t>to, </a:t>
            </a:r>
            <a:r>
              <a:rPr sz="1300" spc="-5" dirty="0">
                <a:solidFill>
                  <a:srgbClr val="1D2C4F"/>
                </a:solidFill>
                <a:latin typeface="Urbane Medium" pitchFamily="2" charset="77"/>
                <a:cs typeface="Judson"/>
              </a:rPr>
              <a:t>financial </a:t>
            </a:r>
            <a:r>
              <a:rPr sz="130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sanctions,</a:t>
            </a:r>
            <a:r>
              <a:rPr sz="1300" spc="1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trade</a:t>
            </a:r>
            <a:r>
              <a:rPr sz="1300" spc="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sanctions,</a:t>
            </a:r>
            <a:r>
              <a:rPr sz="1300" spc="1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restrictions</a:t>
            </a:r>
            <a:r>
              <a:rPr sz="1300" spc="10" dirty="0">
                <a:solidFill>
                  <a:srgbClr val="1D2C4F"/>
                </a:solidFill>
                <a:latin typeface="Urbane Medium" pitchFamily="2" charset="77"/>
                <a:cs typeface="Judson"/>
              </a:rPr>
              <a:t> </a:t>
            </a:r>
            <a:r>
              <a:rPr sz="1300" dirty="0">
                <a:solidFill>
                  <a:srgbClr val="1D2C4F"/>
                </a:solidFill>
                <a:latin typeface="Urbane Medium" pitchFamily="2" charset="77"/>
                <a:cs typeface="Judson"/>
              </a:rPr>
              <a:t>on</a:t>
            </a:r>
            <a:r>
              <a:rPr sz="1300" spc="1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travel </a:t>
            </a:r>
            <a:r>
              <a:rPr sz="1300" spc="-320" dirty="0">
                <a:solidFill>
                  <a:srgbClr val="1D2C4F"/>
                </a:solidFill>
                <a:latin typeface="Urbane Medium" pitchFamily="2" charset="77"/>
                <a:cs typeface="Judson"/>
              </a:rPr>
              <a:t> </a:t>
            </a:r>
            <a:r>
              <a:rPr sz="1300" dirty="0">
                <a:solidFill>
                  <a:srgbClr val="1D2C4F"/>
                </a:solidFill>
                <a:latin typeface="Urbane Medium" pitchFamily="2" charset="77"/>
                <a:cs typeface="Judson"/>
              </a:rPr>
              <a:t>or</a:t>
            </a:r>
            <a:r>
              <a:rPr sz="1300" spc="-1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civil</a:t>
            </a:r>
            <a:r>
              <a:rPr sz="130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aviation</a:t>
            </a:r>
            <a:r>
              <a:rPr sz="1300" spc="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restrictions.”</a:t>
            </a:r>
            <a:endParaRPr sz="1300" dirty="0">
              <a:latin typeface="Urbane Medium" pitchFamily="2" charset="77"/>
              <a:cs typeface="Judson"/>
            </a:endParaRPr>
          </a:p>
          <a:p>
            <a:pPr>
              <a:lnSpc>
                <a:spcPct val="100000"/>
              </a:lnSpc>
            </a:pPr>
            <a:endParaRPr sz="1300" dirty="0">
              <a:latin typeface="Urbane Medium" pitchFamily="2" charset="77"/>
              <a:cs typeface="Judson"/>
            </a:endParaRPr>
          </a:p>
          <a:p>
            <a:pPr>
              <a:lnSpc>
                <a:spcPct val="100000"/>
              </a:lnSpc>
              <a:spcBef>
                <a:spcPts val="35"/>
              </a:spcBef>
            </a:pPr>
            <a:endParaRPr sz="1300" dirty="0">
              <a:latin typeface="Urbane Medium" pitchFamily="2" charset="77"/>
              <a:cs typeface="Judson"/>
            </a:endParaRPr>
          </a:p>
          <a:p>
            <a:pPr marL="12700" marR="5080" indent="-635">
              <a:lnSpc>
                <a:spcPct val="116500"/>
              </a:lnSpc>
            </a:pPr>
            <a:r>
              <a:rPr lang="en-US" sz="1300" u="sng" spc="-50" dirty="0">
                <a:solidFill>
                  <a:srgbClr val="0092B6"/>
                </a:solidFill>
                <a:uFill>
                  <a:solidFill>
                    <a:srgbClr val="0092B6"/>
                  </a:solidFill>
                </a:uFill>
                <a:latin typeface="Urbane Medium" pitchFamily="2" charset="77"/>
                <a:cs typeface="Judson"/>
                <a:hlinkClick r:id="rId3"/>
              </a:rPr>
              <a:t>https://www.centralbank.ie/regulation/how-we-regulate/international-financial-sanctions</a:t>
            </a:r>
            <a:r>
              <a:rPr lang="en-US" sz="1300" u="sng" spc="-50" dirty="0">
                <a:solidFill>
                  <a:srgbClr val="0092B6"/>
                </a:solidFill>
                <a:uFill>
                  <a:solidFill>
                    <a:srgbClr val="0092B6"/>
                  </a:solidFill>
                </a:uFill>
                <a:latin typeface="Urbane Medium" pitchFamily="2" charset="77"/>
                <a:cs typeface="Judson"/>
              </a:rPr>
              <a:t> </a:t>
            </a:r>
          </a:p>
          <a:p>
            <a:pPr marL="12700" marR="5080" indent="-635">
              <a:lnSpc>
                <a:spcPct val="116500"/>
              </a:lnSpc>
            </a:pPr>
            <a:endParaRPr lang="en-US" sz="1300" u="sng" spc="-50" dirty="0">
              <a:solidFill>
                <a:srgbClr val="0092B6"/>
              </a:solidFill>
              <a:uFill>
                <a:solidFill>
                  <a:srgbClr val="0092B6"/>
                </a:solidFill>
              </a:uFill>
              <a:latin typeface="Urbane Medium" pitchFamily="2" charset="77"/>
              <a:cs typeface="Judson"/>
            </a:endParaRPr>
          </a:p>
          <a:p>
            <a:pPr marL="12700" marR="161925" indent="-635">
              <a:lnSpc>
                <a:spcPct val="125000"/>
              </a:lnSpc>
            </a:pPr>
            <a:r>
              <a:rPr lang="en-US" sz="1300" spc="-5" dirty="0">
                <a:solidFill>
                  <a:srgbClr val="1D2C4F"/>
                </a:solidFill>
                <a:latin typeface="Urbane Medium" pitchFamily="2" charset="77"/>
              </a:rPr>
              <a:t>Designated Persons are required to comply with financial  sanctions which emanate from the EU and UN. This is  completed by conducting ongoing monitoring of the lists  issued by EU and UN.</a:t>
            </a:r>
          </a:p>
          <a:p>
            <a:pPr marL="12700" marR="5080" indent="-635">
              <a:lnSpc>
                <a:spcPct val="116500"/>
              </a:lnSpc>
            </a:pPr>
            <a:endParaRPr lang="en-US" sz="1300" dirty="0">
              <a:latin typeface="Urbane Medium" pitchFamily="2" charset="77"/>
              <a:cs typeface="Judson"/>
            </a:endParaRPr>
          </a:p>
        </p:txBody>
      </p:sp>
      <p:sp>
        <p:nvSpPr>
          <p:cNvPr id="4" name="object 4"/>
          <p:cNvSpPr txBox="1"/>
          <p:nvPr/>
        </p:nvSpPr>
        <p:spPr>
          <a:xfrm>
            <a:off x="4967389" y="1615452"/>
            <a:ext cx="5155613" cy="5578387"/>
          </a:xfrm>
          <a:prstGeom prst="rect">
            <a:avLst/>
          </a:prstGeom>
        </p:spPr>
        <p:txBody>
          <a:bodyPr vert="horz" wrap="square" lIns="0" tIns="17780" rIns="0" bIns="0" rtlCol="0">
            <a:spAutoFit/>
          </a:bodyPr>
          <a:lstStyle/>
          <a:p>
            <a:pPr marL="12700" marR="136525">
              <a:lnSpc>
                <a:spcPct val="126099"/>
              </a:lnSpc>
            </a:pPr>
            <a:r>
              <a:rPr sz="1300" spc="-5" dirty="0">
                <a:solidFill>
                  <a:srgbClr val="1D2C4F"/>
                </a:solidFill>
                <a:latin typeface="Urbane Medium" pitchFamily="2" charset="77"/>
                <a:cs typeface="Judson"/>
              </a:rPr>
              <a:t>The</a:t>
            </a:r>
            <a:r>
              <a:rPr sz="1300" spc="-1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Administrator</a:t>
            </a:r>
            <a:r>
              <a:rPr sz="130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should </a:t>
            </a:r>
            <a:r>
              <a:rPr sz="1300" dirty="0">
                <a:solidFill>
                  <a:srgbClr val="1D2C4F"/>
                </a:solidFill>
                <a:latin typeface="Urbane Medium" pitchFamily="2" charset="77"/>
                <a:cs typeface="Judson"/>
              </a:rPr>
              <a:t>have</a:t>
            </a:r>
            <a:r>
              <a:rPr sz="1300" spc="-5" dirty="0">
                <a:solidFill>
                  <a:srgbClr val="1D2C4F"/>
                </a:solidFill>
                <a:latin typeface="Urbane Medium" pitchFamily="2" charset="77"/>
                <a:cs typeface="Judson"/>
              </a:rPr>
              <a:t> </a:t>
            </a:r>
            <a:r>
              <a:rPr sz="1300" dirty="0">
                <a:solidFill>
                  <a:srgbClr val="1D2C4F"/>
                </a:solidFill>
                <a:latin typeface="Urbane Medium" pitchFamily="2" charset="77"/>
                <a:cs typeface="Judson"/>
              </a:rPr>
              <a:t>a</a:t>
            </a:r>
            <a:r>
              <a:rPr sz="1300" spc="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process</a:t>
            </a:r>
            <a:r>
              <a:rPr sz="1300" dirty="0">
                <a:solidFill>
                  <a:srgbClr val="1D2C4F"/>
                </a:solidFill>
                <a:latin typeface="Urbane Medium" pitchFamily="2" charset="77"/>
                <a:cs typeface="Judson"/>
              </a:rPr>
              <a:t> to </a:t>
            </a:r>
            <a:r>
              <a:rPr sz="1300" spc="-5" dirty="0">
                <a:solidFill>
                  <a:srgbClr val="1D2C4F"/>
                </a:solidFill>
                <a:latin typeface="Urbane Medium" pitchFamily="2" charset="77"/>
                <a:cs typeface="Judson"/>
              </a:rPr>
              <a:t>ensure</a:t>
            </a:r>
            <a:r>
              <a:rPr sz="1300" spc="-1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that </a:t>
            </a:r>
            <a:r>
              <a:rPr sz="1300" dirty="0">
                <a:solidFill>
                  <a:srgbClr val="1D2C4F"/>
                </a:solidFill>
                <a:latin typeface="Urbane Medium" pitchFamily="2" charset="77"/>
                <a:cs typeface="Judson"/>
              </a:rPr>
              <a:t> sanction lists are </a:t>
            </a:r>
            <a:r>
              <a:rPr sz="1300" spc="-5" dirty="0">
                <a:solidFill>
                  <a:srgbClr val="1D2C4F"/>
                </a:solidFill>
                <a:latin typeface="Urbane Medium" pitchFamily="2" charset="77"/>
                <a:cs typeface="Judson"/>
              </a:rPr>
              <a:t>reviewed </a:t>
            </a:r>
            <a:r>
              <a:rPr sz="1300" dirty="0">
                <a:solidFill>
                  <a:srgbClr val="1D2C4F"/>
                </a:solidFill>
                <a:latin typeface="Urbane Medium" pitchFamily="2" charset="77"/>
                <a:cs typeface="Judson"/>
              </a:rPr>
              <a:t>at </a:t>
            </a:r>
            <a:r>
              <a:rPr sz="1300" spc="-5" dirty="0">
                <a:solidFill>
                  <a:srgbClr val="1D2C4F"/>
                </a:solidFill>
                <a:latin typeface="Urbane Medium" pitchFamily="2" charset="77"/>
                <a:cs typeface="Judson"/>
              </a:rPr>
              <a:t>regular intervals </a:t>
            </a:r>
            <a:r>
              <a:rPr sz="1300" dirty="0">
                <a:solidFill>
                  <a:srgbClr val="1D2C4F"/>
                </a:solidFill>
                <a:latin typeface="Urbane Medium" pitchFamily="2" charset="77"/>
                <a:cs typeface="Judson"/>
              </a:rPr>
              <a:t>to </a:t>
            </a:r>
            <a:r>
              <a:rPr sz="1300" spc="-5" dirty="0">
                <a:solidFill>
                  <a:srgbClr val="1D2C4F"/>
                </a:solidFill>
                <a:latin typeface="Urbane Medium" pitchFamily="2" charset="77"/>
                <a:cs typeface="Judson"/>
              </a:rPr>
              <a:t>ensure </a:t>
            </a:r>
            <a:r>
              <a:rPr sz="1300" dirty="0">
                <a:solidFill>
                  <a:srgbClr val="1D2C4F"/>
                </a:solidFill>
                <a:latin typeface="Urbane Medium" pitchFamily="2" charset="77"/>
                <a:cs typeface="Judson"/>
              </a:rPr>
              <a:t> actions</a:t>
            </a:r>
            <a:r>
              <a:rPr sz="1300" spc="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taken</a:t>
            </a:r>
            <a:r>
              <a:rPr sz="1300" dirty="0">
                <a:solidFill>
                  <a:srgbClr val="1D2C4F"/>
                </a:solidFill>
                <a:latin typeface="Urbane Medium" pitchFamily="2" charset="77"/>
                <a:cs typeface="Judson"/>
              </a:rPr>
              <a:t> are</a:t>
            </a:r>
            <a:r>
              <a:rPr sz="1300" spc="-5" dirty="0">
                <a:solidFill>
                  <a:srgbClr val="1D2C4F"/>
                </a:solidFill>
                <a:latin typeface="Urbane Medium" pitchFamily="2" charset="77"/>
                <a:cs typeface="Judson"/>
              </a:rPr>
              <a:t> consistent </a:t>
            </a:r>
            <a:r>
              <a:rPr sz="1300" dirty="0">
                <a:solidFill>
                  <a:srgbClr val="1D2C4F"/>
                </a:solidFill>
                <a:latin typeface="Urbane Medium" pitchFamily="2" charset="77"/>
                <a:cs typeface="Judson"/>
              </a:rPr>
              <a:t>with</a:t>
            </a:r>
            <a:r>
              <a:rPr sz="1300" spc="-5" dirty="0">
                <a:solidFill>
                  <a:srgbClr val="1D2C4F"/>
                </a:solidFill>
                <a:latin typeface="Urbane Medium" pitchFamily="2" charset="77"/>
                <a:cs typeface="Judson"/>
              </a:rPr>
              <a:t> changes</a:t>
            </a:r>
            <a:r>
              <a:rPr sz="1300" spc="5" dirty="0">
                <a:solidFill>
                  <a:srgbClr val="1D2C4F"/>
                </a:solidFill>
                <a:latin typeface="Urbane Medium" pitchFamily="2" charset="77"/>
                <a:cs typeface="Judson"/>
              </a:rPr>
              <a:t> </a:t>
            </a:r>
            <a:r>
              <a:rPr sz="1300" dirty="0">
                <a:solidFill>
                  <a:srgbClr val="1D2C4F"/>
                </a:solidFill>
                <a:latin typeface="Urbane Medium" pitchFamily="2" charset="77"/>
                <a:cs typeface="Judson"/>
              </a:rPr>
              <a:t>to </a:t>
            </a:r>
            <a:r>
              <a:rPr sz="1300" spc="-5" dirty="0">
                <a:solidFill>
                  <a:srgbClr val="1D2C4F"/>
                </a:solidFill>
                <a:latin typeface="Urbane Medium" pitchFamily="2" charset="77"/>
                <a:cs typeface="Judson"/>
              </a:rPr>
              <a:t>the purpose </a:t>
            </a:r>
            <a:r>
              <a:rPr sz="1300" dirty="0">
                <a:solidFill>
                  <a:srgbClr val="1D2C4F"/>
                </a:solidFill>
                <a:latin typeface="Urbane Medium" pitchFamily="2" charset="77"/>
                <a:cs typeface="Judson"/>
              </a:rPr>
              <a:t>and </a:t>
            </a:r>
            <a:r>
              <a:rPr sz="1300" spc="-24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use</a:t>
            </a:r>
            <a:r>
              <a:rPr sz="1300" spc="-15" dirty="0">
                <a:solidFill>
                  <a:srgbClr val="1D2C4F"/>
                </a:solidFill>
                <a:latin typeface="Urbane Medium" pitchFamily="2" charset="77"/>
                <a:cs typeface="Judson"/>
              </a:rPr>
              <a:t> </a:t>
            </a:r>
            <a:r>
              <a:rPr sz="1300" dirty="0">
                <a:solidFill>
                  <a:srgbClr val="1D2C4F"/>
                </a:solidFill>
                <a:latin typeface="Urbane Medium" pitchFamily="2" charset="77"/>
                <a:cs typeface="Judson"/>
              </a:rPr>
              <a:t>of </a:t>
            </a:r>
            <a:r>
              <a:rPr sz="1300" spc="-5" dirty="0">
                <a:solidFill>
                  <a:srgbClr val="1D2C4F"/>
                </a:solidFill>
                <a:latin typeface="Urbane Medium" pitchFamily="2" charset="77"/>
                <a:cs typeface="Judson"/>
              </a:rPr>
              <a:t>the</a:t>
            </a:r>
            <a:r>
              <a:rPr sz="1300" spc="-1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restrictive</a:t>
            </a:r>
            <a:r>
              <a:rPr sz="1300" spc="-1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measure.</a:t>
            </a:r>
            <a:endParaRPr lang="en-GB" sz="1300" spc="-5" dirty="0">
              <a:solidFill>
                <a:srgbClr val="1D2C4F"/>
              </a:solidFill>
              <a:latin typeface="Urbane Medium" pitchFamily="2" charset="77"/>
              <a:cs typeface="Judson"/>
            </a:endParaRPr>
          </a:p>
          <a:p>
            <a:pPr marL="12700" marR="136525">
              <a:lnSpc>
                <a:spcPct val="126099"/>
              </a:lnSpc>
            </a:pPr>
            <a:endParaRPr lang="en-IE" sz="1300" spc="-5" dirty="0">
              <a:solidFill>
                <a:srgbClr val="1D2C4F"/>
              </a:solidFill>
              <a:latin typeface="Urbane Medium" pitchFamily="2" charset="77"/>
              <a:cs typeface="Judson"/>
            </a:endParaRPr>
          </a:p>
          <a:p>
            <a:pPr marL="12700" marR="136525">
              <a:spcBef>
                <a:spcPts val="100"/>
              </a:spcBef>
            </a:pPr>
            <a:r>
              <a:rPr lang="en-US" sz="1300" spc="-5" dirty="0">
                <a:solidFill>
                  <a:srgbClr val="1D2C4F"/>
                </a:solidFill>
                <a:latin typeface="Urbane Medium" pitchFamily="2" charset="77"/>
              </a:rPr>
              <a:t>Council Regulation (EU) 2022/328 of 25 February 2022,Amending Regulation (EU) No 833/2014 - Article 5f</a:t>
            </a:r>
          </a:p>
          <a:p>
            <a:pPr marL="12700" marR="136525">
              <a:lnSpc>
                <a:spcPct val="126099"/>
              </a:lnSpc>
            </a:pPr>
            <a:r>
              <a:rPr lang="en-US" sz="1300" dirty="0">
                <a:latin typeface="Urbane Medium" pitchFamily="2" charset="77"/>
                <a:cs typeface="Judson"/>
              </a:rPr>
              <a:t>1. It shall be prohibited to sell euro denominated transferable securities issued after 12 April 2022, or units in collective investment undertakings providing exposure to such securities, to any Russian national or natural person residing in Russia or any legal person, entity or body established in Russia.</a:t>
            </a:r>
          </a:p>
          <a:p>
            <a:pPr marL="12700" marR="136525">
              <a:lnSpc>
                <a:spcPct val="126099"/>
              </a:lnSpc>
            </a:pPr>
            <a:r>
              <a:rPr lang="en-US" sz="1300" dirty="0">
                <a:latin typeface="Urbane Medium" pitchFamily="2" charset="77"/>
                <a:cs typeface="Judson"/>
              </a:rPr>
              <a:t>2. Paragraph 1 shall not apply to nationals of a Member State or natural persons having a temporary or permanent residence permit in a Member State.</a:t>
            </a:r>
            <a:endParaRPr lang="en-IE" sz="1300" dirty="0">
              <a:latin typeface="Urbane Medium" pitchFamily="2" charset="77"/>
              <a:cs typeface="Judson"/>
            </a:endParaRPr>
          </a:p>
          <a:p>
            <a:pPr>
              <a:lnSpc>
                <a:spcPct val="100000"/>
              </a:lnSpc>
              <a:spcBef>
                <a:spcPts val="40"/>
              </a:spcBef>
            </a:pPr>
            <a:endParaRPr sz="1300" dirty="0">
              <a:latin typeface="Urbane Medium" pitchFamily="2" charset="77"/>
              <a:cs typeface="Judson"/>
            </a:endParaRPr>
          </a:p>
          <a:p>
            <a:pPr marL="12700" marR="5080" algn="just">
              <a:lnSpc>
                <a:spcPct val="125499"/>
              </a:lnSpc>
            </a:pPr>
            <a:r>
              <a:rPr sz="1300" dirty="0">
                <a:solidFill>
                  <a:srgbClr val="1D2C4F"/>
                </a:solidFill>
                <a:latin typeface="Urbane Medium" pitchFamily="2" charset="77"/>
                <a:cs typeface="Judson"/>
              </a:rPr>
              <a:t>If a </a:t>
            </a:r>
            <a:r>
              <a:rPr sz="1300" spc="-5" dirty="0">
                <a:solidFill>
                  <a:srgbClr val="1D2C4F"/>
                </a:solidFill>
                <a:latin typeface="Urbane Medium" pitchFamily="2" charset="77"/>
                <a:cs typeface="Judson"/>
              </a:rPr>
              <a:t>positive match is found as </a:t>
            </a:r>
            <a:r>
              <a:rPr sz="1300" dirty="0">
                <a:solidFill>
                  <a:srgbClr val="1D2C4F"/>
                </a:solidFill>
                <a:latin typeface="Urbane Medium" pitchFamily="2" charset="77"/>
                <a:cs typeface="Judson"/>
              </a:rPr>
              <a:t>a </a:t>
            </a:r>
            <a:r>
              <a:rPr sz="1300" spc="-5" dirty="0">
                <a:solidFill>
                  <a:srgbClr val="1D2C4F"/>
                </a:solidFill>
                <a:latin typeface="Urbane Medium" pitchFamily="2" charset="77"/>
                <a:cs typeface="Judson"/>
              </a:rPr>
              <a:t>result </a:t>
            </a:r>
            <a:r>
              <a:rPr sz="1300" dirty="0">
                <a:solidFill>
                  <a:srgbClr val="1D2C4F"/>
                </a:solidFill>
                <a:latin typeface="Urbane Medium" pitchFamily="2" charset="77"/>
                <a:cs typeface="Judson"/>
              </a:rPr>
              <a:t>of ongoing </a:t>
            </a:r>
            <a:r>
              <a:rPr sz="1300" spc="-5" dirty="0">
                <a:solidFill>
                  <a:srgbClr val="1D2C4F"/>
                </a:solidFill>
                <a:latin typeface="Urbane Medium" pitchFamily="2" charset="77"/>
                <a:cs typeface="Judson"/>
              </a:rPr>
              <a:t>monitoring, </a:t>
            </a:r>
            <a:r>
              <a:rPr sz="1300" spc="-25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it must </a:t>
            </a:r>
            <a:r>
              <a:rPr sz="1300" dirty="0">
                <a:solidFill>
                  <a:srgbClr val="1D2C4F"/>
                </a:solidFill>
                <a:latin typeface="Urbane Medium" pitchFamily="2" charset="77"/>
                <a:cs typeface="Judson"/>
              </a:rPr>
              <a:t>be </a:t>
            </a:r>
            <a:r>
              <a:rPr sz="1300" spc="-5" dirty="0">
                <a:solidFill>
                  <a:srgbClr val="1D2C4F"/>
                </a:solidFill>
                <a:latin typeface="Urbane Medium" pitchFamily="2" charset="77"/>
                <a:cs typeface="Judson"/>
              </a:rPr>
              <a:t>reported immediately </a:t>
            </a:r>
            <a:r>
              <a:rPr sz="1300" dirty="0">
                <a:solidFill>
                  <a:srgbClr val="1D2C4F"/>
                </a:solidFill>
                <a:latin typeface="Urbane Medium" pitchFamily="2" charset="77"/>
                <a:cs typeface="Judson"/>
              </a:rPr>
              <a:t>to </a:t>
            </a:r>
            <a:r>
              <a:rPr sz="1300" spc="-5" dirty="0">
                <a:solidFill>
                  <a:srgbClr val="1D2C4F"/>
                </a:solidFill>
                <a:latin typeface="Urbane Medium" pitchFamily="2" charset="77"/>
                <a:cs typeface="Judson"/>
              </a:rPr>
              <a:t>the CBI </a:t>
            </a:r>
            <a:r>
              <a:rPr sz="1300" dirty="0">
                <a:solidFill>
                  <a:srgbClr val="1D2C4F"/>
                </a:solidFill>
                <a:latin typeface="Urbane Medium" pitchFamily="2" charset="77"/>
                <a:cs typeface="Judson"/>
              </a:rPr>
              <a:t>and </a:t>
            </a:r>
            <a:r>
              <a:rPr sz="1300" spc="-5" dirty="0">
                <a:solidFill>
                  <a:srgbClr val="1D2C4F"/>
                </a:solidFill>
                <a:latin typeface="Urbane Medium" pitchFamily="2" charset="77"/>
                <a:cs typeface="Judson"/>
              </a:rPr>
              <a:t>the investor’s </a:t>
            </a:r>
            <a:r>
              <a:rPr sz="1300" spc="-250" dirty="0">
                <a:solidFill>
                  <a:srgbClr val="1D2C4F"/>
                </a:solidFill>
                <a:latin typeface="Urbane Medium" pitchFamily="2" charset="77"/>
                <a:cs typeface="Judson"/>
              </a:rPr>
              <a:t> </a:t>
            </a:r>
            <a:r>
              <a:rPr sz="1300" dirty="0">
                <a:solidFill>
                  <a:srgbClr val="1D2C4F"/>
                </a:solidFill>
                <a:latin typeface="Urbane Medium" pitchFamily="2" charset="77"/>
                <a:cs typeface="Judson"/>
              </a:rPr>
              <a:t>account</a:t>
            </a:r>
            <a:r>
              <a:rPr sz="1300" spc="-1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must </a:t>
            </a:r>
            <a:r>
              <a:rPr sz="1300" dirty="0">
                <a:solidFill>
                  <a:srgbClr val="1D2C4F"/>
                </a:solidFill>
                <a:latin typeface="Urbane Medium" pitchFamily="2" charset="77"/>
                <a:cs typeface="Judson"/>
              </a:rPr>
              <a:t>be</a:t>
            </a:r>
            <a:r>
              <a:rPr sz="1300" spc="-5" dirty="0">
                <a:solidFill>
                  <a:srgbClr val="1D2C4F"/>
                </a:solidFill>
                <a:latin typeface="Urbane Medium" pitchFamily="2" charset="77"/>
                <a:cs typeface="Judson"/>
              </a:rPr>
              <a:t> frozen.</a:t>
            </a:r>
            <a:r>
              <a:rPr lang="en-GB" sz="1300" dirty="0">
                <a:latin typeface="Urbane Medium" pitchFamily="2" charset="77"/>
                <a:cs typeface="Judson"/>
              </a:rPr>
              <a:t> </a:t>
            </a:r>
            <a:r>
              <a:rPr sz="1300" spc="-5" dirty="0">
                <a:solidFill>
                  <a:srgbClr val="1D2C4F"/>
                </a:solidFill>
                <a:latin typeface="Urbane Medium" pitchFamily="2" charset="77"/>
                <a:cs typeface="Judson"/>
              </a:rPr>
              <a:t>Firms should ensure the </a:t>
            </a:r>
            <a:r>
              <a:rPr lang="en-IE" sz="1300" spc="-5" dirty="0">
                <a:solidFill>
                  <a:srgbClr val="1D2C4F"/>
                </a:solidFill>
                <a:latin typeface="Urbane Medium" pitchFamily="2" charset="77"/>
                <a:cs typeface="Judson"/>
              </a:rPr>
              <a:t>BRA </a:t>
            </a:r>
            <a:r>
              <a:rPr sz="1300" spc="-5" dirty="0">
                <a:solidFill>
                  <a:srgbClr val="1D2C4F"/>
                </a:solidFill>
                <a:latin typeface="Urbane Medium" pitchFamily="2" charset="77"/>
                <a:cs typeface="Judson"/>
              </a:rPr>
              <a:t>takes into </a:t>
            </a:r>
            <a:r>
              <a:rPr sz="1300" dirty="0">
                <a:solidFill>
                  <a:srgbClr val="1D2C4F"/>
                </a:solidFill>
                <a:latin typeface="Urbane Medium" pitchFamily="2" charset="77"/>
                <a:cs typeface="Judson"/>
              </a:rPr>
              <a:t> account</a:t>
            </a:r>
            <a:r>
              <a:rPr sz="1300" spc="5" dirty="0">
                <a:solidFill>
                  <a:srgbClr val="1D2C4F"/>
                </a:solidFill>
                <a:latin typeface="Urbane Medium" pitchFamily="2" charset="77"/>
                <a:cs typeface="Judson"/>
              </a:rPr>
              <a:t> </a:t>
            </a:r>
            <a:r>
              <a:rPr sz="1300" spc="-10" dirty="0">
                <a:solidFill>
                  <a:srgbClr val="1D2C4F"/>
                </a:solidFill>
                <a:latin typeface="Urbane Medium" pitchFamily="2" charset="77"/>
                <a:cs typeface="Judson"/>
              </a:rPr>
              <a:t>their</a:t>
            </a:r>
            <a:r>
              <a:rPr sz="130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obligations</a:t>
            </a:r>
            <a:r>
              <a:rPr sz="1300" spc="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under</a:t>
            </a:r>
            <a:r>
              <a:rPr sz="130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the</a:t>
            </a:r>
            <a:r>
              <a:rPr sz="1300" spc="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EU</a:t>
            </a:r>
            <a:r>
              <a:rPr sz="1300" spc="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Sanction</a:t>
            </a:r>
            <a:r>
              <a:rPr sz="1300" spc="1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Regulations.</a:t>
            </a:r>
            <a:endParaRPr sz="1300" dirty="0">
              <a:latin typeface="Urbane Medium" pitchFamily="2" charset="77"/>
              <a:cs typeface="Judso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4868760" cy="39116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1E4592"/>
                </a:solidFill>
              </a:rPr>
              <a:t>Financial</a:t>
            </a:r>
            <a:r>
              <a:rPr spc="-65" dirty="0">
                <a:solidFill>
                  <a:srgbClr val="1E4592"/>
                </a:solidFill>
              </a:rPr>
              <a:t> </a:t>
            </a:r>
            <a:r>
              <a:rPr dirty="0">
                <a:solidFill>
                  <a:srgbClr val="1E4592"/>
                </a:solidFill>
              </a:rPr>
              <a:t>Sanctions</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xfrm>
            <a:off x="9918700" y="7065561"/>
            <a:ext cx="417029" cy="153888"/>
          </a:xfrm>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spc="-10" dirty="0"/>
              <a:t>36</a:t>
            </a:fld>
            <a:endParaRPr spc="-10" dirty="0"/>
          </a:p>
        </p:txBody>
      </p:sp>
      <p:sp>
        <p:nvSpPr>
          <p:cNvPr id="3" name="object 3"/>
          <p:cNvSpPr txBox="1"/>
          <p:nvPr/>
        </p:nvSpPr>
        <p:spPr>
          <a:xfrm>
            <a:off x="401740" y="1677923"/>
            <a:ext cx="829776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1D2C4F"/>
                </a:solidFill>
                <a:latin typeface="Urbane Medium" pitchFamily="2" charset="77"/>
                <a:cs typeface="Judson"/>
              </a:rPr>
              <a:t>The key </a:t>
            </a:r>
            <a:r>
              <a:rPr sz="1400" spc="-5" dirty="0">
                <a:solidFill>
                  <a:srgbClr val="1D2C4F"/>
                </a:solidFill>
                <a:latin typeface="Urbane Medium" pitchFamily="2" charset="77"/>
                <a:cs typeface="Judson"/>
              </a:rPr>
              <a:t>penalties</a:t>
            </a:r>
            <a:r>
              <a:rPr sz="1400" dirty="0">
                <a:solidFill>
                  <a:srgbClr val="1D2C4F"/>
                </a:solidFill>
                <a:latin typeface="Urbane Medium" pitchFamily="2" charset="77"/>
                <a:cs typeface="Judson"/>
              </a:rPr>
              <a:t> for</a:t>
            </a:r>
            <a:r>
              <a:rPr sz="1400" spc="1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breaching</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obligations</a:t>
            </a:r>
            <a:r>
              <a:rPr sz="1400" dirty="0">
                <a:solidFill>
                  <a:srgbClr val="1D2C4F"/>
                </a:solidFill>
                <a:latin typeface="Urbane Medium" pitchFamily="2" charset="77"/>
                <a:cs typeface="Judson"/>
              </a:rPr>
              <a:t> under</a:t>
            </a:r>
            <a:r>
              <a:rPr sz="1400" spc="10" dirty="0">
                <a:solidFill>
                  <a:srgbClr val="1D2C4F"/>
                </a:solidFill>
                <a:latin typeface="Urbane Medium" pitchFamily="2" charset="77"/>
                <a:cs typeface="Judson"/>
              </a:rPr>
              <a:t> </a:t>
            </a:r>
            <a:r>
              <a:rPr sz="1400" dirty="0">
                <a:solidFill>
                  <a:srgbClr val="1D2C4F"/>
                </a:solidFill>
                <a:latin typeface="Urbane Medium" pitchFamily="2" charset="77"/>
                <a:cs typeface="Judson"/>
              </a:rPr>
              <a:t>the</a:t>
            </a:r>
            <a:r>
              <a:rPr sz="1400" spc="5" dirty="0">
                <a:solidFill>
                  <a:srgbClr val="1D2C4F"/>
                </a:solidFill>
                <a:latin typeface="Urbane Medium" pitchFamily="2" charset="77"/>
                <a:cs typeface="Judson"/>
              </a:rPr>
              <a:t> </a:t>
            </a:r>
            <a:r>
              <a:rPr sz="1400" dirty="0">
                <a:solidFill>
                  <a:srgbClr val="1D2C4F"/>
                </a:solidFill>
                <a:latin typeface="Urbane Medium" pitchFamily="2" charset="77"/>
                <a:cs typeface="Judson"/>
              </a:rPr>
              <a:t>Acts </a:t>
            </a:r>
            <a:r>
              <a:rPr sz="1400" spc="-5" dirty="0">
                <a:solidFill>
                  <a:srgbClr val="1D2C4F"/>
                </a:solidFill>
                <a:latin typeface="Urbane Medium" pitchFamily="2" charset="77"/>
                <a:cs typeface="Judson"/>
              </a:rPr>
              <a:t>are</a:t>
            </a:r>
            <a:r>
              <a:rPr sz="1400" spc="5"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highlighted</a:t>
            </a:r>
            <a:r>
              <a:rPr sz="1400" spc="10" dirty="0">
                <a:solidFill>
                  <a:srgbClr val="1D2C4F"/>
                </a:solidFill>
                <a:latin typeface="Urbane Medium" pitchFamily="2" charset="77"/>
                <a:cs typeface="Judson"/>
              </a:rPr>
              <a:t> </a:t>
            </a:r>
            <a:r>
              <a:rPr sz="1400" spc="-5" dirty="0">
                <a:solidFill>
                  <a:srgbClr val="1D2C4F"/>
                </a:solidFill>
                <a:latin typeface="Urbane Medium" pitchFamily="2" charset="77"/>
                <a:cs typeface="Judson"/>
              </a:rPr>
              <a:t>below:</a:t>
            </a:r>
            <a:endParaRPr sz="1400" dirty="0">
              <a:latin typeface="Urbane Medium" pitchFamily="2" charset="77"/>
              <a:cs typeface="Judson"/>
            </a:endParaRPr>
          </a:p>
        </p:txBody>
      </p:sp>
      <p:graphicFrame>
        <p:nvGraphicFramePr>
          <p:cNvPr id="4" name="object 4"/>
          <p:cNvGraphicFramePr>
            <a:graphicFrameLocks noGrp="1"/>
          </p:cNvGraphicFramePr>
          <p:nvPr>
            <p:extLst>
              <p:ext uri="{D42A27DB-BD31-4B8C-83A1-F6EECF244321}">
                <p14:modId xmlns:p14="http://schemas.microsoft.com/office/powerpoint/2010/main" val="3705112914"/>
              </p:ext>
            </p:extLst>
          </p:nvPr>
        </p:nvGraphicFramePr>
        <p:xfrm>
          <a:off x="311152" y="2120894"/>
          <a:ext cx="9959340" cy="4467859"/>
        </p:xfrm>
        <a:graphic>
          <a:graphicData uri="http://schemas.openxmlformats.org/drawingml/2006/table">
            <a:tbl>
              <a:tblPr bandRow="1">
                <a:tableStyleId>{3B4B98B0-60AC-42C2-AFA5-B58CD77FA1E5}</a:tableStyleId>
              </a:tblPr>
              <a:tblGrid>
                <a:gridCol w="102235">
                  <a:extLst>
                    <a:ext uri="{9D8B030D-6E8A-4147-A177-3AD203B41FA5}">
                      <a16:colId xmlns:a16="http://schemas.microsoft.com/office/drawing/2014/main" val="20000"/>
                    </a:ext>
                  </a:extLst>
                </a:gridCol>
                <a:gridCol w="4866005">
                  <a:extLst>
                    <a:ext uri="{9D8B030D-6E8A-4147-A177-3AD203B41FA5}">
                      <a16:colId xmlns:a16="http://schemas.microsoft.com/office/drawing/2014/main" val="20001"/>
                    </a:ext>
                  </a:extLst>
                </a:gridCol>
                <a:gridCol w="1330960">
                  <a:extLst>
                    <a:ext uri="{9D8B030D-6E8A-4147-A177-3AD203B41FA5}">
                      <a16:colId xmlns:a16="http://schemas.microsoft.com/office/drawing/2014/main" val="20002"/>
                    </a:ext>
                  </a:extLst>
                </a:gridCol>
                <a:gridCol w="3660140">
                  <a:extLst>
                    <a:ext uri="{9D8B030D-6E8A-4147-A177-3AD203B41FA5}">
                      <a16:colId xmlns:a16="http://schemas.microsoft.com/office/drawing/2014/main" val="20003"/>
                    </a:ext>
                  </a:extLst>
                </a:gridCol>
              </a:tblGrid>
              <a:tr h="304165">
                <a:tc>
                  <a:txBody>
                    <a:bodyPr/>
                    <a:lstStyle/>
                    <a:p>
                      <a:pPr>
                        <a:lnSpc>
                          <a:spcPct val="100000"/>
                        </a:lnSpc>
                      </a:pPr>
                      <a:endParaRPr sz="1100" b="0" i="0" dirty="0">
                        <a:latin typeface="Urbane Medium" pitchFamily="2" charset="77"/>
                        <a:cs typeface="Times New Roman"/>
                      </a:endParaRPr>
                    </a:p>
                  </a:txBody>
                  <a:tcPr marL="0" marR="0" marT="0" marB="0"/>
                </a:tc>
                <a:tc>
                  <a:txBody>
                    <a:bodyPr/>
                    <a:lstStyle/>
                    <a:p>
                      <a:pPr marL="85725">
                        <a:lnSpc>
                          <a:spcPct val="100000"/>
                        </a:lnSpc>
                        <a:spcBef>
                          <a:spcPts val="365"/>
                        </a:spcBef>
                      </a:pPr>
                      <a:r>
                        <a:rPr sz="1100" b="0" dirty="0">
                          <a:solidFill>
                            <a:srgbClr val="1D2C4F"/>
                          </a:solidFill>
                          <a:latin typeface="Urbane Medium" pitchFamily="2" charset="77"/>
                        </a:rPr>
                        <a:t>Money</a:t>
                      </a:r>
                      <a:r>
                        <a:rPr sz="1100" b="0" spc="-25" dirty="0">
                          <a:solidFill>
                            <a:srgbClr val="1D2C4F"/>
                          </a:solidFill>
                          <a:latin typeface="Urbane Medium" pitchFamily="2" charset="77"/>
                        </a:rPr>
                        <a:t> </a:t>
                      </a:r>
                      <a:r>
                        <a:rPr sz="1100" b="0" spc="-5" dirty="0">
                          <a:solidFill>
                            <a:srgbClr val="1D2C4F"/>
                          </a:solidFill>
                          <a:latin typeface="Urbane Medium" pitchFamily="2" charset="77"/>
                        </a:rPr>
                        <a:t>Laundering</a:t>
                      </a:r>
                      <a:r>
                        <a:rPr sz="1100" b="0" spc="-20" dirty="0">
                          <a:solidFill>
                            <a:srgbClr val="1D2C4F"/>
                          </a:solidFill>
                          <a:latin typeface="Urbane Medium" pitchFamily="2" charset="77"/>
                        </a:rPr>
                        <a:t> </a:t>
                      </a:r>
                      <a:r>
                        <a:rPr sz="1100" b="0" spc="-5" dirty="0">
                          <a:solidFill>
                            <a:srgbClr val="1D2C4F"/>
                          </a:solidFill>
                          <a:latin typeface="Urbane Medium" pitchFamily="2" charset="77"/>
                        </a:rPr>
                        <a:t>Offence</a:t>
                      </a:r>
                      <a:endParaRPr sz="1100" b="0" i="0" dirty="0">
                        <a:latin typeface="Urbane Medium" pitchFamily="2" charset="77"/>
                        <a:cs typeface="Judson"/>
                      </a:endParaRPr>
                    </a:p>
                  </a:txBody>
                  <a:tcPr marL="0" marR="0" marT="46355" marB="0"/>
                </a:tc>
                <a:tc>
                  <a:txBody>
                    <a:bodyPr/>
                    <a:lstStyle/>
                    <a:p>
                      <a:pPr marL="144145">
                        <a:lnSpc>
                          <a:spcPct val="100000"/>
                        </a:lnSpc>
                        <a:spcBef>
                          <a:spcPts val="365"/>
                        </a:spcBef>
                      </a:pPr>
                      <a:r>
                        <a:rPr sz="1100" b="0" spc="-5" dirty="0">
                          <a:solidFill>
                            <a:srgbClr val="1D2C4F"/>
                          </a:solidFill>
                          <a:latin typeface="Urbane Medium" pitchFamily="2" charset="77"/>
                        </a:rPr>
                        <a:t>Section</a:t>
                      </a:r>
                      <a:r>
                        <a:rPr sz="1100" b="0" spc="-35" dirty="0">
                          <a:solidFill>
                            <a:srgbClr val="1D2C4F"/>
                          </a:solidFill>
                          <a:latin typeface="Urbane Medium" pitchFamily="2" charset="77"/>
                        </a:rPr>
                        <a:t> </a:t>
                      </a:r>
                      <a:r>
                        <a:rPr sz="1100" b="0" dirty="0">
                          <a:solidFill>
                            <a:srgbClr val="1D2C4F"/>
                          </a:solidFill>
                          <a:latin typeface="Urbane Medium" pitchFamily="2" charset="77"/>
                        </a:rPr>
                        <a:t>7</a:t>
                      </a:r>
                      <a:endParaRPr sz="1100" b="0" i="0" dirty="0">
                        <a:latin typeface="Urbane Medium" pitchFamily="2" charset="77"/>
                        <a:cs typeface="Judson"/>
                      </a:endParaRPr>
                    </a:p>
                  </a:txBody>
                  <a:tcPr marL="0" marR="0" marT="46355" marB="0"/>
                </a:tc>
                <a:tc>
                  <a:txBody>
                    <a:bodyPr/>
                    <a:lstStyle/>
                    <a:p>
                      <a:pPr marL="465455">
                        <a:lnSpc>
                          <a:spcPct val="100000"/>
                        </a:lnSpc>
                        <a:spcBef>
                          <a:spcPts val="365"/>
                        </a:spcBef>
                      </a:pPr>
                      <a:r>
                        <a:rPr sz="1100" b="0" spc="-5" dirty="0">
                          <a:solidFill>
                            <a:srgbClr val="1D2C4F"/>
                          </a:solidFill>
                          <a:latin typeface="Urbane Medium" pitchFamily="2" charset="77"/>
                        </a:rPr>
                        <a:t>Up</a:t>
                      </a:r>
                      <a:r>
                        <a:rPr sz="1100" b="0" spc="-25" dirty="0">
                          <a:solidFill>
                            <a:srgbClr val="1D2C4F"/>
                          </a:solidFill>
                          <a:latin typeface="Urbane Medium" pitchFamily="2" charset="77"/>
                        </a:rPr>
                        <a:t> </a:t>
                      </a:r>
                      <a:r>
                        <a:rPr sz="1100" b="0" dirty="0">
                          <a:solidFill>
                            <a:srgbClr val="1D2C4F"/>
                          </a:solidFill>
                          <a:latin typeface="Urbane Medium" pitchFamily="2" charset="77"/>
                        </a:rPr>
                        <a:t>to</a:t>
                      </a:r>
                      <a:r>
                        <a:rPr sz="1100" b="0" spc="-15" dirty="0">
                          <a:solidFill>
                            <a:srgbClr val="1D2C4F"/>
                          </a:solidFill>
                          <a:latin typeface="Urbane Medium" pitchFamily="2" charset="77"/>
                        </a:rPr>
                        <a:t> </a:t>
                      </a:r>
                      <a:r>
                        <a:rPr sz="1100" b="0" spc="-5" dirty="0">
                          <a:solidFill>
                            <a:srgbClr val="1D2C4F"/>
                          </a:solidFill>
                          <a:latin typeface="Urbane Medium" pitchFamily="2" charset="77"/>
                        </a:rPr>
                        <a:t>14</a:t>
                      </a:r>
                      <a:r>
                        <a:rPr sz="1100" b="0" spc="-15" dirty="0">
                          <a:solidFill>
                            <a:srgbClr val="1D2C4F"/>
                          </a:solidFill>
                          <a:latin typeface="Urbane Medium" pitchFamily="2" charset="77"/>
                        </a:rPr>
                        <a:t> </a:t>
                      </a:r>
                      <a:r>
                        <a:rPr sz="1100" b="0" spc="-5" dirty="0">
                          <a:solidFill>
                            <a:srgbClr val="1D2C4F"/>
                          </a:solidFill>
                          <a:latin typeface="Urbane Medium" pitchFamily="2" charset="77"/>
                        </a:rPr>
                        <a:t>years</a:t>
                      </a:r>
                      <a:r>
                        <a:rPr sz="1100" b="0" spc="-15" dirty="0">
                          <a:solidFill>
                            <a:srgbClr val="1D2C4F"/>
                          </a:solidFill>
                          <a:latin typeface="Urbane Medium" pitchFamily="2" charset="77"/>
                        </a:rPr>
                        <a:t> </a:t>
                      </a:r>
                      <a:r>
                        <a:rPr sz="1100" b="0" spc="-5" dirty="0">
                          <a:solidFill>
                            <a:srgbClr val="1D2C4F"/>
                          </a:solidFill>
                          <a:latin typeface="Urbane Medium" pitchFamily="2" charset="77"/>
                        </a:rPr>
                        <a:t>imprisonment/fine</a:t>
                      </a:r>
                      <a:endParaRPr sz="1100" b="0" i="0" dirty="0">
                        <a:latin typeface="Urbane Medium" pitchFamily="2" charset="77"/>
                        <a:cs typeface="Judson"/>
                      </a:endParaRPr>
                    </a:p>
                  </a:txBody>
                  <a:tcPr marL="0" marR="0" marT="46355" marB="0"/>
                </a:tc>
                <a:extLst>
                  <a:ext uri="{0D108BD9-81ED-4DB2-BD59-A6C34878D82A}">
                    <a16:rowId xmlns:a16="http://schemas.microsoft.com/office/drawing/2014/main" val="10000"/>
                  </a:ext>
                </a:extLst>
              </a:tr>
              <a:tr h="308610">
                <a:tc rowSpan="10">
                  <a:txBody>
                    <a:bodyPr/>
                    <a:lstStyle/>
                    <a:p>
                      <a:pPr>
                        <a:lnSpc>
                          <a:spcPct val="100000"/>
                        </a:lnSpc>
                      </a:pPr>
                      <a:endParaRPr sz="1100" b="0" i="0" dirty="0">
                        <a:latin typeface="Urbane Medium" pitchFamily="2" charset="77"/>
                        <a:cs typeface="Times New Roman"/>
                      </a:endParaRPr>
                    </a:p>
                  </a:txBody>
                  <a:tcPr marL="0" marR="0" marT="0" marB="0"/>
                </a:tc>
                <a:tc>
                  <a:txBody>
                    <a:bodyPr/>
                    <a:lstStyle/>
                    <a:p>
                      <a:pPr marL="85725">
                        <a:lnSpc>
                          <a:spcPct val="100000"/>
                        </a:lnSpc>
                        <a:spcBef>
                          <a:spcPts val="365"/>
                        </a:spcBef>
                      </a:pPr>
                      <a:r>
                        <a:rPr sz="1100" b="0" spc="-5" dirty="0">
                          <a:solidFill>
                            <a:srgbClr val="1D2C4F"/>
                          </a:solidFill>
                          <a:latin typeface="Urbane Medium" pitchFamily="2" charset="77"/>
                        </a:rPr>
                        <a:t>Breach</a:t>
                      </a:r>
                      <a:r>
                        <a:rPr sz="1100" b="0" spc="-15" dirty="0">
                          <a:solidFill>
                            <a:srgbClr val="1D2C4F"/>
                          </a:solidFill>
                          <a:latin typeface="Urbane Medium" pitchFamily="2" charset="77"/>
                        </a:rPr>
                        <a:t> </a:t>
                      </a:r>
                      <a:r>
                        <a:rPr sz="1100" b="0" dirty="0">
                          <a:solidFill>
                            <a:srgbClr val="1D2C4F"/>
                          </a:solidFill>
                          <a:latin typeface="Urbane Medium" pitchFamily="2" charset="77"/>
                        </a:rPr>
                        <a:t>of</a:t>
                      </a:r>
                      <a:r>
                        <a:rPr sz="1100" b="0" spc="-15" dirty="0">
                          <a:solidFill>
                            <a:srgbClr val="1D2C4F"/>
                          </a:solidFill>
                          <a:latin typeface="Urbane Medium" pitchFamily="2" charset="77"/>
                        </a:rPr>
                        <a:t> </a:t>
                      </a:r>
                      <a:r>
                        <a:rPr sz="1100" b="0" spc="-5" dirty="0">
                          <a:solidFill>
                            <a:srgbClr val="1D2C4F"/>
                          </a:solidFill>
                          <a:latin typeface="Urbane Medium" pitchFamily="2" charset="77"/>
                        </a:rPr>
                        <a:t>Customer</a:t>
                      </a:r>
                      <a:r>
                        <a:rPr sz="1100" b="0" spc="-10" dirty="0">
                          <a:solidFill>
                            <a:srgbClr val="1D2C4F"/>
                          </a:solidFill>
                          <a:latin typeface="Urbane Medium" pitchFamily="2" charset="77"/>
                        </a:rPr>
                        <a:t> </a:t>
                      </a:r>
                      <a:r>
                        <a:rPr sz="1100" b="0" spc="-5" dirty="0">
                          <a:solidFill>
                            <a:srgbClr val="1D2C4F"/>
                          </a:solidFill>
                          <a:latin typeface="Urbane Medium" pitchFamily="2" charset="77"/>
                        </a:rPr>
                        <a:t>Identity</a:t>
                      </a:r>
                      <a:r>
                        <a:rPr sz="1100" b="0" spc="-15" dirty="0">
                          <a:solidFill>
                            <a:srgbClr val="1D2C4F"/>
                          </a:solidFill>
                          <a:latin typeface="Urbane Medium" pitchFamily="2" charset="77"/>
                        </a:rPr>
                        <a:t> </a:t>
                      </a:r>
                      <a:r>
                        <a:rPr sz="1100" b="0" spc="-5" dirty="0">
                          <a:solidFill>
                            <a:srgbClr val="1D2C4F"/>
                          </a:solidFill>
                          <a:latin typeface="Urbane Medium" pitchFamily="2" charset="77"/>
                        </a:rPr>
                        <a:t>Rules</a:t>
                      </a:r>
                      <a:endParaRPr sz="1100" b="0" i="0" dirty="0">
                        <a:latin typeface="Urbane Medium" pitchFamily="2" charset="77"/>
                        <a:cs typeface="Judson"/>
                      </a:endParaRPr>
                    </a:p>
                  </a:txBody>
                  <a:tcPr marL="0" marR="0" marT="46355" marB="0"/>
                </a:tc>
                <a:tc>
                  <a:txBody>
                    <a:bodyPr/>
                    <a:lstStyle/>
                    <a:p>
                      <a:pPr marL="144145">
                        <a:lnSpc>
                          <a:spcPct val="100000"/>
                        </a:lnSpc>
                        <a:spcBef>
                          <a:spcPts val="365"/>
                        </a:spcBef>
                      </a:pPr>
                      <a:r>
                        <a:rPr sz="1100" b="0" spc="-5" dirty="0">
                          <a:solidFill>
                            <a:srgbClr val="1D2C4F"/>
                          </a:solidFill>
                          <a:latin typeface="Urbane Medium" pitchFamily="2" charset="77"/>
                        </a:rPr>
                        <a:t>Section</a:t>
                      </a:r>
                      <a:r>
                        <a:rPr sz="1100" b="0" spc="-40" dirty="0">
                          <a:solidFill>
                            <a:srgbClr val="1D2C4F"/>
                          </a:solidFill>
                          <a:latin typeface="Urbane Medium" pitchFamily="2" charset="77"/>
                        </a:rPr>
                        <a:t> </a:t>
                      </a:r>
                      <a:r>
                        <a:rPr sz="1100" b="0" spc="-10" dirty="0">
                          <a:solidFill>
                            <a:srgbClr val="1D2C4F"/>
                          </a:solidFill>
                          <a:latin typeface="Urbane Medium" pitchFamily="2" charset="77"/>
                        </a:rPr>
                        <a:t>33</a:t>
                      </a:r>
                      <a:endParaRPr sz="1100" b="0" i="0" dirty="0">
                        <a:latin typeface="Urbane Medium" pitchFamily="2" charset="77"/>
                        <a:cs typeface="Judson"/>
                      </a:endParaRPr>
                    </a:p>
                  </a:txBody>
                  <a:tcPr marL="0" marR="0" marT="46355" marB="0"/>
                </a:tc>
                <a:tc>
                  <a:txBody>
                    <a:bodyPr/>
                    <a:lstStyle/>
                    <a:p>
                      <a:pPr marL="465455">
                        <a:lnSpc>
                          <a:spcPct val="100000"/>
                        </a:lnSpc>
                        <a:spcBef>
                          <a:spcPts val="365"/>
                        </a:spcBef>
                      </a:pPr>
                      <a:r>
                        <a:rPr sz="1100" b="0" spc="-5" dirty="0">
                          <a:solidFill>
                            <a:srgbClr val="1D2C4F"/>
                          </a:solidFill>
                          <a:latin typeface="Urbane Medium" pitchFamily="2" charset="77"/>
                        </a:rPr>
                        <a:t>Up</a:t>
                      </a:r>
                      <a:r>
                        <a:rPr sz="1100" b="0" spc="-15" dirty="0">
                          <a:solidFill>
                            <a:srgbClr val="1D2C4F"/>
                          </a:solidFill>
                          <a:latin typeface="Urbane Medium" pitchFamily="2" charset="77"/>
                        </a:rPr>
                        <a:t> </a:t>
                      </a:r>
                      <a:r>
                        <a:rPr sz="1100" b="0" dirty="0">
                          <a:solidFill>
                            <a:srgbClr val="1D2C4F"/>
                          </a:solidFill>
                          <a:latin typeface="Urbane Medium" pitchFamily="2" charset="77"/>
                        </a:rPr>
                        <a:t>to</a:t>
                      </a:r>
                      <a:r>
                        <a:rPr sz="1100" b="0" spc="-5" dirty="0">
                          <a:solidFill>
                            <a:srgbClr val="1D2C4F"/>
                          </a:solidFill>
                          <a:latin typeface="Urbane Medium" pitchFamily="2" charset="77"/>
                        </a:rPr>
                        <a:t> </a:t>
                      </a:r>
                      <a:r>
                        <a:rPr sz="1100" b="0" spc="-10" dirty="0">
                          <a:solidFill>
                            <a:srgbClr val="1D2C4F"/>
                          </a:solidFill>
                          <a:latin typeface="Urbane Medium" pitchFamily="2" charset="77"/>
                        </a:rPr>
                        <a:t>5 </a:t>
                      </a:r>
                      <a:r>
                        <a:rPr sz="1100" b="0" dirty="0">
                          <a:solidFill>
                            <a:srgbClr val="1D2C4F"/>
                          </a:solidFill>
                          <a:latin typeface="Urbane Medium" pitchFamily="2" charset="77"/>
                        </a:rPr>
                        <a:t>years</a:t>
                      </a:r>
                      <a:r>
                        <a:rPr sz="1100" b="0" spc="-5" dirty="0">
                          <a:solidFill>
                            <a:srgbClr val="1D2C4F"/>
                          </a:solidFill>
                          <a:latin typeface="Urbane Medium" pitchFamily="2" charset="77"/>
                        </a:rPr>
                        <a:t> imprisonment/fine</a:t>
                      </a:r>
                      <a:endParaRPr sz="1100" b="0" i="0" dirty="0">
                        <a:latin typeface="Urbane Medium" pitchFamily="2" charset="77"/>
                        <a:cs typeface="Judson"/>
                      </a:endParaRPr>
                    </a:p>
                  </a:txBody>
                  <a:tcPr marL="0" marR="0" marT="46355" marB="0"/>
                </a:tc>
                <a:extLst>
                  <a:ext uri="{0D108BD9-81ED-4DB2-BD59-A6C34878D82A}">
                    <a16:rowId xmlns:a16="http://schemas.microsoft.com/office/drawing/2014/main" val="10001"/>
                  </a:ext>
                </a:extLst>
              </a:tr>
              <a:tr h="306705">
                <a:tc vMerge="1">
                  <a:txBody>
                    <a:bodyPr/>
                    <a:lstStyle/>
                    <a:p>
                      <a:endParaRPr/>
                    </a:p>
                  </a:txBody>
                  <a:tcPr marL="0" marR="0" marT="0" marB="0">
                    <a:lnR w="12700">
                      <a:solidFill>
                        <a:srgbClr val="016673"/>
                      </a:solidFill>
                      <a:prstDash val="solid"/>
                    </a:lnR>
                    <a:lnT w="28575">
                      <a:solidFill>
                        <a:srgbClr val="FFFFFF"/>
                      </a:solidFill>
                      <a:prstDash val="solid"/>
                    </a:lnT>
                  </a:tcPr>
                </a:tc>
                <a:tc>
                  <a:txBody>
                    <a:bodyPr/>
                    <a:lstStyle/>
                    <a:p>
                      <a:pPr marL="85725">
                        <a:lnSpc>
                          <a:spcPct val="100000"/>
                        </a:lnSpc>
                        <a:spcBef>
                          <a:spcPts val="359"/>
                        </a:spcBef>
                      </a:pPr>
                      <a:r>
                        <a:rPr sz="1100" b="0" spc="-5" dirty="0">
                          <a:solidFill>
                            <a:srgbClr val="1D2C4F"/>
                          </a:solidFill>
                          <a:latin typeface="Urbane Medium" pitchFamily="2" charset="77"/>
                        </a:rPr>
                        <a:t>Breach</a:t>
                      </a:r>
                      <a:r>
                        <a:rPr sz="1100" b="0" spc="-20" dirty="0">
                          <a:solidFill>
                            <a:srgbClr val="1D2C4F"/>
                          </a:solidFill>
                          <a:latin typeface="Urbane Medium" pitchFamily="2" charset="77"/>
                        </a:rPr>
                        <a:t> </a:t>
                      </a:r>
                      <a:r>
                        <a:rPr sz="1100" b="0" dirty="0">
                          <a:solidFill>
                            <a:srgbClr val="1D2C4F"/>
                          </a:solidFill>
                          <a:latin typeface="Urbane Medium" pitchFamily="2" charset="77"/>
                        </a:rPr>
                        <a:t>of</a:t>
                      </a:r>
                      <a:r>
                        <a:rPr sz="1100" b="0" spc="-20" dirty="0">
                          <a:solidFill>
                            <a:srgbClr val="1D2C4F"/>
                          </a:solidFill>
                          <a:latin typeface="Urbane Medium" pitchFamily="2" charset="77"/>
                        </a:rPr>
                        <a:t> </a:t>
                      </a:r>
                      <a:r>
                        <a:rPr sz="1100" b="0" spc="-5" dirty="0">
                          <a:solidFill>
                            <a:srgbClr val="1D2C4F"/>
                          </a:solidFill>
                          <a:latin typeface="Urbane Medium" pitchFamily="2" charset="77"/>
                        </a:rPr>
                        <a:t>Reporting</a:t>
                      </a:r>
                      <a:r>
                        <a:rPr sz="1100" b="0" spc="-10" dirty="0">
                          <a:solidFill>
                            <a:srgbClr val="1D2C4F"/>
                          </a:solidFill>
                          <a:latin typeface="Urbane Medium" pitchFamily="2" charset="77"/>
                        </a:rPr>
                        <a:t> </a:t>
                      </a:r>
                      <a:r>
                        <a:rPr sz="1100" b="0" spc="-5" dirty="0">
                          <a:solidFill>
                            <a:srgbClr val="1D2C4F"/>
                          </a:solidFill>
                          <a:latin typeface="Urbane Medium" pitchFamily="2" charset="77"/>
                        </a:rPr>
                        <a:t>Obligation</a:t>
                      </a:r>
                      <a:endParaRPr sz="1100" b="0" i="0" dirty="0">
                        <a:latin typeface="Urbane Medium" pitchFamily="2" charset="77"/>
                        <a:cs typeface="Judson"/>
                      </a:endParaRPr>
                    </a:p>
                  </a:txBody>
                  <a:tcPr marL="0" marR="0" marT="45719" marB="0"/>
                </a:tc>
                <a:tc>
                  <a:txBody>
                    <a:bodyPr/>
                    <a:lstStyle/>
                    <a:p>
                      <a:pPr marL="144145">
                        <a:lnSpc>
                          <a:spcPct val="100000"/>
                        </a:lnSpc>
                        <a:spcBef>
                          <a:spcPts val="359"/>
                        </a:spcBef>
                      </a:pPr>
                      <a:r>
                        <a:rPr sz="1100" b="0" spc="-5" dirty="0">
                          <a:solidFill>
                            <a:srgbClr val="1D2C4F"/>
                          </a:solidFill>
                          <a:latin typeface="Urbane Medium" pitchFamily="2" charset="77"/>
                        </a:rPr>
                        <a:t>Section</a:t>
                      </a:r>
                      <a:r>
                        <a:rPr sz="1100" b="0" spc="-40" dirty="0">
                          <a:solidFill>
                            <a:srgbClr val="1D2C4F"/>
                          </a:solidFill>
                          <a:latin typeface="Urbane Medium" pitchFamily="2" charset="77"/>
                        </a:rPr>
                        <a:t> </a:t>
                      </a:r>
                      <a:r>
                        <a:rPr sz="1100" b="0" dirty="0">
                          <a:solidFill>
                            <a:srgbClr val="1D2C4F"/>
                          </a:solidFill>
                          <a:latin typeface="Urbane Medium" pitchFamily="2" charset="77"/>
                        </a:rPr>
                        <a:t>42</a:t>
                      </a:r>
                      <a:endParaRPr sz="1100" b="0" i="0" dirty="0">
                        <a:latin typeface="Urbane Medium" pitchFamily="2" charset="77"/>
                        <a:cs typeface="Judson"/>
                      </a:endParaRPr>
                    </a:p>
                  </a:txBody>
                  <a:tcPr marL="0" marR="0" marT="45719" marB="0"/>
                </a:tc>
                <a:tc>
                  <a:txBody>
                    <a:bodyPr/>
                    <a:lstStyle/>
                    <a:p>
                      <a:pPr marL="465455">
                        <a:lnSpc>
                          <a:spcPct val="100000"/>
                        </a:lnSpc>
                        <a:spcBef>
                          <a:spcPts val="359"/>
                        </a:spcBef>
                      </a:pPr>
                      <a:r>
                        <a:rPr sz="1100" b="0" spc="-5" dirty="0">
                          <a:solidFill>
                            <a:srgbClr val="1D2C4F"/>
                          </a:solidFill>
                          <a:latin typeface="Urbane Medium" pitchFamily="2" charset="77"/>
                        </a:rPr>
                        <a:t>Up</a:t>
                      </a:r>
                      <a:r>
                        <a:rPr sz="1100" b="0" spc="-15" dirty="0">
                          <a:solidFill>
                            <a:srgbClr val="1D2C4F"/>
                          </a:solidFill>
                          <a:latin typeface="Urbane Medium" pitchFamily="2" charset="77"/>
                        </a:rPr>
                        <a:t> </a:t>
                      </a:r>
                      <a:r>
                        <a:rPr sz="1100" b="0" dirty="0">
                          <a:solidFill>
                            <a:srgbClr val="1D2C4F"/>
                          </a:solidFill>
                          <a:latin typeface="Urbane Medium" pitchFamily="2" charset="77"/>
                        </a:rPr>
                        <a:t>to</a:t>
                      </a:r>
                      <a:r>
                        <a:rPr sz="1100" b="0" spc="-5" dirty="0">
                          <a:solidFill>
                            <a:srgbClr val="1D2C4F"/>
                          </a:solidFill>
                          <a:latin typeface="Urbane Medium" pitchFamily="2" charset="77"/>
                        </a:rPr>
                        <a:t> </a:t>
                      </a:r>
                      <a:r>
                        <a:rPr sz="1100" b="0" spc="-10" dirty="0">
                          <a:solidFill>
                            <a:srgbClr val="1D2C4F"/>
                          </a:solidFill>
                          <a:latin typeface="Urbane Medium" pitchFamily="2" charset="77"/>
                        </a:rPr>
                        <a:t>5 </a:t>
                      </a:r>
                      <a:r>
                        <a:rPr sz="1100" b="0" dirty="0">
                          <a:solidFill>
                            <a:srgbClr val="1D2C4F"/>
                          </a:solidFill>
                          <a:latin typeface="Urbane Medium" pitchFamily="2" charset="77"/>
                        </a:rPr>
                        <a:t>years</a:t>
                      </a:r>
                      <a:r>
                        <a:rPr sz="1100" b="0" spc="-5" dirty="0">
                          <a:solidFill>
                            <a:srgbClr val="1D2C4F"/>
                          </a:solidFill>
                          <a:latin typeface="Urbane Medium" pitchFamily="2" charset="77"/>
                        </a:rPr>
                        <a:t> imprisonment/fine</a:t>
                      </a:r>
                      <a:endParaRPr sz="1100" b="0" i="0" dirty="0">
                        <a:latin typeface="Urbane Medium" pitchFamily="2" charset="77"/>
                        <a:cs typeface="Judson"/>
                      </a:endParaRPr>
                    </a:p>
                  </a:txBody>
                  <a:tcPr marL="0" marR="0" marT="45719" marB="0"/>
                </a:tc>
                <a:extLst>
                  <a:ext uri="{0D108BD9-81ED-4DB2-BD59-A6C34878D82A}">
                    <a16:rowId xmlns:a16="http://schemas.microsoft.com/office/drawing/2014/main" val="10002"/>
                  </a:ext>
                </a:extLst>
              </a:tr>
              <a:tr h="306705">
                <a:tc vMerge="1">
                  <a:txBody>
                    <a:bodyPr/>
                    <a:lstStyle/>
                    <a:p>
                      <a:endParaRPr/>
                    </a:p>
                  </a:txBody>
                  <a:tcPr marL="0" marR="0" marT="0" marB="0">
                    <a:lnR w="12700">
                      <a:solidFill>
                        <a:srgbClr val="016673"/>
                      </a:solidFill>
                      <a:prstDash val="solid"/>
                    </a:lnR>
                    <a:lnT w="28575">
                      <a:solidFill>
                        <a:srgbClr val="FFFFFF"/>
                      </a:solidFill>
                      <a:prstDash val="solid"/>
                    </a:lnT>
                  </a:tcPr>
                </a:tc>
                <a:tc>
                  <a:txBody>
                    <a:bodyPr/>
                    <a:lstStyle/>
                    <a:p>
                      <a:pPr marL="85725">
                        <a:lnSpc>
                          <a:spcPct val="100000"/>
                        </a:lnSpc>
                        <a:spcBef>
                          <a:spcPts val="365"/>
                        </a:spcBef>
                      </a:pPr>
                      <a:r>
                        <a:rPr sz="1100" b="0" spc="-5" dirty="0">
                          <a:solidFill>
                            <a:srgbClr val="1D2C4F"/>
                          </a:solidFill>
                          <a:latin typeface="Urbane Medium" pitchFamily="2" charset="77"/>
                        </a:rPr>
                        <a:t>Tipping</a:t>
                      </a:r>
                      <a:r>
                        <a:rPr sz="1100" b="0" spc="-35" dirty="0">
                          <a:solidFill>
                            <a:srgbClr val="1D2C4F"/>
                          </a:solidFill>
                          <a:latin typeface="Urbane Medium" pitchFamily="2" charset="77"/>
                        </a:rPr>
                        <a:t> </a:t>
                      </a:r>
                      <a:r>
                        <a:rPr sz="1100" b="0" spc="-5" dirty="0">
                          <a:solidFill>
                            <a:srgbClr val="1D2C4F"/>
                          </a:solidFill>
                          <a:latin typeface="Urbane Medium" pitchFamily="2" charset="77"/>
                        </a:rPr>
                        <a:t>Off</a:t>
                      </a:r>
                      <a:endParaRPr sz="1100" b="0" i="0" dirty="0">
                        <a:latin typeface="Urbane Medium" pitchFamily="2" charset="77"/>
                        <a:cs typeface="Judson"/>
                      </a:endParaRPr>
                    </a:p>
                  </a:txBody>
                  <a:tcPr marL="0" marR="0" marT="46355" marB="0"/>
                </a:tc>
                <a:tc>
                  <a:txBody>
                    <a:bodyPr/>
                    <a:lstStyle/>
                    <a:p>
                      <a:pPr marL="144145">
                        <a:lnSpc>
                          <a:spcPct val="100000"/>
                        </a:lnSpc>
                        <a:spcBef>
                          <a:spcPts val="365"/>
                        </a:spcBef>
                      </a:pPr>
                      <a:r>
                        <a:rPr sz="1100" b="0" spc="-5" dirty="0">
                          <a:solidFill>
                            <a:srgbClr val="1D2C4F"/>
                          </a:solidFill>
                          <a:latin typeface="Urbane Medium" pitchFamily="2" charset="77"/>
                        </a:rPr>
                        <a:t>Section</a:t>
                      </a:r>
                      <a:r>
                        <a:rPr sz="1100" b="0" spc="-40" dirty="0">
                          <a:solidFill>
                            <a:srgbClr val="1D2C4F"/>
                          </a:solidFill>
                          <a:latin typeface="Urbane Medium" pitchFamily="2" charset="77"/>
                        </a:rPr>
                        <a:t> </a:t>
                      </a:r>
                      <a:r>
                        <a:rPr sz="1100" b="0" spc="-5" dirty="0">
                          <a:solidFill>
                            <a:srgbClr val="1D2C4F"/>
                          </a:solidFill>
                          <a:latin typeface="Urbane Medium" pitchFamily="2" charset="77"/>
                        </a:rPr>
                        <a:t>49</a:t>
                      </a:r>
                      <a:endParaRPr sz="1100" b="0" i="0" dirty="0">
                        <a:latin typeface="Urbane Medium" pitchFamily="2" charset="77"/>
                        <a:cs typeface="Judson"/>
                      </a:endParaRPr>
                    </a:p>
                  </a:txBody>
                  <a:tcPr marL="0" marR="0" marT="46355" marB="0"/>
                </a:tc>
                <a:tc>
                  <a:txBody>
                    <a:bodyPr/>
                    <a:lstStyle/>
                    <a:p>
                      <a:pPr marL="465455">
                        <a:lnSpc>
                          <a:spcPct val="100000"/>
                        </a:lnSpc>
                        <a:spcBef>
                          <a:spcPts val="365"/>
                        </a:spcBef>
                      </a:pPr>
                      <a:r>
                        <a:rPr sz="1100" b="0" spc="-5" dirty="0">
                          <a:solidFill>
                            <a:srgbClr val="1D2C4F"/>
                          </a:solidFill>
                          <a:latin typeface="Urbane Medium" pitchFamily="2" charset="77"/>
                        </a:rPr>
                        <a:t>Up</a:t>
                      </a:r>
                      <a:r>
                        <a:rPr sz="1100" b="0" spc="-15" dirty="0">
                          <a:solidFill>
                            <a:srgbClr val="1D2C4F"/>
                          </a:solidFill>
                          <a:latin typeface="Urbane Medium" pitchFamily="2" charset="77"/>
                        </a:rPr>
                        <a:t> </a:t>
                      </a:r>
                      <a:r>
                        <a:rPr sz="1100" b="0" dirty="0">
                          <a:solidFill>
                            <a:srgbClr val="1D2C4F"/>
                          </a:solidFill>
                          <a:latin typeface="Urbane Medium" pitchFamily="2" charset="77"/>
                        </a:rPr>
                        <a:t>to</a:t>
                      </a:r>
                      <a:r>
                        <a:rPr sz="1100" b="0" spc="-5" dirty="0">
                          <a:solidFill>
                            <a:srgbClr val="1D2C4F"/>
                          </a:solidFill>
                          <a:latin typeface="Urbane Medium" pitchFamily="2" charset="77"/>
                        </a:rPr>
                        <a:t> </a:t>
                      </a:r>
                      <a:r>
                        <a:rPr sz="1100" b="0" spc="-10" dirty="0">
                          <a:solidFill>
                            <a:srgbClr val="1D2C4F"/>
                          </a:solidFill>
                          <a:latin typeface="Urbane Medium" pitchFamily="2" charset="77"/>
                        </a:rPr>
                        <a:t>5 </a:t>
                      </a:r>
                      <a:r>
                        <a:rPr sz="1100" b="0" dirty="0">
                          <a:solidFill>
                            <a:srgbClr val="1D2C4F"/>
                          </a:solidFill>
                          <a:latin typeface="Urbane Medium" pitchFamily="2" charset="77"/>
                        </a:rPr>
                        <a:t>years</a:t>
                      </a:r>
                      <a:r>
                        <a:rPr sz="1100" b="0" spc="-5" dirty="0">
                          <a:solidFill>
                            <a:srgbClr val="1D2C4F"/>
                          </a:solidFill>
                          <a:latin typeface="Urbane Medium" pitchFamily="2" charset="77"/>
                        </a:rPr>
                        <a:t> imprisonment/fine</a:t>
                      </a:r>
                      <a:endParaRPr sz="1100" b="0" i="0" dirty="0">
                        <a:latin typeface="Urbane Medium" pitchFamily="2" charset="77"/>
                        <a:cs typeface="Judson"/>
                      </a:endParaRPr>
                    </a:p>
                  </a:txBody>
                  <a:tcPr marL="0" marR="0" marT="46355" marB="0"/>
                </a:tc>
                <a:extLst>
                  <a:ext uri="{0D108BD9-81ED-4DB2-BD59-A6C34878D82A}">
                    <a16:rowId xmlns:a16="http://schemas.microsoft.com/office/drawing/2014/main" val="10003"/>
                  </a:ext>
                </a:extLst>
              </a:tr>
              <a:tr h="306705">
                <a:tc vMerge="1">
                  <a:txBody>
                    <a:bodyPr/>
                    <a:lstStyle/>
                    <a:p>
                      <a:endParaRPr/>
                    </a:p>
                  </a:txBody>
                  <a:tcPr marL="0" marR="0" marT="0" marB="0">
                    <a:lnR w="12700">
                      <a:solidFill>
                        <a:srgbClr val="016673"/>
                      </a:solidFill>
                      <a:prstDash val="solid"/>
                    </a:lnR>
                    <a:lnT w="28575">
                      <a:solidFill>
                        <a:srgbClr val="FFFFFF"/>
                      </a:solidFill>
                      <a:prstDash val="solid"/>
                    </a:lnT>
                  </a:tcPr>
                </a:tc>
                <a:tc>
                  <a:txBody>
                    <a:bodyPr/>
                    <a:lstStyle/>
                    <a:p>
                      <a:pPr marL="85725">
                        <a:lnSpc>
                          <a:spcPct val="100000"/>
                        </a:lnSpc>
                        <a:spcBef>
                          <a:spcPts val="350"/>
                        </a:spcBef>
                      </a:pPr>
                      <a:r>
                        <a:rPr sz="1100" b="0" spc="-5" dirty="0">
                          <a:solidFill>
                            <a:srgbClr val="1D2C4F"/>
                          </a:solidFill>
                          <a:latin typeface="Urbane Medium" pitchFamily="2" charset="77"/>
                        </a:rPr>
                        <a:t>Breach</a:t>
                      </a:r>
                      <a:r>
                        <a:rPr sz="1100" b="0" spc="-15" dirty="0">
                          <a:solidFill>
                            <a:srgbClr val="1D2C4F"/>
                          </a:solidFill>
                          <a:latin typeface="Urbane Medium" pitchFamily="2" charset="77"/>
                        </a:rPr>
                        <a:t> </a:t>
                      </a:r>
                      <a:r>
                        <a:rPr sz="1100" b="0" dirty="0">
                          <a:solidFill>
                            <a:srgbClr val="1D2C4F"/>
                          </a:solidFill>
                          <a:latin typeface="Urbane Medium" pitchFamily="2" charset="77"/>
                        </a:rPr>
                        <a:t>of</a:t>
                      </a:r>
                      <a:r>
                        <a:rPr sz="1100" b="0" spc="-10" dirty="0">
                          <a:solidFill>
                            <a:srgbClr val="1D2C4F"/>
                          </a:solidFill>
                          <a:latin typeface="Urbane Medium" pitchFamily="2" charset="77"/>
                        </a:rPr>
                        <a:t> </a:t>
                      </a:r>
                      <a:r>
                        <a:rPr sz="1100" b="0" spc="-5" dirty="0">
                          <a:solidFill>
                            <a:srgbClr val="1D2C4F"/>
                          </a:solidFill>
                          <a:latin typeface="Urbane Medium" pitchFamily="2" charset="77"/>
                        </a:rPr>
                        <a:t>Obligation</a:t>
                      </a:r>
                      <a:r>
                        <a:rPr sz="1100" b="0" dirty="0">
                          <a:solidFill>
                            <a:srgbClr val="1D2C4F"/>
                          </a:solidFill>
                          <a:latin typeface="Urbane Medium" pitchFamily="2" charset="77"/>
                        </a:rPr>
                        <a:t> to</a:t>
                      </a:r>
                      <a:r>
                        <a:rPr sz="1100" b="0" spc="-10" dirty="0">
                          <a:solidFill>
                            <a:srgbClr val="1D2C4F"/>
                          </a:solidFill>
                          <a:latin typeface="Urbane Medium" pitchFamily="2" charset="77"/>
                        </a:rPr>
                        <a:t> </a:t>
                      </a:r>
                      <a:r>
                        <a:rPr sz="1100" b="0" spc="-5" dirty="0">
                          <a:solidFill>
                            <a:srgbClr val="1D2C4F"/>
                          </a:solidFill>
                          <a:latin typeface="Urbane Medium" pitchFamily="2" charset="77"/>
                        </a:rPr>
                        <a:t>Maintain</a:t>
                      </a:r>
                      <a:r>
                        <a:rPr sz="1100" b="0" dirty="0">
                          <a:solidFill>
                            <a:srgbClr val="1D2C4F"/>
                          </a:solidFill>
                          <a:latin typeface="Urbane Medium" pitchFamily="2" charset="77"/>
                        </a:rPr>
                        <a:t> </a:t>
                      </a:r>
                      <a:r>
                        <a:rPr sz="1100" b="0" spc="-5" dirty="0">
                          <a:solidFill>
                            <a:srgbClr val="1D2C4F"/>
                          </a:solidFill>
                          <a:latin typeface="Urbane Medium" pitchFamily="2" charset="77"/>
                        </a:rPr>
                        <a:t>Records</a:t>
                      </a:r>
                      <a:endParaRPr sz="1100" b="0" i="0" dirty="0">
                        <a:latin typeface="Urbane Medium" pitchFamily="2" charset="77"/>
                        <a:cs typeface="Judson"/>
                      </a:endParaRPr>
                    </a:p>
                  </a:txBody>
                  <a:tcPr marL="0" marR="0" marT="44450" marB="0"/>
                </a:tc>
                <a:tc>
                  <a:txBody>
                    <a:bodyPr/>
                    <a:lstStyle/>
                    <a:p>
                      <a:pPr marL="144145">
                        <a:lnSpc>
                          <a:spcPct val="100000"/>
                        </a:lnSpc>
                        <a:spcBef>
                          <a:spcPts val="350"/>
                        </a:spcBef>
                      </a:pPr>
                      <a:r>
                        <a:rPr sz="1100" b="0" spc="-5" dirty="0">
                          <a:solidFill>
                            <a:srgbClr val="1D2C4F"/>
                          </a:solidFill>
                          <a:latin typeface="Urbane Medium" pitchFamily="2" charset="77"/>
                        </a:rPr>
                        <a:t>Section</a:t>
                      </a:r>
                      <a:r>
                        <a:rPr sz="1100" b="0" spc="-40" dirty="0">
                          <a:solidFill>
                            <a:srgbClr val="1D2C4F"/>
                          </a:solidFill>
                          <a:latin typeface="Urbane Medium" pitchFamily="2" charset="77"/>
                        </a:rPr>
                        <a:t> </a:t>
                      </a:r>
                      <a:r>
                        <a:rPr sz="1100" b="0" spc="-10" dirty="0">
                          <a:solidFill>
                            <a:srgbClr val="1D2C4F"/>
                          </a:solidFill>
                          <a:latin typeface="Urbane Medium" pitchFamily="2" charset="77"/>
                        </a:rPr>
                        <a:t>55</a:t>
                      </a:r>
                      <a:endParaRPr sz="1100" b="0" i="0" dirty="0">
                        <a:latin typeface="Urbane Medium" pitchFamily="2" charset="77"/>
                        <a:cs typeface="Judson"/>
                      </a:endParaRPr>
                    </a:p>
                  </a:txBody>
                  <a:tcPr marL="0" marR="0" marT="44450" marB="0"/>
                </a:tc>
                <a:tc>
                  <a:txBody>
                    <a:bodyPr/>
                    <a:lstStyle/>
                    <a:p>
                      <a:pPr marL="465455">
                        <a:lnSpc>
                          <a:spcPct val="100000"/>
                        </a:lnSpc>
                        <a:spcBef>
                          <a:spcPts val="350"/>
                        </a:spcBef>
                      </a:pPr>
                      <a:r>
                        <a:rPr sz="1100" b="0" spc="-5" dirty="0">
                          <a:solidFill>
                            <a:srgbClr val="1D2C4F"/>
                          </a:solidFill>
                          <a:latin typeface="Urbane Medium" pitchFamily="2" charset="77"/>
                        </a:rPr>
                        <a:t>Up</a:t>
                      </a:r>
                      <a:r>
                        <a:rPr sz="1100" b="0" spc="-15" dirty="0">
                          <a:solidFill>
                            <a:srgbClr val="1D2C4F"/>
                          </a:solidFill>
                          <a:latin typeface="Urbane Medium" pitchFamily="2" charset="77"/>
                        </a:rPr>
                        <a:t> </a:t>
                      </a:r>
                      <a:r>
                        <a:rPr sz="1100" b="0" dirty="0">
                          <a:solidFill>
                            <a:srgbClr val="1D2C4F"/>
                          </a:solidFill>
                          <a:latin typeface="Urbane Medium" pitchFamily="2" charset="77"/>
                        </a:rPr>
                        <a:t>to</a:t>
                      </a:r>
                      <a:r>
                        <a:rPr sz="1100" b="0" spc="-5" dirty="0">
                          <a:solidFill>
                            <a:srgbClr val="1D2C4F"/>
                          </a:solidFill>
                          <a:latin typeface="Urbane Medium" pitchFamily="2" charset="77"/>
                        </a:rPr>
                        <a:t> </a:t>
                      </a:r>
                      <a:r>
                        <a:rPr sz="1100" b="0" spc="-10" dirty="0">
                          <a:solidFill>
                            <a:srgbClr val="1D2C4F"/>
                          </a:solidFill>
                          <a:latin typeface="Urbane Medium" pitchFamily="2" charset="77"/>
                        </a:rPr>
                        <a:t>5 </a:t>
                      </a:r>
                      <a:r>
                        <a:rPr sz="1100" b="0" dirty="0">
                          <a:solidFill>
                            <a:srgbClr val="1D2C4F"/>
                          </a:solidFill>
                          <a:latin typeface="Urbane Medium" pitchFamily="2" charset="77"/>
                        </a:rPr>
                        <a:t>years</a:t>
                      </a:r>
                      <a:r>
                        <a:rPr sz="1100" b="0" spc="-5" dirty="0">
                          <a:solidFill>
                            <a:srgbClr val="1D2C4F"/>
                          </a:solidFill>
                          <a:latin typeface="Urbane Medium" pitchFamily="2" charset="77"/>
                        </a:rPr>
                        <a:t> imprisonment/fine</a:t>
                      </a:r>
                      <a:endParaRPr sz="1100" b="0" i="0" dirty="0">
                        <a:latin typeface="Urbane Medium" pitchFamily="2" charset="77"/>
                        <a:cs typeface="Judson"/>
                      </a:endParaRPr>
                    </a:p>
                  </a:txBody>
                  <a:tcPr marL="0" marR="0" marT="44450" marB="0"/>
                </a:tc>
                <a:extLst>
                  <a:ext uri="{0D108BD9-81ED-4DB2-BD59-A6C34878D82A}">
                    <a16:rowId xmlns:a16="http://schemas.microsoft.com/office/drawing/2014/main" val="10004"/>
                  </a:ext>
                </a:extLst>
              </a:tr>
              <a:tr h="429895">
                <a:tc vMerge="1">
                  <a:txBody>
                    <a:bodyPr/>
                    <a:lstStyle/>
                    <a:p>
                      <a:endParaRPr/>
                    </a:p>
                  </a:txBody>
                  <a:tcPr marL="0" marR="0" marT="0" marB="0">
                    <a:lnR w="12700">
                      <a:solidFill>
                        <a:srgbClr val="016673"/>
                      </a:solidFill>
                      <a:prstDash val="solid"/>
                    </a:lnR>
                    <a:lnT w="28575">
                      <a:solidFill>
                        <a:srgbClr val="FFFFFF"/>
                      </a:solidFill>
                      <a:prstDash val="solid"/>
                    </a:lnT>
                  </a:tcPr>
                </a:tc>
                <a:tc>
                  <a:txBody>
                    <a:bodyPr/>
                    <a:lstStyle/>
                    <a:p>
                      <a:pPr marL="85725">
                        <a:lnSpc>
                          <a:spcPct val="100000"/>
                        </a:lnSpc>
                        <a:spcBef>
                          <a:spcPts val="360"/>
                        </a:spcBef>
                      </a:pPr>
                      <a:r>
                        <a:rPr sz="1100" b="0" spc="-5" dirty="0">
                          <a:solidFill>
                            <a:srgbClr val="1D2C4F"/>
                          </a:solidFill>
                          <a:latin typeface="Urbane Medium" pitchFamily="2" charset="77"/>
                        </a:rPr>
                        <a:t>Failure </a:t>
                      </a:r>
                      <a:r>
                        <a:rPr sz="1100" b="0" dirty="0">
                          <a:solidFill>
                            <a:srgbClr val="1D2C4F"/>
                          </a:solidFill>
                          <a:latin typeface="Urbane Medium" pitchFamily="2" charset="77"/>
                        </a:rPr>
                        <a:t>to </a:t>
                      </a:r>
                      <a:r>
                        <a:rPr sz="1100" b="0" spc="-5" dirty="0">
                          <a:solidFill>
                            <a:srgbClr val="1D2C4F"/>
                          </a:solidFill>
                          <a:latin typeface="Urbane Medium" pitchFamily="2" charset="77"/>
                        </a:rPr>
                        <a:t>adhere </a:t>
                      </a:r>
                      <a:r>
                        <a:rPr sz="1100" b="0" dirty="0">
                          <a:solidFill>
                            <a:srgbClr val="1D2C4F"/>
                          </a:solidFill>
                          <a:latin typeface="Urbane Medium" pitchFamily="2" charset="77"/>
                        </a:rPr>
                        <a:t>to </a:t>
                      </a:r>
                      <a:r>
                        <a:rPr lang="en-IE" sz="1100" b="0" spc="-5" dirty="0">
                          <a:solidFill>
                            <a:srgbClr val="1D2C4F"/>
                          </a:solidFill>
                          <a:latin typeface="Urbane Medium" pitchFamily="2" charset="77"/>
                        </a:rPr>
                        <a:t>BRA </a:t>
                      </a:r>
                      <a:r>
                        <a:rPr sz="1100" b="0" spc="-5" dirty="0">
                          <a:solidFill>
                            <a:srgbClr val="1D2C4F"/>
                          </a:solidFill>
                          <a:latin typeface="Urbane Medium" pitchFamily="2" charset="77"/>
                        </a:rPr>
                        <a:t>requirements</a:t>
                      </a:r>
                      <a:endParaRPr sz="1100" b="0" i="0" dirty="0">
                        <a:latin typeface="Urbane Medium" pitchFamily="2" charset="77"/>
                        <a:cs typeface="Judson"/>
                      </a:endParaRPr>
                    </a:p>
                  </a:txBody>
                  <a:tcPr marL="0" marR="0" marB="0"/>
                </a:tc>
                <a:tc>
                  <a:txBody>
                    <a:bodyPr/>
                    <a:lstStyle/>
                    <a:p>
                      <a:pPr marL="144145">
                        <a:lnSpc>
                          <a:spcPct val="100000"/>
                        </a:lnSpc>
                        <a:spcBef>
                          <a:spcPts val="360"/>
                        </a:spcBef>
                      </a:pPr>
                      <a:r>
                        <a:rPr sz="1100" b="0" spc="-5" dirty="0">
                          <a:solidFill>
                            <a:srgbClr val="1D2C4F"/>
                          </a:solidFill>
                          <a:latin typeface="Urbane Medium" pitchFamily="2" charset="77"/>
                        </a:rPr>
                        <a:t>Section</a:t>
                      </a:r>
                      <a:r>
                        <a:rPr sz="1100" b="0" spc="-30" dirty="0">
                          <a:solidFill>
                            <a:srgbClr val="1D2C4F"/>
                          </a:solidFill>
                          <a:latin typeface="Urbane Medium" pitchFamily="2" charset="77"/>
                        </a:rPr>
                        <a:t> </a:t>
                      </a:r>
                      <a:r>
                        <a:rPr sz="1100" b="0" spc="-10" dirty="0">
                          <a:solidFill>
                            <a:srgbClr val="1D2C4F"/>
                          </a:solidFill>
                          <a:latin typeface="Urbane Medium" pitchFamily="2" charset="77"/>
                        </a:rPr>
                        <a:t>30</a:t>
                      </a:r>
                      <a:r>
                        <a:rPr sz="1100" b="0" spc="-25" dirty="0">
                          <a:solidFill>
                            <a:srgbClr val="1D2C4F"/>
                          </a:solidFill>
                          <a:latin typeface="Urbane Medium" pitchFamily="2" charset="77"/>
                        </a:rPr>
                        <a:t> </a:t>
                      </a:r>
                      <a:r>
                        <a:rPr sz="1100" b="0" dirty="0">
                          <a:solidFill>
                            <a:srgbClr val="1D2C4F"/>
                          </a:solidFill>
                          <a:latin typeface="Urbane Medium" pitchFamily="2" charset="77"/>
                        </a:rPr>
                        <a:t>A</a:t>
                      </a:r>
                      <a:endParaRPr sz="1100" b="0" i="0" dirty="0">
                        <a:latin typeface="Urbane Medium" pitchFamily="2" charset="77"/>
                        <a:cs typeface="Judson"/>
                      </a:endParaRPr>
                    </a:p>
                  </a:txBody>
                  <a:tcPr marL="0" marR="0" marB="0"/>
                </a:tc>
                <a:tc>
                  <a:txBody>
                    <a:bodyPr/>
                    <a:lstStyle/>
                    <a:p>
                      <a:pPr marL="465455">
                        <a:lnSpc>
                          <a:spcPct val="100000"/>
                        </a:lnSpc>
                        <a:spcBef>
                          <a:spcPts val="360"/>
                        </a:spcBef>
                      </a:pPr>
                      <a:r>
                        <a:rPr sz="1100" b="0" spc="-5" dirty="0">
                          <a:solidFill>
                            <a:srgbClr val="1D2C4F"/>
                          </a:solidFill>
                          <a:latin typeface="Urbane Medium" pitchFamily="2" charset="77"/>
                        </a:rPr>
                        <a:t>Up</a:t>
                      </a:r>
                      <a:r>
                        <a:rPr sz="1100" b="0" spc="-15" dirty="0">
                          <a:solidFill>
                            <a:srgbClr val="1D2C4F"/>
                          </a:solidFill>
                          <a:latin typeface="Urbane Medium" pitchFamily="2" charset="77"/>
                        </a:rPr>
                        <a:t> </a:t>
                      </a:r>
                      <a:r>
                        <a:rPr sz="1100" b="0" dirty="0">
                          <a:solidFill>
                            <a:srgbClr val="1D2C4F"/>
                          </a:solidFill>
                          <a:latin typeface="Urbane Medium" pitchFamily="2" charset="77"/>
                        </a:rPr>
                        <a:t>to</a:t>
                      </a:r>
                      <a:r>
                        <a:rPr sz="1100" b="0" spc="-5" dirty="0">
                          <a:solidFill>
                            <a:srgbClr val="1D2C4F"/>
                          </a:solidFill>
                          <a:latin typeface="Urbane Medium" pitchFamily="2" charset="77"/>
                        </a:rPr>
                        <a:t> </a:t>
                      </a:r>
                      <a:r>
                        <a:rPr sz="1100" b="0" spc="-10" dirty="0">
                          <a:solidFill>
                            <a:srgbClr val="1D2C4F"/>
                          </a:solidFill>
                          <a:latin typeface="Urbane Medium" pitchFamily="2" charset="77"/>
                        </a:rPr>
                        <a:t>5 </a:t>
                      </a:r>
                      <a:r>
                        <a:rPr sz="1100" b="0" dirty="0">
                          <a:solidFill>
                            <a:srgbClr val="1D2C4F"/>
                          </a:solidFill>
                          <a:latin typeface="Urbane Medium" pitchFamily="2" charset="77"/>
                        </a:rPr>
                        <a:t>years</a:t>
                      </a:r>
                      <a:r>
                        <a:rPr sz="1100" b="0" spc="-5" dirty="0">
                          <a:solidFill>
                            <a:srgbClr val="1D2C4F"/>
                          </a:solidFill>
                          <a:latin typeface="Urbane Medium" pitchFamily="2" charset="77"/>
                        </a:rPr>
                        <a:t> imprisonment/fine</a:t>
                      </a:r>
                      <a:endParaRPr sz="1100" b="0" i="0" dirty="0">
                        <a:latin typeface="Urbane Medium" pitchFamily="2" charset="77"/>
                        <a:cs typeface="Judson"/>
                      </a:endParaRPr>
                    </a:p>
                  </a:txBody>
                  <a:tcPr marL="0" marR="0" marB="0"/>
                </a:tc>
                <a:extLst>
                  <a:ext uri="{0D108BD9-81ED-4DB2-BD59-A6C34878D82A}">
                    <a16:rowId xmlns:a16="http://schemas.microsoft.com/office/drawing/2014/main" val="10005"/>
                  </a:ext>
                </a:extLst>
              </a:tr>
              <a:tr h="429895">
                <a:tc vMerge="1">
                  <a:txBody>
                    <a:bodyPr/>
                    <a:lstStyle/>
                    <a:p>
                      <a:endParaRPr/>
                    </a:p>
                  </a:txBody>
                  <a:tcPr marL="0" marR="0" marT="0" marB="0">
                    <a:lnR w="12700">
                      <a:solidFill>
                        <a:srgbClr val="016673"/>
                      </a:solidFill>
                      <a:prstDash val="solid"/>
                    </a:lnR>
                    <a:lnT w="28575">
                      <a:solidFill>
                        <a:srgbClr val="FFFFFF"/>
                      </a:solidFill>
                      <a:prstDash val="solid"/>
                    </a:lnT>
                  </a:tcPr>
                </a:tc>
                <a:tc>
                  <a:txBody>
                    <a:bodyPr/>
                    <a:lstStyle/>
                    <a:p>
                      <a:pPr marL="85725">
                        <a:lnSpc>
                          <a:spcPct val="100000"/>
                        </a:lnSpc>
                        <a:spcBef>
                          <a:spcPts val="360"/>
                        </a:spcBef>
                      </a:pPr>
                      <a:r>
                        <a:rPr sz="1100" b="0" spc="-5" dirty="0">
                          <a:solidFill>
                            <a:srgbClr val="1D2C4F"/>
                          </a:solidFill>
                          <a:latin typeface="Urbane Medium" pitchFamily="2" charset="77"/>
                        </a:rPr>
                        <a:t>Failure </a:t>
                      </a:r>
                      <a:r>
                        <a:rPr sz="1100" b="0" dirty="0">
                          <a:solidFill>
                            <a:srgbClr val="1D2C4F"/>
                          </a:solidFill>
                          <a:latin typeface="Urbane Medium" pitchFamily="2" charset="77"/>
                        </a:rPr>
                        <a:t>to</a:t>
                      </a:r>
                      <a:r>
                        <a:rPr sz="1100" b="0" spc="-5" dirty="0">
                          <a:solidFill>
                            <a:srgbClr val="1D2C4F"/>
                          </a:solidFill>
                          <a:latin typeface="Urbane Medium" pitchFamily="2" charset="77"/>
                        </a:rPr>
                        <a:t> adhere</a:t>
                      </a:r>
                      <a:r>
                        <a:rPr sz="1100" b="0" dirty="0">
                          <a:solidFill>
                            <a:srgbClr val="1D2C4F"/>
                          </a:solidFill>
                          <a:latin typeface="Urbane Medium" pitchFamily="2" charset="77"/>
                        </a:rPr>
                        <a:t> to</a:t>
                      </a:r>
                      <a:r>
                        <a:rPr sz="1100" b="0" spc="-5" dirty="0">
                          <a:solidFill>
                            <a:srgbClr val="1D2C4F"/>
                          </a:solidFill>
                          <a:latin typeface="Urbane Medium" pitchFamily="2" charset="77"/>
                        </a:rPr>
                        <a:t> Customer Risk</a:t>
                      </a:r>
                      <a:r>
                        <a:rPr sz="1100" b="0" spc="-10" dirty="0">
                          <a:solidFill>
                            <a:srgbClr val="1D2C4F"/>
                          </a:solidFill>
                          <a:latin typeface="Urbane Medium" pitchFamily="2" charset="77"/>
                        </a:rPr>
                        <a:t> </a:t>
                      </a:r>
                      <a:r>
                        <a:rPr sz="1100" b="0" spc="-5" dirty="0">
                          <a:solidFill>
                            <a:srgbClr val="1D2C4F"/>
                          </a:solidFill>
                          <a:latin typeface="Urbane Medium" pitchFamily="2" charset="77"/>
                        </a:rPr>
                        <a:t>Assessment requirements</a:t>
                      </a:r>
                      <a:endParaRPr sz="1100" b="0" i="0" dirty="0">
                        <a:latin typeface="Urbane Medium" pitchFamily="2" charset="77"/>
                        <a:cs typeface="Judson"/>
                      </a:endParaRPr>
                    </a:p>
                  </a:txBody>
                  <a:tcPr marL="0" marR="0" marB="0"/>
                </a:tc>
                <a:tc>
                  <a:txBody>
                    <a:bodyPr/>
                    <a:lstStyle/>
                    <a:p>
                      <a:pPr marL="144145">
                        <a:lnSpc>
                          <a:spcPct val="100000"/>
                        </a:lnSpc>
                        <a:spcBef>
                          <a:spcPts val="360"/>
                        </a:spcBef>
                      </a:pPr>
                      <a:r>
                        <a:rPr sz="1100" b="0" spc="-5" dirty="0">
                          <a:solidFill>
                            <a:srgbClr val="1D2C4F"/>
                          </a:solidFill>
                          <a:latin typeface="Urbane Medium" pitchFamily="2" charset="77"/>
                        </a:rPr>
                        <a:t>Section</a:t>
                      </a:r>
                      <a:r>
                        <a:rPr sz="1100" b="0" spc="-30" dirty="0">
                          <a:solidFill>
                            <a:srgbClr val="1D2C4F"/>
                          </a:solidFill>
                          <a:latin typeface="Urbane Medium" pitchFamily="2" charset="77"/>
                        </a:rPr>
                        <a:t> </a:t>
                      </a:r>
                      <a:r>
                        <a:rPr sz="1100" b="0" spc="-10" dirty="0">
                          <a:solidFill>
                            <a:srgbClr val="1D2C4F"/>
                          </a:solidFill>
                          <a:latin typeface="Urbane Medium" pitchFamily="2" charset="77"/>
                        </a:rPr>
                        <a:t>30</a:t>
                      </a:r>
                      <a:r>
                        <a:rPr sz="1100" b="0" spc="-25" dirty="0">
                          <a:solidFill>
                            <a:srgbClr val="1D2C4F"/>
                          </a:solidFill>
                          <a:latin typeface="Urbane Medium" pitchFamily="2" charset="77"/>
                        </a:rPr>
                        <a:t> </a:t>
                      </a:r>
                      <a:r>
                        <a:rPr sz="1100" b="0" dirty="0">
                          <a:solidFill>
                            <a:srgbClr val="1D2C4F"/>
                          </a:solidFill>
                          <a:latin typeface="Urbane Medium" pitchFamily="2" charset="77"/>
                        </a:rPr>
                        <a:t>B</a:t>
                      </a:r>
                      <a:endParaRPr sz="1100" b="0" i="0" dirty="0">
                        <a:latin typeface="Urbane Medium" pitchFamily="2" charset="77"/>
                        <a:cs typeface="Judson"/>
                      </a:endParaRPr>
                    </a:p>
                  </a:txBody>
                  <a:tcPr marL="0" marR="0" marB="0"/>
                </a:tc>
                <a:tc>
                  <a:txBody>
                    <a:bodyPr/>
                    <a:lstStyle/>
                    <a:p>
                      <a:pPr marL="465455">
                        <a:lnSpc>
                          <a:spcPct val="100000"/>
                        </a:lnSpc>
                        <a:spcBef>
                          <a:spcPts val="360"/>
                        </a:spcBef>
                      </a:pPr>
                      <a:r>
                        <a:rPr sz="1100" b="0" spc="-5" dirty="0">
                          <a:solidFill>
                            <a:srgbClr val="1D2C4F"/>
                          </a:solidFill>
                          <a:latin typeface="Urbane Medium" pitchFamily="2" charset="77"/>
                        </a:rPr>
                        <a:t>Up</a:t>
                      </a:r>
                      <a:r>
                        <a:rPr sz="1100" b="0" spc="-15" dirty="0">
                          <a:solidFill>
                            <a:srgbClr val="1D2C4F"/>
                          </a:solidFill>
                          <a:latin typeface="Urbane Medium" pitchFamily="2" charset="77"/>
                        </a:rPr>
                        <a:t> </a:t>
                      </a:r>
                      <a:r>
                        <a:rPr sz="1100" b="0" dirty="0">
                          <a:solidFill>
                            <a:srgbClr val="1D2C4F"/>
                          </a:solidFill>
                          <a:latin typeface="Urbane Medium" pitchFamily="2" charset="77"/>
                        </a:rPr>
                        <a:t>to</a:t>
                      </a:r>
                      <a:r>
                        <a:rPr sz="1100" b="0" spc="-5" dirty="0">
                          <a:solidFill>
                            <a:srgbClr val="1D2C4F"/>
                          </a:solidFill>
                          <a:latin typeface="Urbane Medium" pitchFamily="2" charset="77"/>
                        </a:rPr>
                        <a:t> </a:t>
                      </a:r>
                      <a:r>
                        <a:rPr sz="1100" b="0" spc="-10" dirty="0">
                          <a:solidFill>
                            <a:srgbClr val="1D2C4F"/>
                          </a:solidFill>
                          <a:latin typeface="Urbane Medium" pitchFamily="2" charset="77"/>
                        </a:rPr>
                        <a:t>5 </a:t>
                      </a:r>
                      <a:r>
                        <a:rPr sz="1100" b="0" dirty="0">
                          <a:solidFill>
                            <a:srgbClr val="1D2C4F"/>
                          </a:solidFill>
                          <a:latin typeface="Urbane Medium" pitchFamily="2" charset="77"/>
                        </a:rPr>
                        <a:t>years</a:t>
                      </a:r>
                      <a:r>
                        <a:rPr sz="1100" b="0" spc="-5" dirty="0">
                          <a:solidFill>
                            <a:srgbClr val="1D2C4F"/>
                          </a:solidFill>
                          <a:latin typeface="Urbane Medium" pitchFamily="2" charset="77"/>
                        </a:rPr>
                        <a:t> imprisonment/fine</a:t>
                      </a:r>
                      <a:endParaRPr sz="1100" b="0" i="0" dirty="0">
                        <a:latin typeface="Urbane Medium" pitchFamily="2" charset="77"/>
                        <a:cs typeface="Judson"/>
                      </a:endParaRPr>
                    </a:p>
                  </a:txBody>
                  <a:tcPr marL="0" marR="0" marB="0"/>
                </a:tc>
                <a:extLst>
                  <a:ext uri="{0D108BD9-81ED-4DB2-BD59-A6C34878D82A}">
                    <a16:rowId xmlns:a16="http://schemas.microsoft.com/office/drawing/2014/main" val="10006"/>
                  </a:ext>
                </a:extLst>
              </a:tr>
              <a:tr h="429895">
                <a:tc vMerge="1">
                  <a:txBody>
                    <a:bodyPr/>
                    <a:lstStyle/>
                    <a:p>
                      <a:endParaRPr/>
                    </a:p>
                  </a:txBody>
                  <a:tcPr marL="0" marR="0" marT="0" marB="0">
                    <a:lnR w="12700">
                      <a:solidFill>
                        <a:srgbClr val="016673"/>
                      </a:solidFill>
                      <a:prstDash val="solid"/>
                    </a:lnR>
                    <a:lnT w="28575">
                      <a:solidFill>
                        <a:srgbClr val="FFFFFF"/>
                      </a:solidFill>
                      <a:prstDash val="solid"/>
                    </a:lnT>
                  </a:tcPr>
                </a:tc>
                <a:tc>
                  <a:txBody>
                    <a:bodyPr/>
                    <a:lstStyle/>
                    <a:p>
                      <a:pPr marL="85725">
                        <a:lnSpc>
                          <a:spcPct val="100000"/>
                        </a:lnSpc>
                        <a:spcBef>
                          <a:spcPts val="355"/>
                        </a:spcBef>
                      </a:pPr>
                      <a:r>
                        <a:rPr sz="1100" b="0" spc="-5" dirty="0">
                          <a:solidFill>
                            <a:srgbClr val="1D2C4F"/>
                          </a:solidFill>
                          <a:latin typeface="Urbane Medium" pitchFamily="2" charset="77"/>
                        </a:rPr>
                        <a:t>Failure </a:t>
                      </a:r>
                      <a:r>
                        <a:rPr sz="1100" b="0" dirty="0">
                          <a:solidFill>
                            <a:srgbClr val="1D2C4F"/>
                          </a:solidFill>
                          <a:latin typeface="Urbane Medium" pitchFamily="2" charset="77"/>
                        </a:rPr>
                        <a:t>to </a:t>
                      </a:r>
                      <a:r>
                        <a:rPr sz="1100" b="0" spc="-5" dirty="0">
                          <a:solidFill>
                            <a:srgbClr val="1D2C4F"/>
                          </a:solidFill>
                          <a:latin typeface="Urbane Medium" pitchFamily="2" charset="77"/>
                        </a:rPr>
                        <a:t>examine</a:t>
                      </a:r>
                      <a:r>
                        <a:rPr sz="1100" b="0" dirty="0">
                          <a:solidFill>
                            <a:srgbClr val="1D2C4F"/>
                          </a:solidFill>
                          <a:latin typeface="Urbane Medium" pitchFamily="2" charset="77"/>
                        </a:rPr>
                        <a:t> </a:t>
                      </a:r>
                      <a:r>
                        <a:rPr sz="1100" b="0" spc="-5" dirty="0">
                          <a:solidFill>
                            <a:srgbClr val="1D2C4F"/>
                          </a:solidFill>
                          <a:latin typeface="Urbane Medium" pitchFamily="2" charset="77"/>
                        </a:rPr>
                        <a:t>the</a:t>
                      </a:r>
                      <a:r>
                        <a:rPr sz="1100" b="0" dirty="0">
                          <a:solidFill>
                            <a:srgbClr val="1D2C4F"/>
                          </a:solidFill>
                          <a:latin typeface="Urbane Medium" pitchFamily="2" charset="77"/>
                        </a:rPr>
                        <a:t> </a:t>
                      </a:r>
                      <a:r>
                        <a:rPr sz="1100" b="0" spc="-5" dirty="0">
                          <a:solidFill>
                            <a:srgbClr val="1D2C4F"/>
                          </a:solidFill>
                          <a:latin typeface="Urbane Medium" pitchFamily="2" charset="77"/>
                        </a:rPr>
                        <a:t>background</a:t>
                      </a:r>
                      <a:r>
                        <a:rPr sz="1100" b="0" spc="5" dirty="0">
                          <a:solidFill>
                            <a:srgbClr val="1D2C4F"/>
                          </a:solidFill>
                          <a:latin typeface="Urbane Medium" pitchFamily="2" charset="77"/>
                        </a:rPr>
                        <a:t> </a:t>
                      </a:r>
                      <a:r>
                        <a:rPr sz="1100" b="0" dirty="0">
                          <a:solidFill>
                            <a:srgbClr val="1D2C4F"/>
                          </a:solidFill>
                          <a:latin typeface="Urbane Medium" pitchFamily="2" charset="77"/>
                        </a:rPr>
                        <a:t>and</a:t>
                      </a:r>
                      <a:r>
                        <a:rPr sz="1100" b="0" spc="5" dirty="0">
                          <a:solidFill>
                            <a:srgbClr val="1D2C4F"/>
                          </a:solidFill>
                          <a:latin typeface="Urbane Medium" pitchFamily="2" charset="77"/>
                        </a:rPr>
                        <a:t> </a:t>
                      </a:r>
                      <a:r>
                        <a:rPr sz="1100" b="0" spc="-5" dirty="0">
                          <a:solidFill>
                            <a:srgbClr val="1D2C4F"/>
                          </a:solidFill>
                          <a:latin typeface="Urbane Medium" pitchFamily="2" charset="77"/>
                        </a:rPr>
                        <a:t>purpose </a:t>
                      </a:r>
                      <a:r>
                        <a:rPr sz="1100" b="0" dirty="0">
                          <a:solidFill>
                            <a:srgbClr val="1D2C4F"/>
                          </a:solidFill>
                          <a:latin typeface="Urbane Medium" pitchFamily="2" charset="77"/>
                        </a:rPr>
                        <a:t>of</a:t>
                      </a:r>
                      <a:r>
                        <a:rPr sz="1100" b="0" spc="-5" dirty="0">
                          <a:solidFill>
                            <a:srgbClr val="1D2C4F"/>
                          </a:solidFill>
                          <a:latin typeface="Urbane Medium" pitchFamily="2" charset="77"/>
                        </a:rPr>
                        <a:t> certain</a:t>
                      </a:r>
                      <a:r>
                        <a:rPr sz="1100" b="0" spc="5" dirty="0">
                          <a:solidFill>
                            <a:srgbClr val="1D2C4F"/>
                          </a:solidFill>
                          <a:latin typeface="Urbane Medium" pitchFamily="2" charset="77"/>
                        </a:rPr>
                        <a:t> </a:t>
                      </a:r>
                      <a:r>
                        <a:rPr sz="1100" b="0" spc="-5" dirty="0">
                          <a:solidFill>
                            <a:srgbClr val="1D2C4F"/>
                          </a:solidFill>
                          <a:latin typeface="Urbane Medium" pitchFamily="2" charset="77"/>
                        </a:rPr>
                        <a:t>transactions</a:t>
                      </a:r>
                      <a:endParaRPr sz="1100" b="0" i="0" dirty="0">
                        <a:latin typeface="Urbane Medium" pitchFamily="2" charset="77"/>
                        <a:cs typeface="Judson"/>
                      </a:endParaRPr>
                    </a:p>
                  </a:txBody>
                  <a:tcPr marL="0" marR="0" marT="45085" marB="0"/>
                </a:tc>
                <a:tc>
                  <a:txBody>
                    <a:bodyPr/>
                    <a:lstStyle/>
                    <a:p>
                      <a:pPr marL="144145">
                        <a:lnSpc>
                          <a:spcPct val="100000"/>
                        </a:lnSpc>
                        <a:spcBef>
                          <a:spcPts val="355"/>
                        </a:spcBef>
                      </a:pPr>
                      <a:r>
                        <a:rPr sz="1100" b="0" spc="-5" dirty="0">
                          <a:solidFill>
                            <a:srgbClr val="1D2C4F"/>
                          </a:solidFill>
                          <a:latin typeface="Urbane Medium" pitchFamily="2" charset="77"/>
                        </a:rPr>
                        <a:t>Section</a:t>
                      </a:r>
                      <a:r>
                        <a:rPr sz="1100" b="0" spc="-35" dirty="0">
                          <a:solidFill>
                            <a:srgbClr val="1D2C4F"/>
                          </a:solidFill>
                          <a:latin typeface="Urbane Medium" pitchFamily="2" charset="77"/>
                        </a:rPr>
                        <a:t> </a:t>
                      </a:r>
                      <a:r>
                        <a:rPr sz="1100" b="0" spc="-10" dirty="0">
                          <a:solidFill>
                            <a:srgbClr val="1D2C4F"/>
                          </a:solidFill>
                          <a:latin typeface="Urbane Medium" pitchFamily="2" charset="77"/>
                        </a:rPr>
                        <a:t>36</a:t>
                      </a:r>
                      <a:endParaRPr sz="1100" b="0" i="0" dirty="0">
                        <a:latin typeface="Urbane Medium" pitchFamily="2" charset="77"/>
                        <a:cs typeface="Judson"/>
                      </a:endParaRPr>
                    </a:p>
                  </a:txBody>
                  <a:tcPr marL="0" marR="0" marT="45085" marB="0"/>
                </a:tc>
                <a:tc>
                  <a:txBody>
                    <a:bodyPr/>
                    <a:lstStyle/>
                    <a:p>
                      <a:pPr marL="465455">
                        <a:lnSpc>
                          <a:spcPct val="100000"/>
                        </a:lnSpc>
                        <a:spcBef>
                          <a:spcPts val="355"/>
                        </a:spcBef>
                      </a:pPr>
                      <a:r>
                        <a:rPr sz="1100" b="0" spc="-5" dirty="0">
                          <a:solidFill>
                            <a:srgbClr val="1D2C4F"/>
                          </a:solidFill>
                          <a:latin typeface="Urbane Medium" pitchFamily="2" charset="77"/>
                        </a:rPr>
                        <a:t>Up</a:t>
                      </a:r>
                      <a:r>
                        <a:rPr sz="1100" b="0" spc="-15" dirty="0">
                          <a:solidFill>
                            <a:srgbClr val="1D2C4F"/>
                          </a:solidFill>
                          <a:latin typeface="Urbane Medium" pitchFamily="2" charset="77"/>
                        </a:rPr>
                        <a:t> </a:t>
                      </a:r>
                      <a:r>
                        <a:rPr sz="1100" b="0" dirty="0">
                          <a:solidFill>
                            <a:srgbClr val="1D2C4F"/>
                          </a:solidFill>
                          <a:latin typeface="Urbane Medium" pitchFamily="2" charset="77"/>
                        </a:rPr>
                        <a:t>to</a:t>
                      </a:r>
                      <a:r>
                        <a:rPr sz="1100" b="0" spc="-5" dirty="0">
                          <a:solidFill>
                            <a:srgbClr val="1D2C4F"/>
                          </a:solidFill>
                          <a:latin typeface="Urbane Medium" pitchFamily="2" charset="77"/>
                        </a:rPr>
                        <a:t> </a:t>
                      </a:r>
                      <a:r>
                        <a:rPr sz="1100" b="0" spc="-10" dirty="0">
                          <a:solidFill>
                            <a:srgbClr val="1D2C4F"/>
                          </a:solidFill>
                          <a:latin typeface="Urbane Medium" pitchFamily="2" charset="77"/>
                        </a:rPr>
                        <a:t>5 </a:t>
                      </a:r>
                      <a:r>
                        <a:rPr sz="1100" b="0" dirty="0">
                          <a:solidFill>
                            <a:srgbClr val="1D2C4F"/>
                          </a:solidFill>
                          <a:latin typeface="Urbane Medium" pitchFamily="2" charset="77"/>
                        </a:rPr>
                        <a:t>years</a:t>
                      </a:r>
                      <a:r>
                        <a:rPr sz="1100" b="0" spc="-5" dirty="0">
                          <a:solidFill>
                            <a:srgbClr val="1D2C4F"/>
                          </a:solidFill>
                          <a:latin typeface="Urbane Medium" pitchFamily="2" charset="77"/>
                        </a:rPr>
                        <a:t> imprisonment/fine</a:t>
                      </a:r>
                      <a:endParaRPr sz="1100" b="0" i="0" dirty="0">
                        <a:latin typeface="Urbane Medium" pitchFamily="2" charset="77"/>
                        <a:cs typeface="Judson"/>
                      </a:endParaRPr>
                    </a:p>
                  </a:txBody>
                  <a:tcPr marL="0" marR="0" marT="45085" marB="0"/>
                </a:tc>
                <a:extLst>
                  <a:ext uri="{0D108BD9-81ED-4DB2-BD59-A6C34878D82A}">
                    <a16:rowId xmlns:a16="http://schemas.microsoft.com/office/drawing/2014/main" val="10007"/>
                  </a:ext>
                </a:extLst>
              </a:tr>
              <a:tr h="600075">
                <a:tc vMerge="1">
                  <a:txBody>
                    <a:bodyPr/>
                    <a:lstStyle/>
                    <a:p>
                      <a:endParaRPr/>
                    </a:p>
                  </a:txBody>
                  <a:tcPr marL="0" marR="0" marT="0" marB="0">
                    <a:lnR w="12700">
                      <a:solidFill>
                        <a:srgbClr val="016673"/>
                      </a:solidFill>
                      <a:prstDash val="solid"/>
                    </a:lnR>
                    <a:lnT w="28575">
                      <a:solidFill>
                        <a:srgbClr val="FFFFFF"/>
                      </a:solidFill>
                      <a:prstDash val="solid"/>
                    </a:lnT>
                  </a:tcPr>
                </a:tc>
                <a:tc>
                  <a:txBody>
                    <a:bodyPr/>
                    <a:lstStyle/>
                    <a:p>
                      <a:pPr marL="85725" marR="136525">
                        <a:lnSpc>
                          <a:spcPct val="121800"/>
                        </a:lnSpc>
                        <a:spcBef>
                          <a:spcPts val="65"/>
                        </a:spcBef>
                      </a:pPr>
                      <a:r>
                        <a:rPr sz="1100" b="0" spc="-5" dirty="0">
                          <a:solidFill>
                            <a:srgbClr val="1D2C4F"/>
                          </a:solidFill>
                          <a:latin typeface="Urbane Medium" pitchFamily="2" charset="77"/>
                        </a:rPr>
                        <a:t>Failure</a:t>
                      </a:r>
                      <a:r>
                        <a:rPr sz="1100" b="0" dirty="0">
                          <a:solidFill>
                            <a:srgbClr val="1D2C4F"/>
                          </a:solidFill>
                          <a:latin typeface="Urbane Medium" pitchFamily="2" charset="77"/>
                        </a:rPr>
                        <a:t> to</a:t>
                      </a:r>
                      <a:r>
                        <a:rPr sz="1100" b="0" spc="5" dirty="0">
                          <a:solidFill>
                            <a:srgbClr val="1D2C4F"/>
                          </a:solidFill>
                          <a:latin typeface="Urbane Medium" pitchFamily="2" charset="77"/>
                        </a:rPr>
                        <a:t> </a:t>
                      </a:r>
                      <a:r>
                        <a:rPr sz="1100" b="0" spc="-5" dirty="0">
                          <a:solidFill>
                            <a:srgbClr val="1D2C4F"/>
                          </a:solidFill>
                          <a:latin typeface="Urbane Medium" pitchFamily="2" charset="77"/>
                        </a:rPr>
                        <a:t>comply with</a:t>
                      </a:r>
                      <a:r>
                        <a:rPr sz="1100" b="0" dirty="0">
                          <a:solidFill>
                            <a:srgbClr val="1D2C4F"/>
                          </a:solidFill>
                          <a:latin typeface="Urbane Medium" pitchFamily="2" charset="77"/>
                        </a:rPr>
                        <a:t> </a:t>
                      </a:r>
                      <a:r>
                        <a:rPr sz="1100" b="0" spc="-5" dirty="0">
                          <a:solidFill>
                            <a:srgbClr val="1D2C4F"/>
                          </a:solidFill>
                          <a:latin typeface="Urbane Medium" pitchFamily="2" charset="77"/>
                        </a:rPr>
                        <a:t>the</a:t>
                      </a:r>
                      <a:r>
                        <a:rPr sz="1100" b="0" dirty="0">
                          <a:solidFill>
                            <a:srgbClr val="1D2C4F"/>
                          </a:solidFill>
                          <a:latin typeface="Urbane Medium" pitchFamily="2" charset="77"/>
                        </a:rPr>
                        <a:t> </a:t>
                      </a:r>
                      <a:r>
                        <a:rPr sz="1100" b="0" spc="-5" dirty="0">
                          <a:solidFill>
                            <a:srgbClr val="1D2C4F"/>
                          </a:solidFill>
                          <a:latin typeface="Urbane Medium" pitchFamily="2" charset="77"/>
                        </a:rPr>
                        <a:t>requirements</a:t>
                      </a:r>
                      <a:r>
                        <a:rPr sz="1100" b="0" spc="5" dirty="0">
                          <a:solidFill>
                            <a:srgbClr val="1D2C4F"/>
                          </a:solidFill>
                          <a:latin typeface="Urbane Medium" pitchFamily="2" charset="77"/>
                        </a:rPr>
                        <a:t> </a:t>
                      </a:r>
                      <a:r>
                        <a:rPr sz="1100" b="0" spc="-5" dirty="0">
                          <a:solidFill>
                            <a:srgbClr val="1D2C4F"/>
                          </a:solidFill>
                          <a:latin typeface="Urbane Medium" pitchFamily="2" charset="77"/>
                        </a:rPr>
                        <a:t>when</a:t>
                      </a:r>
                      <a:r>
                        <a:rPr sz="1100" b="0" spc="10" dirty="0">
                          <a:solidFill>
                            <a:srgbClr val="1D2C4F"/>
                          </a:solidFill>
                          <a:latin typeface="Urbane Medium" pitchFamily="2" charset="77"/>
                        </a:rPr>
                        <a:t> </a:t>
                      </a:r>
                      <a:r>
                        <a:rPr sz="1100" b="0" spc="-5" dirty="0">
                          <a:solidFill>
                            <a:srgbClr val="1D2C4F"/>
                          </a:solidFill>
                          <a:latin typeface="Urbane Medium" pitchFamily="2" charset="77"/>
                        </a:rPr>
                        <a:t>dealing</a:t>
                      </a:r>
                      <a:r>
                        <a:rPr sz="1100" b="0" dirty="0">
                          <a:solidFill>
                            <a:srgbClr val="1D2C4F"/>
                          </a:solidFill>
                          <a:latin typeface="Urbane Medium" pitchFamily="2" charset="77"/>
                        </a:rPr>
                        <a:t> </a:t>
                      </a:r>
                      <a:r>
                        <a:rPr sz="1100" b="0" spc="-5" dirty="0">
                          <a:solidFill>
                            <a:srgbClr val="1D2C4F"/>
                          </a:solidFill>
                          <a:latin typeface="Urbane Medium" pitchFamily="2" charset="77"/>
                        </a:rPr>
                        <a:t>with</a:t>
                      </a:r>
                      <a:r>
                        <a:rPr sz="1100" b="0" dirty="0">
                          <a:solidFill>
                            <a:srgbClr val="1D2C4F"/>
                          </a:solidFill>
                          <a:latin typeface="Urbane Medium" pitchFamily="2" charset="77"/>
                        </a:rPr>
                        <a:t> </a:t>
                      </a:r>
                      <a:r>
                        <a:rPr sz="1100" b="0" spc="-5" dirty="0">
                          <a:solidFill>
                            <a:srgbClr val="1D2C4F"/>
                          </a:solidFill>
                          <a:latin typeface="Urbane Medium" pitchFamily="2" charset="77"/>
                        </a:rPr>
                        <a:t>correspondent </a:t>
                      </a:r>
                      <a:r>
                        <a:rPr sz="1100" b="0" spc="-250" dirty="0">
                          <a:solidFill>
                            <a:srgbClr val="1D2C4F"/>
                          </a:solidFill>
                          <a:latin typeface="Urbane Medium" pitchFamily="2" charset="77"/>
                        </a:rPr>
                        <a:t> </a:t>
                      </a:r>
                      <a:r>
                        <a:rPr sz="1100" b="0" spc="-5" dirty="0">
                          <a:solidFill>
                            <a:srgbClr val="1D2C4F"/>
                          </a:solidFill>
                          <a:latin typeface="Urbane Medium" pitchFamily="2" charset="77"/>
                        </a:rPr>
                        <a:t>relationships with</a:t>
                      </a:r>
                      <a:r>
                        <a:rPr sz="1100" b="0" spc="-10" dirty="0">
                          <a:solidFill>
                            <a:srgbClr val="1D2C4F"/>
                          </a:solidFill>
                          <a:latin typeface="Urbane Medium" pitchFamily="2" charset="77"/>
                        </a:rPr>
                        <a:t> </a:t>
                      </a:r>
                      <a:r>
                        <a:rPr sz="1100" b="0" spc="-5" dirty="0">
                          <a:solidFill>
                            <a:srgbClr val="1D2C4F"/>
                          </a:solidFill>
                          <a:latin typeface="Urbane Medium" pitchFamily="2" charset="77"/>
                        </a:rPr>
                        <a:t>third-country</a:t>
                      </a:r>
                      <a:r>
                        <a:rPr sz="1100" b="0" spc="-10" dirty="0">
                          <a:solidFill>
                            <a:srgbClr val="1D2C4F"/>
                          </a:solidFill>
                          <a:latin typeface="Urbane Medium" pitchFamily="2" charset="77"/>
                        </a:rPr>
                        <a:t> </a:t>
                      </a:r>
                      <a:r>
                        <a:rPr sz="1100" b="0" spc="-5" dirty="0">
                          <a:solidFill>
                            <a:srgbClr val="1D2C4F"/>
                          </a:solidFill>
                          <a:latin typeface="Urbane Medium" pitchFamily="2" charset="77"/>
                        </a:rPr>
                        <a:t>respondent</a:t>
                      </a:r>
                      <a:r>
                        <a:rPr sz="1100" b="0" dirty="0">
                          <a:solidFill>
                            <a:srgbClr val="1D2C4F"/>
                          </a:solidFill>
                          <a:latin typeface="Urbane Medium" pitchFamily="2" charset="77"/>
                        </a:rPr>
                        <a:t> </a:t>
                      </a:r>
                      <a:r>
                        <a:rPr sz="1100" b="0" spc="-5" dirty="0">
                          <a:solidFill>
                            <a:srgbClr val="1D2C4F"/>
                          </a:solidFill>
                          <a:latin typeface="Urbane Medium" pitchFamily="2" charset="77"/>
                        </a:rPr>
                        <a:t>institutions.</a:t>
                      </a:r>
                      <a:endParaRPr sz="1100" b="0" i="0" dirty="0">
                        <a:latin typeface="Urbane Medium" pitchFamily="2" charset="77"/>
                        <a:cs typeface="Judson"/>
                      </a:endParaRPr>
                    </a:p>
                  </a:txBody>
                  <a:tcPr marL="0" marR="0" marT="8255" marB="0"/>
                </a:tc>
                <a:tc>
                  <a:txBody>
                    <a:bodyPr/>
                    <a:lstStyle/>
                    <a:p>
                      <a:pPr marL="144145">
                        <a:lnSpc>
                          <a:spcPct val="100000"/>
                        </a:lnSpc>
                        <a:spcBef>
                          <a:spcPts val="355"/>
                        </a:spcBef>
                      </a:pPr>
                      <a:r>
                        <a:rPr sz="1100" b="0" spc="-5" dirty="0">
                          <a:solidFill>
                            <a:srgbClr val="1D2C4F"/>
                          </a:solidFill>
                          <a:latin typeface="Urbane Medium" pitchFamily="2" charset="77"/>
                        </a:rPr>
                        <a:t>Section</a:t>
                      </a:r>
                      <a:r>
                        <a:rPr sz="1100" b="0" spc="-35" dirty="0">
                          <a:solidFill>
                            <a:srgbClr val="1D2C4F"/>
                          </a:solidFill>
                          <a:latin typeface="Urbane Medium" pitchFamily="2" charset="77"/>
                        </a:rPr>
                        <a:t> </a:t>
                      </a:r>
                      <a:r>
                        <a:rPr sz="1100" b="0" spc="-10" dirty="0">
                          <a:solidFill>
                            <a:srgbClr val="1D2C4F"/>
                          </a:solidFill>
                          <a:latin typeface="Urbane Medium" pitchFamily="2" charset="77"/>
                        </a:rPr>
                        <a:t>38</a:t>
                      </a:r>
                      <a:endParaRPr sz="1100" b="0" i="0" dirty="0">
                        <a:latin typeface="Urbane Medium" pitchFamily="2" charset="77"/>
                        <a:cs typeface="Judson"/>
                      </a:endParaRPr>
                    </a:p>
                  </a:txBody>
                  <a:tcPr marL="0" marR="0" marT="45085" marB="0"/>
                </a:tc>
                <a:tc>
                  <a:txBody>
                    <a:bodyPr/>
                    <a:lstStyle/>
                    <a:p>
                      <a:pPr marL="465455">
                        <a:lnSpc>
                          <a:spcPct val="100000"/>
                        </a:lnSpc>
                        <a:spcBef>
                          <a:spcPts val="355"/>
                        </a:spcBef>
                      </a:pPr>
                      <a:r>
                        <a:rPr sz="1100" b="0" spc="-5" dirty="0">
                          <a:solidFill>
                            <a:srgbClr val="1D2C4F"/>
                          </a:solidFill>
                          <a:latin typeface="Urbane Medium" pitchFamily="2" charset="77"/>
                        </a:rPr>
                        <a:t>Up</a:t>
                      </a:r>
                      <a:r>
                        <a:rPr sz="1100" b="0" spc="-15" dirty="0">
                          <a:solidFill>
                            <a:srgbClr val="1D2C4F"/>
                          </a:solidFill>
                          <a:latin typeface="Urbane Medium" pitchFamily="2" charset="77"/>
                        </a:rPr>
                        <a:t> </a:t>
                      </a:r>
                      <a:r>
                        <a:rPr sz="1100" b="0" dirty="0">
                          <a:solidFill>
                            <a:srgbClr val="1D2C4F"/>
                          </a:solidFill>
                          <a:latin typeface="Urbane Medium" pitchFamily="2" charset="77"/>
                        </a:rPr>
                        <a:t>to</a:t>
                      </a:r>
                      <a:r>
                        <a:rPr sz="1100" b="0" spc="-5" dirty="0">
                          <a:solidFill>
                            <a:srgbClr val="1D2C4F"/>
                          </a:solidFill>
                          <a:latin typeface="Urbane Medium" pitchFamily="2" charset="77"/>
                        </a:rPr>
                        <a:t> </a:t>
                      </a:r>
                      <a:r>
                        <a:rPr sz="1100" b="0" spc="-10" dirty="0">
                          <a:solidFill>
                            <a:srgbClr val="1D2C4F"/>
                          </a:solidFill>
                          <a:latin typeface="Urbane Medium" pitchFamily="2" charset="77"/>
                        </a:rPr>
                        <a:t>5 </a:t>
                      </a:r>
                      <a:r>
                        <a:rPr sz="1100" b="0" dirty="0">
                          <a:solidFill>
                            <a:srgbClr val="1D2C4F"/>
                          </a:solidFill>
                          <a:latin typeface="Urbane Medium" pitchFamily="2" charset="77"/>
                        </a:rPr>
                        <a:t>years</a:t>
                      </a:r>
                      <a:r>
                        <a:rPr sz="1100" b="0" spc="-5" dirty="0">
                          <a:solidFill>
                            <a:srgbClr val="1D2C4F"/>
                          </a:solidFill>
                          <a:latin typeface="Urbane Medium" pitchFamily="2" charset="77"/>
                        </a:rPr>
                        <a:t> imprisonment/fine</a:t>
                      </a:r>
                      <a:endParaRPr sz="1100" b="0" i="0" dirty="0">
                        <a:latin typeface="Urbane Medium" pitchFamily="2" charset="77"/>
                        <a:cs typeface="Judson"/>
                      </a:endParaRPr>
                    </a:p>
                  </a:txBody>
                  <a:tcPr marL="0" marR="0" marT="45085" marB="0"/>
                </a:tc>
                <a:extLst>
                  <a:ext uri="{0D108BD9-81ED-4DB2-BD59-A6C34878D82A}">
                    <a16:rowId xmlns:a16="http://schemas.microsoft.com/office/drawing/2014/main" val="10008"/>
                  </a:ext>
                </a:extLst>
              </a:tr>
              <a:tr h="523875">
                <a:tc vMerge="1">
                  <a:txBody>
                    <a:bodyPr/>
                    <a:lstStyle/>
                    <a:p>
                      <a:endParaRPr/>
                    </a:p>
                  </a:txBody>
                  <a:tcPr marL="0" marR="0" marT="0" marB="0">
                    <a:lnR w="12700">
                      <a:solidFill>
                        <a:srgbClr val="016673"/>
                      </a:solidFill>
                      <a:prstDash val="solid"/>
                    </a:lnR>
                    <a:lnT w="28575">
                      <a:solidFill>
                        <a:srgbClr val="FFFFFF"/>
                      </a:solidFill>
                      <a:prstDash val="solid"/>
                    </a:lnT>
                  </a:tcPr>
                </a:tc>
                <a:tc>
                  <a:txBody>
                    <a:bodyPr/>
                    <a:lstStyle/>
                    <a:p>
                      <a:pPr marL="85725" marR="152400" indent="-635">
                        <a:lnSpc>
                          <a:spcPct val="121800"/>
                        </a:lnSpc>
                        <a:spcBef>
                          <a:spcPts val="65"/>
                        </a:spcBef>
                      </a:pPr>
                      <a:r>
                        <a:rPr sz="1100" b="0" spc="-5" dirty="0">
                          <a:solidFill>
                            <a:srgbClr val="1D2C4F"/>
                          </a:solidFill>
                          <a:latin typeface="Urbane Medium" pitchFamily="2" charset="77"/>
                        </a:rPr>
                        <a:t>Failure </a:t>
                      </a:r>
                      <a:r>
                        <a:rPr sz="1100" b="0" dirty="0">
                          <a:solidFill>
                            <a:srgbClr val="1D2C4F"/>
                          </a:solidFill>
                          <a:latin typeface="Urbane Medium" pitchFamily="2" charset="77"/>
                        </a:rPr>
                        <a:t>to </a:t>
                      </a:r>
                      <a:r>
                        <a:rPr sz="1100" b="0" spc="-5" dirty="0">
                          <a:solidFill>
                            <a:srgbClr val="1D2C4F"/>
                          </a:solidFill>
                          <a:latin typeface="Urbane Medium" pitchFamily="2" charset="77"/>
                        </a:rPr>
                        <a:t>comply with Enhanced</a:t>
                      </a:r>
                      <a:r>
                        <a:rPr sz="1100" b="0" spc="5" dirty="0">
                          <a:solidFill>
                            <a:srgbClr val="1D2C4F"/>
                          </a:solidFill>
                          <a:latin typeface="Urbane Medium" pitchFamily="2" charset="77"/>
                        </a:rPr>
                        <a:t> </a:t>
                      </a:r>
                      <a:r>
                        <a:rPr sz="1100" b="0" spc="-5" dirty="0">
                          <a:solidFill>
                            <a:srgbClr val="1D2C4F"/>
                          </a:solidFill>
                          <a:latin typeface="Urbane Medium" pitchFamily="2" charset="77"/>
                        </a:rPr>
                        <a:t>Customer Due</a:t>
                      </a:r>
                      <a:r>
                        <a:rPr sz="1100" b="0" dirty="0">
                          <a:solidFill>
                            <a:srgbClr val="1D2C4F"/>
                          </a:solidFill>
                          <a:latin typeface="Urbane Medium" pitchFamily="2" charset="77"/>
                        </a:rPr>
                        <a:t> </a:t>
                      </a:r>
                      <a:r>
                        <a:rPr sz="1100" b="0" spc="-5" dirty="0">
                          <a:solidFill>
                            <a:srgbClr val="1D2C4F"/>
                          </a:solidFill>
                          <a:latin typeface="Urbane Medium" pitchFamily="2" charset="77"/>
                        </a:rPr>
                        <a:t>Diligence</a:t>
                      </a:r>
                      <a:r>
                        <a:rPr sz="1100" b="0" dirty="0">
                          <a:solidFill>
                            <a:srgbClr val="1D2C4F"/>
                          </a:solidFill>
                          <a:latin typeface="Urbane Medium" pitchFamily="2" charset="77"/>
                        </a:rPr>
                        <a:t> </a:t>
                      </a:r>
                      <a:r>
                        <a:rPr sz="1100" b="0" spc="-5" dirty="0">
                          <a:solidFill>
                            <a:srgbClr val="1D2C4F"/>
                          </a:solidFill>
                          <a:latin typeface="Urbane Medium" pitchFamily="2" charset="77"/>
                        </a:rPr>
                        <a:t>Measures</a:t>
                      </a:r>
                      <a:r>
                        <a:rPr sz="1100" b="0" spc="5" dirty="0">
                          <a:solidFill>
                            <a:srgbClr val="1D2C4F"/>
                          </a:solidFill>
                          <a:latin typeface="Urbane Medium" pitchFamily="2" charset="77"/>
                        </a:rPr>
                        <a:t> </a:t>
                      </a:r>
                      <a:r>
                        <a:rPr sz="1100" b="0" dirty="0">
                          <a:solidFill>
                            <a:srgbClr val="1D2C4F"/>
                          </a:solidFill>
                          <a:latin typeface="Urbane Medium" pitchFamily="2" charset="77"/>
                        </a:rPr>
                        <a:t>– </a:t>
                      </a:r>
                      <a:r>
                        <a:rPr sz="1100" b="0" spc="-5" dirty="0">
                          <a:solidFill>
                            <a:srgbClr val="1D2C4F"/>
                          </a:solidFill>
                          <a:latin typeface="Urbane Medium" pitchFamily="2" charset="77"/>
                        </a:rPr>
                        <a:t>High- </a:t>
                      </a:r>
                      <a:r>
                        <a:rPr sz="1100" b="0" spc="-250" dirty="0">
                          <a:solidFill>
                            <a:srgbClr val="1D2C4F"/>
                          </a:solidFill>
                          <a:latin typeface="Urbane Medium" pitchFamily="2" charset="77"/>
                        </a:rPr>
                        <a:t> </a:t>
                      </a:r>
                      <a:r>
                        <a:rPr sz="1100" b="0" spc="-5" dirty="0">
                          <a:solidFill>
                            <a:srgbClr val="1D2C4F"/>
                          </a:solidFill>
                          <a:latin typeface="Urbane Medium" pitchFamily="2" charset="77"/>
                        </a:rPr>
                        <a:t>Risk</a:t>
                      </a:r>
                      <a:r>
                        <a:rPr sz="1100" b="0" spc="-15" dirty="0">
                          <a:solidFill>
                            <a:srgbClr val="1D2C4F"/>
                          </a:solidFill>
                          <a:latin typeface="Urbane Medium" pitchFamily="2" charset="77"/>
                        </a:rPr>
                        <a:t> </a:t>
                      </a:r>
                      <a:r>
                        <a:rPr sz="1100" b="0" spc="-5" dirty="0">
                          <a:solidFill>
                            <a:srgbClr val="1D2C4F"/>
                          </a:solidFill>
                          <a:latin typeface="Urbane Medium" pitchFamily="2" charset="77"/>
                        </a:rPr>
                        <a:t>Third</a:t>
                      </a:r>
                      <a:r>
                        <a:rPr sz="1100" b="0" dirty="0">
                          <a:solidFill>
                            <a:srgbClr val="1D2C4F"/>
                          </a:solidFill>
                          <a:latin typeface="Urbane Medium" pitchFamily="2" charset="77"/>
                        </a:rPr>
                        <a:t> </a:t>
                      </a:r>
                      <a:r>
                        <a:rPr sz="1100" b="0" spc="-5" dirty="0">
                          <a:solidFill>
                            <a:srgbClr val="1D2C4F"/>
                          </a:solidFill>
                          <a:latin typeface="Urbane Medium" pitchFamily="2" charset="77"/>
                        </a:rPr>
                        <a:t>Countries</a:t>
                      </a:r>
                      <a:endParaRPr sz="1100" b="0" i="0" dirty="0">
                        <a:latin typeface="Urbane Medium" pitchFamily="2" charset="77"/>
                        <a:cs typeface="Judson"/>
                      </a:endParaRPr>
                    </a:p>
                  </a:txBody>
                  <a:tcPr marL="0" marR="0" marT="8255" marB="0"/>
                </a:tc>
                <a:tc>
                  <a:txBody>
                    <a:bodyPr/>
                    <a:lstStyle/>
                    <a:p>
                      <a:pPr marL="144145">
                        <a:lnSpc>
                          <a:spcPct val="100000"/>
                        </a:lnSpc>
                        <a:spcBef>
                          <a:spcPts val="355"/>
                        </a:spcBef>
                      </a:pPr>
                      <a:r>
                        <a:rPr sz="1100" b="0" spc="-5" dirty="0">
                          <a:solidFill>
                            <a:srgbClr val="1D2C4F"/>
                          </a:solidFill>
                          <a:latin typeface="Urbane Medium" pitchFamily="2" charset="77"/>
                        </a:rPr>
                        <a:t>Section</a:t>
                      </a:r>
                      <a:r>
                        <a:rPr sz="1100" b="0" spc="-25" dirty="0">
                          <a:solidFill>
                            <a:srgbClr val="1D2C4F"/>
                          </a:solidFill>
                          <a:latin typeface="Urbane Medium" pitchFamily="2" charset="77"/>
                        </a:rPr>
                        <a:t> </a:t>
                      </a:r>
                      <a:r>
                        <a:rPr sz="1100" b="0" spc="-10" dirty="0">
                          <a:solidFill>
                            <a:srgbClr val="1D2C4F"/>
                          </a:solidFill>
                          <a:latin typeface="Urbane Medium" pitchFamily="2" charset="77"/>
                        </a:rPr>
                        <a:t>38</a:t>
                      </a:r>
                      <a:r>
                        <a:rPr sz="1100" b="0" spc="-25" dirty="0">
                          <a:solidFill>
                            <a:srgbClr val="1D2C4F"/>
                          </a:solidFill>
                          <a:latin typeface="Urbane Medium" pitchFamily="2" charset="77"/>
                        </a:rPr>
                        <a:t> </a:t>
                      </a:r>
                      <a:r>
                        <a:rPr sz="1100" b="0" dirty="0">
                          <a:solidFill>
                            <a:srgbClr val="1D2C4F"/>
                          </a:solidFill>
                          <a:latin typeface="Urbane Medium" pitchFamily="2" charset="77"/>
                        </a:rPr>
                        <a:t>A</a:t>
                      </a:r>
                      <a:endParaRPr sz="1100" b="0" i="0" dirty="0">
                        <a:latin typeface="Urbane Medium" pitchFamily="2" charset="77"/>
                        <a:cs typeface="Judson"/>
                      </a:endParaRPr>
                    </a:p>
                  </a:txBody>
                  <a:tcPr marL="0" marR="0" marT="45085" marB="0"/>
                </a:tc>
                <a:tc>
                  <a:txBody>
                    <a:bodyPr/>
                    <a:lstStyle/>
                    <a:p>
                      <a:pPr marL="465455">
                        <a:lnSpc>
                          <a:spcPct val="100000"/>
                        </a:lnSpc>
                        <a:spcBef>
                          <a:spcPts val="355"/>
                        </a:spcBef>
                      </a:pPr>
                      <a:r>
                        <a:rPr sz="1100" b="0" spc="-5" dirty="0">
                          <a:solidFill>
                            <a:srgbClr val="1D2C4F"/>
                          </a:solidFill>
                          <a:latin typeface="Urbane Medium" pitchFamily="2" charset="77"/>
                        </a:rPr>
                        <a:t>Up</a:t>
                      </a:r>
                      <a:r>
                        <a:rPr sz="1100" b="0" spc="-15" dirty="0">
                          <a:solidFill>
                            <a:srgbClr val="1D2C4F"/>
                          </a:solidFill>
                          <a:latin typeface="Urbane Medium" pitchFamily="2" charset="77"/>
                        </a:rPr>
                        <a:t> </a:t>
                      </a:r>
                      <a:r>
                        <a:rPr sz="1100" b="0" dirty="0">
                          <a:solidFill>
                            <a:srgbClr val="1D2C4F"/>
                          </a:solidFill>
                          <a:latin typeface="Urbane Medium" pitchFamily="2" charset="77"/>
                        </a:rPr>
                        <a:t>to</a:t>
                      </a:r>
                      <a:r>
                        <a:rPr sz="1100" b="0" spc="-5" dirty="0">
                          <a:solidFill>
                            <a:srgbClr val="1D2C4F"/>
                          </a:solidFill>
                          <a:latin typeface="Urbane Medium" pitchFamily="2" charset="77"/>
                        </a:rPr>
                        <a:t> </a:t>
                      </a:r>
                      <a:r>
                        <a:rPr sz="1100" b="0" spc="-10" dirty="0">
                          <a:solidFill>
                            <a:srgbClr val="1D2C4F"/>
                          </a:solidFill>
                          <a:latin typeface="Urbane Medium" pitchFamily="2" charset="77"/>
                        </a:rPr>
                        <a:t>5 </a:t>
                      </a:r>
                      <a:r>
                        <a:rPr sz="1100" b="0" dirty="0">
                          <a:solidFill>
                            <a:srgbClr val="1D2C4F"/>
                          </a:solidFill>
                          <a:latin typeface="Urbane Medium" pitchFamily="2" charset="77"/>
                        </a:rPr>
                        <a:t>years</a:t>
                      </a:r>
                      <a:r>
                        <a:rPr sz="1100" b="0" spc="-5" dirty="0">
                          <a:solidFill>
                            <a:srgbClr val="1D2C4F"/>
                          </a:solidFill>
                          <a:latin typeface="Urbane Medium" pitchFamily="2" charset="77"/>
                        </a:rPr>
                        <a:t> imprisonment/fine</a:t>
                      </a:r>
                      <a:endParaRPr sz="1100" b="0" i="0" dirty="0">
                        <a:latin typeface="Urbane Medium" pitchFamily="2" charset="77"/>
                        <a:cs typeface="Judson"/>
                      </a:endParaRPr>
                    </a:p>
                  </a:txBody>
                  <a:tcPr marL="0" marR="0" marT="45085" marB="0"/>
                </a:tc>
                <a:extLst>
                  <a:ext uri="{0D108BD9-81ED-4DB2-BD59-A6C34878D82A}">
                    <a16:rowId xmlns:a16="http://schemas.microsoft.com/office/drawing/2014/main" val="10009"/>
                  </a:ext>
                </a:extLst>
              </a:tr>
              <a:tr h="521334">
                <a:tc vMerge="1">
                  <a:txBody>
                    <a:bodyPr/>
                    <a:lstStyle/>
                    <a:p>
                      <a:endParaRPr/>
                    </a:p>
                  </a:txBody>
                  <a:tcPr marL="0" marR="0" marT="0" marB="0">
                    <a:lnR w="12700">
                      <a:solidFill>
                        <a:srgbClr val="016673"/>
                      </a:solidFill>
                      <a:prstDash val="solid"/>
                    </a:lnR>
                    <a:lnT w="28575">
                      <a:solidFill>
                        <a:srgbClr val="FFFFFF"/>
                      </a:solidFill>
                      <a:prstDash val="solid"/>
                    </a:lnT>
                  </a:tcPr>
                </a:tc>
                <a:tc>
                  <a:txBody>
                    <a:bodyPr/>
                    <a:lstStyle/>
                    <a:p>
                      <a:pPr marL="85725" marR="566420">
                        <a:lnSpc>
                          <a:spcPct val="121800"/>
                        </a:lnSpc>
                        <a:spcBef>
                          <a:spcPts val="70"/>
                        </a:spcBef>
                      </a:pPr>
                      <a:r>
                        <a:rPr sz="1100" b="0" spc="-5" dirty="0">
                          <a:solidFill>
                            <a:srgbClr val="1D2C4F"/>
                          </a:solidFill>
                          <a:latin typeface="Urbane Medium" pitchFamily="2" charset="77"/>
                        </a:rPr>
                        <a:t>Failure </a:t>
                      </a:r>
                      <a:r>
                        <a:rPr sz="1100" b="0" dirty="0">
                          <a:solidFill>
                            <a:srgbClr val="1D2C4F"/>
                          </a:solidFill>
                          <a:latin typeface="Urbane Medium" pitchFamily="2" charset="77"/>
                        </a:rPr>
                        <a:t>to </a:t>
                      </a:r>
                      <a:r>
                        <a:rPr sz="1100" b="0" spc="-5" dirty="0">
                          <a:solidFill>
                            <a:srgbClr val="1D2C4F"/>
                          </a:solidFill>
                          <a:latin typeface="Urbane Medium" pitchFamily="2" charset="77"/>
                        </a:rPr>
                        <a:t>comply with</a:t>
                      </a:r>
                      <a:r>
                        <a:rPr sz="1100" b="0" spc="-10" dirty="0">
                          <a:solidFill>
                            <a:srgbClr val="1D2C4F"/>
                          </a:solidFill>
                          <a:latin typeface="Urbane Medium" pitchFamily="2" charset="77"/>
                        </a:rPr>
                        <a:t> </a:t>
                      </a:r>
                      <a:r>
                        <a:rPr sz="1100" b="0" spc="-5" dirty="0">
                          <a:solidFill>
                            <a:srgbClr val="1D2C4F"/>
                          </a:solidFill>
                          <a:latin typeface="Urbane Medium" pitchFamily="2" charset="77"/>
                        </a:rPr>
                        <a:t>requirements</a:t>
                      </a:r>
                      <a:r>
                        <a:rPr sz="1100" b="0" dirty="0">
                          <a:solidFill>
                            <a:srgbClr val="1D2C4F"/>
                          </a:solidFill>
                          <a:latin typeface="Urbane Medium" pitchFamily="2" charset="77"/>
                        </a:rPr>
                        <a:t> on</a:t>
                      </a:r>
                      <a:r>
                        <a:rPr sz="1100" b="0" spc="5" dirty="0">
                          <a:solidFill>
                            <a:srgbClr val="1D2C4F"/>
                          </a:solidFill>
                          <a:latin typeface="Urbane Medium" pitchFamily="2" charset="77"/>
                        </a:rPr>
                        <a:t> </a:t>
                      </a:r>
                      <a:r>
                        <a:rPr sz="1100" b="0" spc="-5" dirty="0">
                          <a:solidFill>
                            <a:srgbClr val="1D2C4F"/>
                          </a:solidFill>
                          <a:latin typeface="Urbane Medium" pitchFamily="2" charset="77"/>
                        </a:rPr>
                        <a:t>internal,</a:t>
                      </a:r>
                      <a:r>
                        <a:rPr sz="1100" b="0" dirty="0">
                          <a:solidFill>
                            <a:srgbClr val="1D2C4F"/>
                          </a:solidFill>
                          <a:latin typeface="Urbane Medium" pitchFamily="2" charset="77"/>
                        </a:rPr>
                        <a:t> </a:t>
                      </a:r>
                      <a:r>
                        <a:rPr sz="1100" b="0" spc="-5" dirty="0">
                          <a:solidFill>
                            <a:srgbClr val="1D2C4F"/>
                          </a:solidFill>
                          <a:latin typeface="Urbane Medium" pitchFamily="2" charset="77"/>
                        </a:rPr>
                        <a:t>policies,</a:t>
                      </a:r>
                      <a:r>
                        <a:rPr sz="1100" b="0" spc="5" dirty="0">
                          <a:solidFill>
                            <a:srgbClr val="1D2C4F"/>
                          </a:solidFill>
                          <a:latin typeface="Urbane Medium" pitchFamily="2" charset="77"/>
                        </a:rPr>
                        <a:t> </a:t>
                      </a:r>
                      <a:r>
                        <a:rPr sz="1100" b="0" dirty="0">
                          <a:solidFill>
                            <a:srgbClr val="1D2C4F"/>
                          </a:solidFill>
                          <a:latin typeface="Urbane Medium" pitchFamily="2" charset="77"/>
                        </a:rPr>
                        <a:t>controls &amp; </a:t>
                      </a:r>
                      <a:r>
                        <a:rPr sz="1100" b="0" spc="-250" dirty="0">
                          <a:solidFill>
                            <a:srgbClr val="1D2C4F"/>
                          </a:solidFill>
                          <a:latin typeface="Urbane Medium" pitchFamily="2" charset="77"/>
                        </a:rPr>
                        <a:t> </a:t>
                      </a:r>
                      <a:r>
                        <a:rPr sz="1100" b="0" spc="-5" dirty="0">
                          <a:solidFill>
                            <a:srgbClr val="1D2C4F"/>
                          </a:solidFill>
                          <a:latin typeface="Urbane Medium" pitchFamily="2" charset="77"/>
                        </a:rPr>
                        <a:t>procedures</a:t>
                      </a:r>
                      <a:endParaRPr sz="1100" b="0" i="0" dirty="0">
                        <a:latin typeface="Urbane Medium" pitchFamily="2" charset="77"/>
                        <a:cs typeface="Judson"/>
                      </a:endParaRPr>
                    </a:p>
                  </a:txBody>
                  <a:tcPr marL="0" marR="0" marT="8890" marB="0"/>
                </a:tc>
                <a:tc>
                  <a:txBody>
                    <a:bodyPr/>
                    <a:lstStyle/>
                    <a:p>
                      <a:pPr marL="144145">
                        <a:lnSpc>
                          <a:spcPct val="100000"/>
                        </a:lnSpc>
                        <a:spcBef>
                          <a:spcPts val="355"/>
                        </a:spcBef>
                      </a:pPr>
                      <a:r>
                        <a:rPr sz="1100" b="0" spc="-5" dirty="0">
                          <a:solidFill>
                            <a:srgbClr val="1D2C4F"/>
                          </a:solidFill>
                          <a:latin typeface="Urbane Medium" pitchFamily="2" charset="77"/>
                        </a:rPr>
                        <a:t>Section</a:t>
                      </a:r>
                      <a:r>
                        <a:rPr sz="1100" b="0" spc="-35" dirty="0">
                          <a:solidFill>
                            <a:srgbClr val="1D2C4F"/>
                          </a:solidFill>
                          <a:latin typeface="Urbane Medium" pitchFamily="2" charset="77"/>
                        </a:rPr>
                        <a:t> </a:t>
                      </a:r>
                      <a:r>
                        <a:rPr sz="1100" b="0" spc="-10" dirty="0">
                          <a:solidFill>
                            <a:srgbClr val="1D2C4F"/>
                          </a:solidFill>
                          <a:latin typeface="Urbane Medium" pitchFamily="2" charset="77"/>
                        </a:rPr>
                        <a:t>54</a:t>
                      </a:r>
                      <a:endParaRPr sz="1100" b="0" i="0" dirty="0">
                        <a:latin typeface="Urbane Medium" pitchFamily="2" charset="77"/>
                        <a:cs typeface="Judson"/>
                      </a:endParaRPr>
                    </a:p>
                  </a:txBody>
                  <a:tcPr marL="0" marR="0" marT="45085" marB="0"/>
                </a:tc>
                <a:tc>
                  <a:txBody>
                    <a:bodyPr/>
                    <a:lstStyle/>
                    <a:p>
                      <a:pPr marL="465455">
                        <a:lnSpc>
                          <a:spcPct val="100000"/>
                        </a:lnSpc>
                        <a:spcBef>
                          <a:spcPts val="355"/>
                        </a:spcBef>
                      </a:pPr>
                      <a:r>
                        <a:rPr sz="1100" b="0" spc="-5" dirty="0">
                          <a:solidFill>
                            <a:srgbClr val="1D2C4F"/>
                          </a:solidFill>
                          <a:latin typeface="Urbane Medium" pitchFamily="2" charset="77"/>
                        </a:rPr>
                        <a:t>Up</a:t>
                      </a:r>
                      <a:r>
                        <a:rPr sz="1100" b="0" spc="-15" dirty="0">
                          <a:solidFill>
                            <a:srgbClr val="1D2C4F"/>
                          </a:solidFill>
                          <a:latin typeface="Urbane Medium" pitchFamily="2" charset="77"/>
                        </a:rPr>
                        <a:t> </a:t>
                      </a:r>
                      <a:r>
                        <a:rPr sz="1100" b="0" dirty="0">
                          <a:solidFill>
                            <a:srgbClr val="1D2C4F"/>
                          </a:solidFill>
                          <a:latin typeface="Urbane Medium" pitchFamily="2" charset="77"/>
                        </a:rPr>
                        <a:t>to</a:t>
                      </a:r>
                      <a:r>
                        <a:rPr sz="1100" b="0" spc="-5" dirty="0">
                          <a:solidFill>
                            <a:srgbClr val="1D2C4F"/>
                          </a:solidFill>
                          <a:latin typeface="Urbane Medium" pitchFamily="2" charset="77"/>
                        </a:rPr>
                        <a:t> </a:t>
                      </a:r>
                      <a:r>
                        <a:rPr sz="1100" b="0" spc="-10" dirty="0">
                          <a:solidFill>
                            <a:srgbClr val="1D2C4F"/>
                          </a:solidFill>
                          <a:latin typeface="Urbane Medium" pitchFamily="2" charset="77"/>
                        </a:rPr>
                        <a:t>5 </a:t>
                      </a:r>
                      <a:r>
                        <a:rPr sz="1100" b="0" dirty="0">
                          <a:solidFill>
                            <a:srgbClr val="1D2C4F"/>
                          </a:solidFill>
                          <a:latin typeface="Urbane Medium" pitchFamily="2" charset="77"/>
                        </a:rPr>
                        <a:t>years</a:t>
                      </a:r>
                      <a:r>
                        <a:rPr sz="1100" b="0" spc="-5" dirty="0">
                          <a:solidFill>
                            <a:srgbClr val="1D2C4F"/>
                          </a:solidFill>
                          <a:latin typeface="Urbane Medium" pitchFamily="2" charset="77"/>
                        </a:rPr>
                        <a:t> imprisonment/fine</a:t>
                      </a:r>
                      <a:endParaRPr sz="1100" b="0" i="0" dirty="0">
                        <a:latin typeface="Urbane Medium" pitchFamily="2" charset="77"/>
                        <a:cs typeface="Judson"/>
                      </a:endParaRPr>
                    </a:p>
                  </a:txBody>
                  <a:tcPr marL="0" marR="0" marT="45085" marB="0"/>
                </a:tc>
                <a:extLst>
                  <a:ext uri="{0D108BD9-81ED-4DB2-BD59-A6C34878D82A}">
                    <a16:rowId xmlns:a16="http://schemas.microsoft.com/office/drawing/2014/main" val="1001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8232" y="400715"/>
            <a:ext cx="7844068" cy="382156"/>
          </a:xfrm>
          <a:prstGeom prst="rect">
            <a:avLst/>
          </a:prstGeom>
        </p:spPr>
        <p:txBody>
          <a:bodyPr vert="horz" wrap="square" lIns="0" tIns="12700" rIns="0" bIns="0" rtlCol="0">
            <a:spAutoFit/>
          </a:bodyPr>
          <a:lstStyle/>
          <a:p>
            <a:pPr marL="12700">
              <a:lnSpc>
                <a:spcPct val="100000"/>
              </a:lnSpc>
              <a:spcBef>
                <a:spcPts val="100"/>
              </a:spcBef>
            </a:pPr>
            <a:r>
              <a:rPr spc="5" dirty="0"/>
              <a:t>Role of </a:t>
            </a:r>
            <a:r>
              <a:rPr dirty="0"/>
              <a:t>the</a:t>
            </a:r>
            <a:r>
              <a:rPr spc="5" dirty="0"/>
              <a:t> </a:t>
            </a:r>
            <a:r>
              <a:rPr dirty="0"/>
              <a:t>Board</a:t>
            </a:r>
            <a:r>
              <a:rPr spc="5" dirty="0"/>
              <a:t> </a:t>
            </a:r>
            <a:r>
              <a:rPr dirty="0"/>
              <a:t>and Board</a:t>
            </a:r>
            <a:r>
              <a:rPr spc="5" dirty="0"/>
              <a:t> </a:t>
            </a:r>
            <a:r>
              <a:rPr spc="-5" dirty="0"/>
              <a:t>responsibilities</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spc="-10" dirty="0"/>
              <a:t>37</a:t>
            </a:fld>
            <a:endParaRPr spc="-10" dirty="0"/>
          </a:p>
        </p:txBody>
      </p:sp>
      <p:sp>
        <p:nvSpPr>
          <p:cNvPr id="3" name="object 3"/>
          <p:cNvSpPr txBox="1"/>
          <p:nvPr/>
        </p:nvSpPr>
        <p:spPr>
          <a:xfrm>
            <a:off x="401600" y="1576831"/>
            <a:ext cx="4487900" cy="4858125"/>
          </a:xfrm>
          <a:prstGeom prst="rect">
            <a:avLst/>
          </a:prstGeom>
        </p:spPr>
        <p:txBody>
          <a:bodyPr vert="horz" wrap="square" lIns="0" tIns="16510" rIns="0" bIns="0" rtlCol="0">
            <a:spAutoFit/>
          </a:bodyPr>
          <a:lstStyle/>
          <a:p>
            <a:pPr marL="12700" marR="43180">
              <a:lnSpc>
                <a:spcPct val="108900"/>
              </a:lnSpc>
              <a:spcBef>
                <a:spcPts val="130"/>
              </a:spcBef>
            </a:pPr>
            <a:r>
              <a:rPr sz="1500" spc="-5" dirty="0">
                <a:solidFill>
                  <a:srgbClr val="1D2C4F"/>
                </a:solidFill>
                <a:latin typeface="Urbane Medium" pitchFamily="2" charset="77"/>
                <a:cs typeface="Judson"/>
              </a:rPr>
              <a:t>Ireland National </a:t>
            </a:r>
            <a:r>
              <a:rPr sz="1500" dirty="0">
                <a:solidFill>
                  <a:srgbClr val="1D2C4F"/>
                </a:solidFill>
                <a:latin typeface="Urbane Medium" pitchFamily="2" charset="77"/>
                <a:cs typeface="Judson"/>
              </a:rPr>
              <a:t>Risk </a:t>
            </a:r>
            <a:r>
              <a:rPr sz="1500" spc="-5" dirty="0">
                <a:solidFill>
                  <a:srgbClr val="1D2C4F"/>
                </a:solidFill>
                <a:latin typeface="Urbane Medium" pitchFamily="2" charset="77"/>
                <a:cs typeface="Judson"/>
              </a:rPr>
              <a:t>Assessment (NRA)– </a:t>
            </a:r>
            <a:r>
              <a:rPr sz="1500" dirty="0">
                <a:solidFill>
                  <a:srgbClr val="1D2C4F"/>
                </a:solidFill>
                <a:latin typeface="Urbane Medium" pitchFamily="2" charset="77"/>
                <a:cs typeface="Judson"/>
              </a:rPr>
              <a:t> 2016 </a:t>
            </a:r>
            <a:r>
              <a:rPr sz="1500" spc="-5" dirty="0">
                <a:solidFill>
                  <a:srgbClr val="1D2C4F"/>
                </a:solidFill>
                <a:latin typeface="Urbane Medium" pitchFamily="2" charset="77"/>
                <a:cs typeface="Judson"/>
              </a:rPr>
              <a:t>and </a:t>
            </a:r>
            <a:r>
              <a:rPr sz="1500" dirty="0">
                <a:solidFill>
                  <a:srgbClr val="1D2C4F"/>
                </a:solidFill>
                <a:latin typeface="Urbane Medium" pitchFamily="2" charset="77"/>
                <a:cs typeface="Judson"/>
              </a:rPr>
              <a:t>2019</a:t>
            </a:r>
            <a:r>
              <a:rPr sz="1500" spc="5"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(Published</a:t>
            </a:r>
            <a:r>
              <a:rPr sz="1500" spc="-10"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by </a:t>
            </a:r>
            <a:r>
              <a:rPr sz="1500" dirty="0">
                <a:solidFill>
                  <a:srgbClr val="1D2C4F"/>
                </a:solidFill>
                <a:latin typeface="Urbane Medium" pitchFamily="2" charset="77"/>
                <a:cs typeface="Judson"/>
              </a:rPr>
              <a:t>the </a:t>
            </a:r>
            <a:r>
              <a:rPr sz="1500" spc="5"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Department </a:t>
            </a:r>
            <a:r>
              <a:rPr sz="1500" dirty="0">
                <a:solidFill>
                  <a:srgbClr val="1D2C4F"/>
                </a:solidFill>
                <a:latin typeface="Urbane Medium" pitchFamily="2" charset="77"/>
                <a:cs typeface="Judson"/>
              </a:rPr>
              <a:t>of </a:t>
            </a:r>
            <a:r>
              <a:rPr sz="1500" spc="-5" dirty="0">
                <a:solidFill>
                  <a:srgbClr val="1D2C4F"/>
                </a:solidFill>
                <a:latin typeface="Urbane Medium" pitchFamily="2" charset="77"/>
                <a:cs typeface="Judson"/>
              </a:rPr>
              <a:t>Finance </a:t>
            </a:r>
            <a:r>
              <a:rPr sz="1500" dirty="0">
                <a:solidFill>
                  <a:srgbClr val="1D2C4F"/>
                </a:solidFill>
                <a:latin typeface="Urbane Medium" pitchFamily="2" charset="77"/>
                <a:cs typeface="Judson"/>
              </a:rPr>
              <a:t>in conjunction </a:t>
            </a:r>
            <a:r>
              <a:rPr sz="1500" spc="-5" dirty="0">
                <a:solidFill>
                  <a:srgbClr val="1D2C4F"/>
                </a:solidFill>
                <a:latin typeface="Urbane Medium" pitchFamily="2" charset="77"/>
                <a:cs typeface="Judson"/>
              </a:rPr>
              <a:t>with </a:t>
            </a:r>
            <a:r>
              <a:rPr sz="1500" spc="-345" dirty="0">
                <a:solidFill>
                  <a:srgbClr val="1D2C4F"/>
                </a:solidFill>
                <a:latin typeface="Urbane Medium" pitchFamily="2" charset="77"/>
                <a:cs typeface="Judson"/>
              </a:rPr>
              <a:t> </a:t>
            </a:r>
            <a:r>
              <a:rPr sz="1500" dirty="0">
                <a:solidFill>
                  <a:srgbClr val="1D2C4F"/>
                </a:solidFill>
                <a:latin typeface="Urbane Medium" pitchFamily="2" charset="77"/>
                <a:cs typeface="Judson"/>
              </a:rPr>
              <a:t>the</a:t>
            </a:r>
            <a:r>
              <a:rPr sz="1500" spc="-5" dirty="0">
                <a:solidFill>
                  <a:srgbClr val="1D2C4F"/>
                </a:solidFill>
                <a:latin typeface="Urbane Medium" pitchFamily="2" charset="77"/>
                <a:cs typeface="Judson"/>
              </a:rPr>
              <a:t> Department </a:t>
            </a:r>
            <a:r>
              <a:rPr sz="1500" dirty="0">
                <a:solidFill>
                  <a:srgbClr val="1D2C4F"/>
                </a:solidFill>
                <a:latin typeface="Urbane Medium" pitchFamily="2" charset="77"/>
                <a:cs typeface="Judson"/>
              </a:rPr>
              <a:t>of </a:t>
            </a:r>
            <a:r>
              <a:rPr sz="1500" spc="-5" dirty="0">
                <a:solidFill>
                  <a:srgbClr val="1D2C4F"/>
                </a:solidFill>
                <a:latin typeface="Urbane Medium" pitchFamily="2" charset="77"/>
                <a:cs typeface="Judson"/>
              </a:rPr>
              <a:t>Justice and Equality).</a:t>
            </a:r>
            <a:endParaRPr sz="1500" dirty="0">
              <a:latin typeface="Urbane Medium" pitchFamily="2" charset="77"/>
              <a:cs typeface="Judson"/>
            </a:endParaRPr>
          </a:p>
          <a:p>
            <a:pPr>
              <a:lnSpc>
                <a:spcPct val="100000"/>
              </a:lnSpc>
              <a:spcBef>
                <a:spcPts val="20"/>
              </a:spcBef>
            </a:pPr>
            <a:endParaRPr sz="1500" dirty="0">
              <a:latin typeface="Urbane Medium" pitchFamily="2" charset="77"/>
              <a:cs typeface="Judson"/>
            </a:endParaRPr>
          </a:p>
          <a:p>
            <a:pPr marL="12700" marR="5080">
              <a:lnSpc>
                <a:spcPct val="110000"/>
              </a:lnSpc>
            </a:pPr>
            <a:r>
              <a:rPr sz="1200" spc="-5" dirty="0">
                <a:solidFill>
                  <a:srgbClr val="1D2C4F"/>
                </a:solidFill>
                <a:latin typeface="Urbane Medium" pitchFamily="2" charset="77"/>
                <a:cs typeface="Judson"/>
              </a:rPr>
              <a:t>The purpose of </a:t>
            </a:r>
            <a:r>
              <a:rPr sz="1200" dirty="0">
                <a:solidFill>
                  <a:srgbClr val="1D2C4F"/>
                </a:solidFill>
                <a:latin typeface="Urbane Medium" pitchFamily="2" charset="77"/>
                <a:cs typeface="Judson"/>
              </a:rPr>
              <a:t>the NRA is to </a:t>
            </a:r>
            <a:r>
              <a:rPr sz="1200" spc="-5" dirty="0">
                <a:solidFill>
                  <a:srgbClr val="1D2C4F"/>
                </a:solidFill>
                <a:latin typeface="Urbane Medium" pitchFamily="2" charset="77"/>
                <a:cs typeface="Judson"/>
              </a:rPr>
              <a:t>identify, understand and </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assess </a:t>
            </a:r>
            <a:r>
              <a:rPr sz="1200" dirty="0">
                <a:solidFill>
                  <a:srgbClr val="1D2C4F"/>
                </a:solidFill>
                <a:latin typeface="Urbane Medium" pitchFamily="2" charset="77"/>
                <a:cs typeface="Judson"/>
              </a:rPr>
              <a:t>the</a:t>
            </a:r>
            <a:r>
              <a:rPr sz="1200" spc="-5" dirty="0">
                <a:solidFill>
                  <a:srgbClr val="1D2C4F"/>
                </a:solidFill>
                <a:latin typeface="Urbane Medium" pitchFamily="2" charset="77"/>
                <a:cs typeface="Judson"/>
              </a:rPr>
              <a:t> money</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laundering</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and</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terrorist</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financing </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risks</a:t>
            </a:r>
            <a:r>
              <a:rPr sz="1200" spc="1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faced</a:t>
            </a:r>
            <a:r>
              <a:rPr sz="1200" spc="1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by</a:t>
            </a:r>
            <a:r>
              <a:rPr sz="1200" spc="1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Ireland.</a:t>
            </a:r>
            <a:r>
              <a:rPr sz="1200" spc="2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The</a:t>
            </a:r>
            <a:r>
              <a:rPr sz="1200" spc="1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national</a:t>
            </a:r>
            <a:r>
              <a:rPr sz="1200" spc="2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risk</a:t>
            </a:r>
            <a:r>
              <a:rPr sz="1200" spc="2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assessment </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will be updated on an </a:t>
            </a:r>
            <a:r>
              <a:rPr sz="1200" dirty="0">
                <a:solidFill>
                  <a:srgbClr val="1D2C4F"/>
                </a:solidFill>
                <a:latin typeface="Urbane Medium" pitchFamily="2" charset="77"/>
                <a:cs typeface="Judson"/>
              </a:rPr>
              <a:t>ongoing </a:t>
            </a:r>
            <a:r>
              <a:rPr sz="1200" spc="-5" dirty="0">
                <a:solidFill>
                  <a:srgbClr val="1D2C4F"/>
                </a:solidFill>
                <a:latin typeface="Urbane Medium" pitchFamily="2" charset="77"/>
                <a:cs typeface="Judson"/>
              </a:rPr>
              <a:t>basis </a:t>
            </a:r>
            <a:r>
              <a:rPr sz="1200" dirty="0">
                <a:solidFill>
                  <a:srgbClr val="1D2C4F"/>
                </a:solidFill>
                <a:latin typeface="Urbane Medium" pitchFamily="2" charset="77"/>
                <a:cs typeface="Judson"/>
              </a:rPr>
              <a:t>in </a:t>
            </a:r>
            <a:r>
              <a:rPr sz="1200" spc="-5" dirty="0">
                <a:solidFill>
                  <a:srgbClr val="1D2C4F"/>
                </a:solidFill>
                <a:latin typeface="Urbane Medium" pitchFamily="2" charset="77"/>
                <a:cs typeface="Judson"/>
              </a:rPr>
              <a:t>line </a:t>
            </a:r>
            <a:r>
              <a:rPr sz="1200" dirty="0">
                <a:solidFill>
                  <a:srgbClr val="1D2C4F"/>
                </a:solidFill>
                <a:latin typeface="Urbane Medium" pitchFamily="2" charset="77"/>
                <a:cs typeface="Judson"/>
              </a:rPr>
              <a:t>with </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Ireland’s commitment as </a:t>
            </a:r>
            <a:r>
              <a:rPr sz="1200" dirty="0">
                <a:solidFill>
                  <a:srgbClr val="1D2C4F"/>
                </a:solidFill>
                <a:latin typeface="Urbane Medium" pitchFamily="2" charset="77"/>
                <a:cs typeface="Judson"/>
              </a:rPr>
              <a:t>a </a:t>
            </a:r>
            <a:r>
              <a:rPr sz="1200" spc="-5" dirty="0">
                <a:solidFill>
                  <a:srgbClr val="1D2C4F"/>
                </a:solidFill>
                <a:latin typeface="Urbane Medium" pitchFamily="2" charset="77"/>
                <a:cs typeface="Judson"/>
              </a:rPr>
              <a:t>FATF member and </a:t>
            </a:r>
            <a:r>
              <a:rPr sz="1200" dirty="0">
                <a:solidFill>
                  <a:srgbClr val="1D2C4F"/>
                </a:solidFill>
                <a:latin typeface="Urbane Medium" pitchFamily="2" charset="77"/>
                <a:cs typeface="Judson"/>
              </a:rPr>
              <a:t>its </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obligations</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under</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Article</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7(1)</a:t>
            </a:r>
            <a:r>
              <a:rPr sz="1200" spc="1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of</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the</a:t>
            </a:r>
            <a:r>
              <a:rPr sz="1200" spc="5" dirty="0">
                <a:solidFill>
                  <a:srgbClr val="1D2C4F"/>
                </a:solidFill>
                <a:latin typeface="Urbane Medium" pitchFamily="2" charset="77"/>
                <a:cs typeface="Judson"/>
              </a:rPr>
              <a:t> </a:t>
            </a:r>
            <a:r>
              <a:rPr sz="1200" dirty="0">
                <a:solidFill>
                  <a:srgbClr val="1D2C4F"/>
                </a:solidFill>
                <a:latin typeface="Urbane Medium" pitchFamily="2" charset="77"/>
                <a:cs typeface="Judson"/>
              </a:rPr>
              <a:t>Fourth</a:t>
            </a:r>
            <a:r>
              <a:rPr sz="1200" spc="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Anti-Money </a:t>
            </a:r>
            <a:r>
              <a:rPr sz="1200" spc="-275"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Laundering</a:t>
            </a:r>
            <a:r>
              <a:rPr sz="1200" dirty="0">
                <a:solidFill>
                  <a:srgbClr val="1D2C4F"/>
                </a:solidFill>
                <a:latin typeface="Urbane Medium" pitchFamily="2" charset="77"/>
                <a:cs typeface="Judson"/>
              </a:rPr>
              <a:t> </a:t>
            </a:r>
            <a:r>
              <a:rPr sz="1200" spc="-5" dirty="0">
                <a:solidFill>
                  <a:srgbClr val="1D2C4F"/>
                </a:solidFill>
                <a:latin typeface="Urbane Medium" pitchFamily="2" charset="77"/>
                <a:cs typeface="Judson"/>
              </a:rPr>
              <a:t>Directive:</a:t>
            </a:r>
            <a:endParaRPr sz="1200" dirty="0">
              <a:latin typeface="Urbane Medium" pitchFamily="2" charset="77"/>
              <a:cs typeface="Judson"/>
            </a:endParaRPr>
          </a:p>
          <a:p>
            <a:pPr>
              <a:lnSpc>
                <a:spcPct val="100000"/>
              </a:lnSpc>
              <a:spcBef>
                <a:spcPts val="10"/>
              </a:spcBef>
            </a:pPr>
            <a:endParaRPr sz="1500" dirty="0">
              <a:latin typeface="Urbane Medium" pitchFamily="2" charset="77"/>
              <a:cs typeface="Judson"/>
            </a:endParaRPr>
          </a:p>
          <a:p>
            <a:pPr marL="12700" marR="203835">
              <a:lnSpc>
                <a:spcPct val="107200"/>
              </a:lnSpc>
            </a:pP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medium-high </a:t>
            </a:r>
            <a:r>
              <a:rPr sz="1100" dirty="0">
                <a:solidFill>
                  <a:srgbClr val="1D2C4F"/>
                </a:solidFill>
                <a:latin typeface="Urbane Medium" pitchFamily="2" charset="77"/>
                <a:cs typeface="Judson"/>
              </a:rPr>
              <a:t>risk rating was </a:t>
            </a:r>
            <a:r>
              <a:rPr sz="1100" spc="-5" dirty="0">
                <a:solidFill>
                  <a:srgbClr val="1D2C4F"/>
                </a:solidFill>
                <a:latin typeface="Urbane Medium" pitchFamily="2" charset="77"/>
                <a:cs typeface="Judson"/>
              </a:rPr>
              <a:t>applied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the Funds/Funds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Administrators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based </a:t>
            </a:r>
            <a:r>
              <a:rPr sz="1100" dirty="0">
                <a:solidFill>
                  <a:srgbClr val="1D2C4F"/>
                </a:solidFill>
                <a:latin typeface="Urbane Medium" pitchFamily="2" charset="77"/>
                <a:cs typeface="Judson"/>
              </a:rPr>
              <a:t>on</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following factors:</a:t>
            </a:r>
            <a:endParaRPr sz="1100" dirty="0">
              <a:latin typeface="Urbane Medium" pitchFamily="2" charset="77"/>
              <a:cs typeface="Judson"/>
            </a:endParaRPr>
          </a:p>
          <a:p>
            <a:pPr>
              <a:lnSpc>
                <a:spcPct val="100000"/>
              </a:lnSpc>
              <a:spcBef>
                <a:spcPts val="35"/>
              </a:spcBef>
            </a:pPr>
            <a:endParaRPr sz="1450" dirty="0">
              <a:latin typeface="Urbane Medium" pitchFamily="2" charset="77"/>
              <a:cs typeface="Judson"/>
            </a:endParaRPr>
          </a:p>
          <a:p>
            <a:pPr marL="264795" marR="222250" indent="-252729">
              <a:lnSpc>
                <a:spcPct val="112799"/>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Funds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have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complex</a:t>
            </a:r>
            <a:r>
              <a:rPr sz="1100" dirty="0">
                <a:solidFill>
                  <a:srgbClr val="1D2C4F"/>
                </a:solidFill>
                <a:latin typeface="Urbane Medium" pitchFamily="2" charset="77"/>
                <a:cs typeface="Judson"/>
              </a:rPr>
              <a:t> legal </a:t>
            </a:r>
            <a:r>
              <a:rPr sz="1100" spc="-5" dirty="0">
                <a:solidFill>
                  <a:srgbClr val="1D2C4F"/>
                </a:solidFill>
                <a:latin typeface="Urbane Medium" pitchFamily="2" charset="77"/>
                <a:cs typeface="Judson"/>
              </a:rPr>
              <a:t>structure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which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may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present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difficulties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 identifying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beneficial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owner.</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5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A</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lack</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transparency</a:t>
            </a:r>
            <a:r>
              <a:rPr sz="1100" dirty="0">
                <a:solidFill>
                  <a:srgbClr val="1D2C4F"/>
                </a:solidFill>
                <a:latin typeface="Urbane Medium" pitchFamily="2" charset="77"/>
                <a:cs typeface="Judson"/>
              </a:rPr>
              <a:t> of </a:t>
            </a:r>
            <a:r>
              <a:rPr sz="1100" spc="-5" dirty="0">
                <a:solidFill>
                  <a:srgbClr val="1D2C4F"/>
                </a:solidFill>
                <a:latin typeface="Urbane Medium" pitchFamily="2" charset="77"/>
                <a:cs typeface="Judson"/>
              </a:rPr>
              <a:t>ownership</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control.</a:t>
            </a:r>
            <a:endParaRPr sz="1100" dirty="0">
              <a:latin typeface="Urbane Medium" pitchFamily="2" charset="77"/>
              <a:cs typeface="Judson"/>
            </a:endParaRPr>
          </a:p>
          <a:p>
            <a:pPr marL="285750" indent="-285750">
              <a:lnSpc>
                <a:spcPct val="100000"/>
              </a:lnSpc>
              <a:spcBef>
                <a:spcPts val="20"/>
              </a:spcBef>
              <a:buClr>
                <a:srgbClr val="E87825"/>
              </a:buClr>
              <a:buFont typeface="Wingdings" pitchFamily="2" charset="2"/>
              <a:buChar char="§"/>
            </a:pPr>
            <a:endParaRPr sz="1550" dirty="0">
              <a:latin typeface="Urbane Medium" pitchFamily="2" charset="77"/>
              <a:cs typeface="Judson"/>
            </a:endParaRPr>
          </a:p>
          <a:p>
            <a:pPr marL="264795" marR="145415" indent="-252729">
              <a:lnSpc>
                <a:spcPct val="1054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Reliance placed by the fund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fund </a:t>
            </a:r>
            <a:r>
              <a:rPr sz="1100" dirty="0">
                <a:solidFill>
                  <a:srgbClr val="1D2C4F"/>
                </a:solidFill>
                <a:latin typeface="Urbane Medium" pitchFamily="2" charset="77"/>
                <a:cs typeface="Judson"/>
              </a:rPr>
              <a:t>administrators on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third parties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 carry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out</a:t>
            </a:r>
            <a:r>
              <a:rPr sz="1100" spc="-5" dirty="0">
                <a:solidFill>
                  <a:srgbClr val="1D2C4F"/>
                </a:solidFill>
                <a:latin typeface="Urbane Medium" pitchFamily="2" charset="77"/>
                <a:cs typeface="Judson"/>
              </a:rPr>
              <a:t> due diligence </a:t>
            </a:r>
            <a:r>
              <a:rPr sz="1100" dirty="0">
                <a:solidFill>
                  <a:srgbClr val="1D2C4F"/>
                </a:solidFill>
                <a:latin typeface="Urbane Medium" pitchFamily="2" charset="77"/>
                <a:cs typeface="Judson"/>
              </a:rPr>
              <a:t>on</a:t>
            </a:r>
            <a:r>
              <a:rPr sz="1100" spc="-5" dirty="0">
                <a:solidFill>
                  <a:srgbClr val="1D2C4F"/>
                </a:solidFill>
                <a:latin typeface="Urbane Medium" pitchFamily="2" charset="77"/>
                <a:cs typeface="Judson"/>
              </a:rPr>
              <a:t> investors.</a:t>
            </a:r>
            <a:endParaRPr sz="1100" dirty="0">
              <a:latin typeface="Urbane Medium" pitchFamily="2" charset="77"/>
              <a:cs typeface="Judson"/>
            </a:endParaRPr>
          </a:p>
        </p:txBody>
      </p:sp>
      <p:sp>
        <p:nvSpPr>
          <p:cNvPr id="4" name="object 4"/>
          <p:cNvSpPr txBox="1"/>
          <p:nvPr/>
        </p:nvSpPr>
        <p:spPr>
          <a:xfrm>
            <a:off x="5499100" y="1591030"/>
            <a:ext cx="3708400" cy="5428217"/>
          </a:xfrm>
          <a:prstGeom prst="rect">
            <a:avLst/>
          </a:prstGeom>
        </p:spPr>
        <p:txBody>
          <a:bodyPr vert="horz" wrap="square" lIns="0" tIns="12700" rIns="0" bIns="0" rtlCol="0">
            <a:spAutoFit/>
          </a:bodyPr>
          <a:lstStyle/>
          <a:p>
            <a:pPr marL="264795" marR="143510" indent="-252729">
              <a:lnSpc>
                <a:spcPct val="105400"/>
              </a:lnSpc>
              <a:spcBef>
                <a:spcPts val="10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lack</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 face</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face</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contact</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due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prevalence</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intermediary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relationships.</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500" dirty="0">
              <a:latin typeface="Urbane Medium" pitchFamily="2" charset="77"/>
              <a:cs typeface="Judson"/>
            </a:endParaRPr>
          </a:p>
          <a:p>
            <a:pPr marL="264795" marR="99695" indent="-252729">
              <a:lnSpc>
                <a:spcPct val="1091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increasing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trend</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fund </a:t>
            </a:r>
            <a:r>
              <a:rPr sz="1100" dirty="0">
                <a:solidFill>
                  <a:srgbClr val="1D2C4F"/>
                </a:solidFill>
                <a:latin typeface="Urbane Medium" pitchFamily="2" charset="77"/>
                <a:cs typeface="Judson"/>
              </a:rPr>
              <a:t>administrators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outsourcing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their</a:t>
            </a:r>
            <a:r>
              <a:rPr sz="1100" dirty="0">
                <a:solidFill>
                  <a:srgbClr val="1D2C4F"/>
                </a:solidFill>
                <a:latin typeface="Urbane Medium" pitchFamily="2" charset="77"/>
                <a:cs typeface="Judson"/>
              </a:rPr>
              <a:t> activities to group</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subsidiaries</a:t>
            </a:r>
            <a:r>
              <a:rPr sz="1100" dirty="0">
                <a:solidFill>
                  <a:srgbClr val="1D2C4F"/>
                </a:solidFill>
                <a:latin typeface="Urbane Medium" pitchFamily="2" charset="77"/>
                <a:cs typeface="Judson"/>
              </a:rPr>
              <a:t> 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third parties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which</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may</a:t>
            </a:r>
            <a:r>
              <a:rPr sz="1100" dirty="0">
                <a:solidFill>
                  <a:srgbClr val="1D2C4F"/>
                </a:solidFill>
                <a:latin typeface="Urbane Medium" pitchFamily="2" charset="77"/>
                <a:cs typeface="Judson"/>
              </a:rPr>
              <a:t> not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regulated.</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400" dirty="0">
              <a:latin typeface="Urbane Medium" pitchFamily="2" charset="77"/>
              <a:cs typeface="Judson"/>
            </a:endParaRPr>
          </a:p>
          <a:p>
            <a:pPr marL="264795" marR="288290" indent="-252729">
              <a:lnSpc>
                <a:spcPct val="1137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Administrator’s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servicing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non-EU</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funds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which</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may </a:t>
            </a:r>
            <a:r>
              <a:rPr sz="1100" spc="-25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been</a:t>
            </a:r>
            <a:r>
              <a:rPr sz="1100" spc="-5" dirty="0">
                <a:solidFill>
                  <a:srgbClr val="1D2C4F"/>
                </a:solidFill>
                <a:latin typeface="Urbane Medium" pitchFamily="2" charset="77"/>
                <a:cs typeface="Judson"/>
              </a:rPr>
              <a:t> domiciled</a:t>
            </a:r>
            <a:r>
              <a:rPr sz="1100" dirty="0">
                <a:solidFill>
                  <a:srgbClr val="1D2C4F"/>
                </a:solidFill>
                <a:latin typeface="Urbane Medium" pitchFamily="2" charset="77"/>
                <a:cs typeface="Judson"/>
              </a:rPr>
              <a:t> in </a:t>
            </a:r>
            <a:r>
              <a:rPr sz="1100" spc="-5" dirty="0">
                <a:solidFill>
                  <a:srgbClr val="1D2C4F"/>
                </a:solidFill>
                <a:latin typeface="Urbane Medium" pitchFamily="2" charset="77"/>
                <a:cs typeface="Judson"/>
              </a:rPr>
              <a:t>jurisdictions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with</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strict</a:t>
            </a:r>
            <a:r>
              <a:rPr sz="1100" spc="-5" dirty="0">
                <a:solidFill>
                  <a:srgbClr val="1D2C4F"/>
                </a:solidFill>
                <a:latin typeface="Urbane Medium" pitchFamily="2" charset="77"/>
                <a:cs typeface="Judson"/>
              </a:rPr>
              <a:t> banking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secrecy</a:t>
            </a:r>
            <a:r>
              <a:rPr sz="1100" dirty="0">
                <a:solidFill>
                  <a:srgbClr val="1D2C4F"/>
                </a:solidFill>
                <a:latin typeface="Urbane Medium" pitchFamily="2" charset="77"/>
                <a:cs typeface="Judson"/>
              </a:rPr>
              <a:t> laws or </a:t>
            </a:r>
            <a:r>
              <a:rPr sz="1100" spc="-5" dirty="0">
                <a:solidFill>
                  <a:srgbClr val="1D2C4F"/>
                </a:solidFill>
                <a:latin typeface="Urbane Medium" pitchFamily="2" charset="77"/>
                <a:cs typeface="Judson"/>
              </a:rPr>
              <a:t>those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considered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be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tax</a:t>
            </a:r>
            <a:r>
              <a:rPr sz="1100" spc="-5" dirty="0">
                <a:solidFill>
                  <a:srgbClr val="1D2C4F"/>
                </a:solidFill>
                <a:latin typeface="Urbane Medium" pitchFamily="2" charset="77"/>
                <a:cs typeface="Judson"/>
              </a:rPr>
              <a:t> havens.</a:t>
            </a:r>
            <a:endParaRPr sz="1100" dirty="0">
              <a:latin typeface="Urbane Medium" pitchFamily="2" charset="77"/>
              <a:cs typeface="Judson"/>
            </a:endParaRPr>
          </a:p>
          <a:p>
            <a:pPr marL="285750" indent="-285750">
              <a:lnSpc>
                <a:spcPct val="100000"/>
              </a:lnSpc>
              <a:spcBef>
                <a:spcPts val="55"/>
              </a:spcBef>
              <a:buClr>
                <a:srgbClr val="E87825"/>
              </a:buClr>
              <a:buFont typeface="Wingdings" pitchFamily="2" charset="2"/>
              <a:buChar char="§"/>
            </a:pPr>
            <a:endParaRPr sz="1350" dirty="0">
              <a:latin typeface="Urbane Medium" pitchFamily="2" charset="77"/>
              <a:cs typeface="Judson"/>
            </a:endParaRPr>
          </a:p>
          <a:p>
            <a:pPr marL="264795" marR="694690" indent="-252729">
              <a:lnSpc>
                <a:spcPct val="1127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Certain types</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funds</a:t>
            </a:r>
            <a:r>
              <a:rPr sz="1100" dirty="0">
                <a:solidFill>
                  <a:srgbClr val="1D2C4F"/>
                </a:solidFill>
                <a:latin typeface="Urbane Medium" pitchFamily="2" charset="77"/>
                <a:cs typeface="Judson"/>
              </a:rPr>
              <a:t> involve</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High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volumes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transactions.</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350" dirty="0">
              <a:latin typeface="Urbane Medium" pitchFamily="2" charset="77"/>
              <a:cs typeface="Judson"/>
            </a:endParaRPr>
          </a:p>
          <a:p>
            <a:pPr marL="264795" marR="73025" indent="-252729">
              <a:lnSpc>
                <a:spcPct val="114599"/>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Funds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marketed through</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distributors </a:t>
            </a:r>
            <a:r>
              <a:rPr sz="1100" spc="-5" dirty="0">
                <a:solidFill>
                  <a:srgbClr val="1D2C4F"/>
                </a:solidFill>
                <a:latin typeface="Urbane Medium" pitchFamily="2" charset="77"/>
                <a:cs typeface="Judson"/>
              </a:rPr>
              <a:t>who </a:t>
            </a:r>
            <a:r>
              <a:rPr sz="1100" dirty="0">
                <a:solidFill>
                  <a:srgbClr val="1D2C4F"/>
                </a:solidFill>
                <a:latin typeface="Urbane Medium" pitchFamily="2" charset="77"/>
                <a:cs typeface="Judson"/>
              </a:rPr>
              <a:t>do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not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have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direct relationship with the underlying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client.</a:t>
            </a:r>
            <a:endParaRPr sz="1100" dirty="0">
              <a:latin typeface="Urbane Medium" pitchFamily="2" charset="77"/>
              <a:cs typeface="Judson"/>
            </a:endParaRPr>
          </a:p>
          <a:p>
            <a:pPr>
              <a:lnSpc>
                <a:spcPct val="100000"/>
              </a:lnSpc>
              <a:spcBef>
                <a:spcPts val="35"/>
              </a:spcBef>
            </a:pPr>
            <a:endParaRPr sz="1400" dirty="0">
              <a:latin typeface="Urbane Medium" pitchFamily="2" charset="77"/>
              <a:cs typeface="Judson"/>
            </a:endParaRPr>
          </a:p>
          <a:p>
            <a:pPr marL="12700" marR="5080">
              <a:lnSpc>
                <a:spcPct val="110000"/>
              </a:lnSpc>
            </a:pPr>
            <a:r>
              <a:rPr sz="1100" spc="-10" dirty="0">
                <a:solidFill>
                  <a:srgbClr val="1D2C4F"/>
                </a:solidFill>
                <a:latin typeface="Urbane Medium" pitchFamily="2" charset="77"/>
                <a:cs typeface="Judson"/>
              </a:rPr>
              <a:t>Other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categories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financial</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institutions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which</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received</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the </a:t>
            </a:r>
            <a:r>
              <a:rPr sz="1100" spc="-5" dirty="0">
                <a:solidFill>
                  <a:srgbClr val="1D2C4F"/>
                </a:solidFill>
                <a:latin typeface="Urbane Medium" pitchFamily="2" charset="77"/>
                <a:cs typeface="Judson"/>
              </a:rPr>
              <a:t> Medium-High</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classification </a:t>
            </a:r>
            <a:r>
              <a:rPr sz="1100" spc="-5" dirty="0">
                <a:solidFill>
                  <a:srgbClr val="1D2C4F"/>
                </a:solidFill>
                <a:latin typeface="Urbane Medium" pitchFamily="2" charset="77"/>
                <a:cs typeface="Judson"/>
              </a:rPr>
              <a:t>include: Non-Retail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Banking,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Funds/Funds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Administrators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Investment</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Firms,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PMCs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(Private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Members’ Clubs), HVGDs </a:t>
            </a:r>
            <a:r>
              <a:rPr sz="1100" dirty="0">
                <a:solidFill>
                  <a:srgbClr val="1D2C4F"/>
                </a:solidFill>
                <a:latin typeface="Urbane Medium" pitchFamily="2" charset="77"/>
                <a:cs typeface="Judson"/>
              </a:rPr>
              <a:t>(High Value Goods </a:t>
            </a:r>
            <a:r>
              <a:rPr sz="1100" spc="-5" dirty="0">
                <a:solidFill>
                  <a:srgbClr val="1D2C4F"/>
                </a:solidFill>
                <a:latin typeface="Urbane Medium" pitchFamily="2" charset="77"/>
                <a:cs typeface="Judson"/>
              </a:rPr>
              <a:t>Dealers), TCSPs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(Trust </a:t>
            </a:r>
            <a:r>
              <a:rPr sz="1100" dirty="0">
                <a:solidFill>
                  <a:srgbClr val="1D2C4F"/>
                </a:solidFill>
                <a:latin typeface="Urbane Medium" pitchFamily="2" charset="77"/>
                <a:cs typeface="Judson"/>
              </a:rPr>
              <a:t>or </a:t>
            </a:r>
            <a:r>
              <a:rPr sz="1100" spc="-5" dirty="0">
                <a:solidFill>
                  <a:srgbClr val="1D2C4F"/>
                </a:solidFill>
                <a:latin typeface="Urbane Medium" pitchFamily="2" charset="77"/>
                <a:cs typeface="Judson"/>
              </a:rPr>
              <a:t>Company Service </a:t>
            </a:r>
            <a:r>
              <a:rPr sz="1100" dirty="0">
                <a:solidFill>
                  <a:srgbClr val="1D2C4F"/>
                </a:solidFill>
                <a:latin typeface="Urbane Medium" pitchFamily="2" charset="77"/>
                <a:cs typeface="Judson"/>
              </a:rPr>
              <a:t>Providers) </a:t>
            </a:r>
            <a:r>
              <a:rPr sz="1100" spc="-5" dirty="0">
                <a:solidFill>
                  <a:srgbClr val="1D2C4F"/>
                </a:solidFill>
                <a:latin typeface="Urbane Medium" pitchFamily="2" charset="77"/>
                <a:cs typeface="Judson"/>
              </a:rPr>
              <a:t>(excl. </a:t>
            </a:r>
            <a:r>
              <a:rPr sz="1100" dirty="0">
                <a:solidFill>
                  <a:srgbClr val="1D2C4F"/>
                </a:solidFill>
                <a:latin typeface="Urbane Medium" pitchFamily="2" charset="77"/>
                <a:cs typeface="Judson"/>
              </a:rPr>
              <a:t>subsidiaries of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credit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institutions),</a:t>
            </a:r>
            <a:r>
              <a:rPr sz="1100" dirty="0">
                <a:solidFill>
                  <a:srgbClr val="1D2C4F"/>
                </a:solidFill>
                <a:latin typeface="Urbane Medium" pitchFamily="2" charset="77"/>
                <a:cs typeface="Judson"/>
              </a:rPr>
              <a:t> Legal </a:t>
            </a:r>
            <a:r>
              <a:rPr sz="1100" spc="-5" dirty="0">
                <a:solidFill>
                  <a:srgbClr val="1D2C4F"/>
                </a:solidFill>
                <a:latin typeface="Urbane Medium" pitchFamily="2" charset="77"/>
                <a:cs typeface="Judson"/>
              </a:rPr>
              <a:t>Services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Sector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Accountancy Services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Sector</a:t>
            </a:r>
            <a:endParaRPr sz="1100" dirty="0">
              <a:latin typeface="Urbane Medium" pitchFamily="2" charset="77"/>
              <a:cs typeface="Judso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99109"/>
            <a:ext cx="10686415" cy="0"/>
          </a:xfrm>
          <a:custGeom>
            <a:avLst/>
            <a:gdLst/>
            <a:ahLst/>
            <a:cxnLst/>
            <a:rect l="l" t="t" r="r" b="b"/>
            <a:pathLst>
              <a:path w="10686415">
                <a:moveTo>
                  <a:pt x="0" y="0"/>
                </a:moveTo>
                <a:lnTo>
                  <a:pt x="10686360" y="0"/>
                </a:lnTo>
              </a:path>
            </a:pathLst>
          </a:custGeom>
          <a:ln w="6346">
            <a:solidFill>
              <a:srgbClr val="0092B6"/>
            </a:solidFill>
          </a:ln>
        </p:spPr>
        <p:txBody>
          <a:bodyPr wrap="square" lIns="0" tIns="0" rIns="0" bIns="0" rtlCol="0"/>
          <a:lstStyle/>
          <a:p>
            <a:endParaRPr dirty="0">
              <a:latin typeface="Urbane Medium" pitchFamily="2" charset="77"/>
            </a:endParaRPr>
          </a:p>
        </p:txBody>
      </p:sp>
      <p:sp>
        <p:nvSpPr>
          <p:cNvPr id="4" name="object 4"/>
          <p:cNvSpPr txBox="1">
            <a:spLocks noGrp="1"/>
          </p:cNvSpPr>
          <p:nvPr>
            <p:ph type="title"/>
          </p:nvPr>
        </p:nvSpPr>
        <p:spPr>
          <a:xfrm>
            <a:off x="401740" y="404876"/>
            <a:ext cx="5706960"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1E4592"/>
                </a:solidFill>
              </a:rPr>
              <a:t>Central</a:t>
            </a:r>
            <a:r>
              <a:rPr spc="-40" dirty="0">
                <a:solidFill>
                  <a:srgbClr val="1E4592"/>
                </a:solidFill>
              </a:rPr>
              <a:t> </a:t>
            </a:r>
            <a:r>
              <a:rPr spc="-5" dirty="0">
                <a:solidFill>
                  <a:srgbClr val="1E4592"/>
                </a:solidFill>
              </a:rPr>
              <a:t>Bank</a:t>
            </a:r>
            <a:r>
              <a:rPr spc="-45" dirty="0">
                <a:solidFill>
                  <a:srgbClr val="1E4592"/>
                </a:solidFill>
              </a:rPr>
              <a:t> </a:t>
            </a:r>
            <a:r>
              <a:rPr dirty="0">
                <a:solidFill>
                  <a:srgbClr val="1E4592"/>
                </a:solidFill>
              </a:rPr>
              <a:t>Communications</a:t>
            </a:r>
          </a:p>
        </p:txBody>
      </p:sp>
      <p:pic>
        <p:nvPicPr>
          <p:cNvPr id="5" name="object 5"/>
          <p:cNvPicPr/>
          <p:nvPr/>
        </p:nvPicPr>
        <p:blipFill>
          <a:blip r:embed="rId2" cstate="print"/>
          <a:stretch>
            <a:fillRect/>
          </a:stretch>
        </p:blipFill>
        <p:spPr>
          <a:xfrm>
            <a:off x="0" y="5963224"/>
            <a:ext cx="10692384" cy="2185924"/>
          </a:xfrm>
          <a:prstGeom prst="rect">
            <a:avLst/>
          </a:prstGeom>
        </p:spPr>
      </p:pic>
      <p:sp>
        <p:nvSpPr>
          <p:cNvPr id="6" name="object 6"/>
          <p:cNvSpPr txBox="1"/>
          <p:nvPr/>
        </p:nvSpPr>
        <p:spPr>
          <a:xfrm>
            <a:off x="401740" y="1459890"/>
            <a:ext cx="9889920" cy="243656"/>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1E4592"/>
                </a:solidFill>
                <a:latin typeface="Urbane Medium" pitchFamily="2" charset="77"/>
                <a:cs typeface="Judson"/>
              </a:rPr>
              <a:t>Central</a:t>
            </a:r>
            <a:r>
              <a:rPr sz="1500" dirty="0">
                <a:solidFill>
                  <a:srgbClr val="1E4592"/>
                </a:solidFill>
                <a:latin typeface="Urbane Medium" pitchFamily="2" charset="77"/>
                <a:cs typeface="Judson"/>
              </a:rPr>
              <a:t> </a:t>
            </a:r>
            <a:r>
              <a:rPr sz="1500" spc="-5" dirty="0">
                <a:solidFill>
                  <a:srgbClr val="1E4592"/>
                </a:solidFill>
                <a:latin typeface="Urbane Medium" pitchFamily="2" charset="77"/>
                <a:cs typeface="Judson"/>
              </a:rPr>
              <a:t>Bank</a:t>
            </a:r>
            <a:r>
              <a:rPr sz="1500" spc="5" dirty="0">
                <a:solidFill>
                  <a:srgbClr val="1E4592"/>
                </a:solidFill>
                <a:latin typeface="Urbane Medium" pitchFamily="2" charset="77"/>
                <a:cs typeface="Judson"/>
              </a:rPr>
              <a:t> </a:t>
            </a:r>
            <a:r>
              <a:rPr sz="1500" spc="-5" dirty="0">
                <a:solidFill>
                  <a:srgbClr val="1E4592"/>
                </a:solidFill>
                <a:latin typeface="Urbane Medium" pitchFamily="2" charset="77"/>
                <a:cs typeface="Judson"/>
              </a:rPr>
              <a:t>Bulletins</a:t>
            </a:r>
            <a:r>
              <a:rPr sz="1500" spc="10" dirty="0">
                <a:solidFill>
                  <a:srgbClr val="1E4592"/>
                </a:solidFill>
                <a:latin typeface="Urbane Medium" pitchFamily="2" charset="77"/>
                <a:cs typeface="Judson"/>
              </a:rPr>
              <a:t> </a:t>
            </a:r>
            <a:r>
              <a:rPr sz="1500" dirty="0">
                <a:solidFill>
                  <a:srgbClr val="1E4592"/>
                </a:solidFill>
                <a:latin typeface="Urbane Medium" pitchFamily="2" charset="77"/>
                <a:cs typeface="Judson"/>
              </a:rPr>
              <a:t>–</a:t>
            </a:r>
            <a:r>
              <a:rPr sz="1500" spc="5" dirty="0">
                <a:solidFill>
                  <a:srgbClr val="1E4592"/>
                </a:solidFill>
                <a:latin typeface="Urbane Medium" pitchFamily="2" charset="77"/>
                <a:cs typeface="Judson"/>
              </a:rPr>
              <a:t> </a:t>
            </a:r>
            <a:r>
              <a:rPr sz="1500" spc="-5" dirty="0">
                <a:solidFill>
                  <a:srgbClr val="1E4592"/>
                </a:solidFill>
                <a:latin typeface="Urbane Medium" pitchFamily="2" charset="77"/>
                <a:cs typeface="Judson"/>
              </a:rPr>
              <a:t>Provide</a:t>
            </a:r>
            <a:r>
              <a:rPr sz="1500" spc="5" dirty="0">
                <a:solidFill>
                  <a:srgbClr val="1E4592"/>
                </a:solidFill>
                <a:latin typeface="Urbane Medium" pitchFamily="2" charset="77"/>
                <a:cs typeface="Judson"/>
              </a:rPr>
              <a:t> </a:t>
            </a:r>
            <a:r>
              <a:rPr sz="1500" spc="-5" dirty="0">
                <a:solidFill>
                  <a:srgbClr val="1E4592"/>
                </a:solidFill>
                <a:latin typeface="Urbane Medium" pitchFamily="2" charset="77"/>
                <a:cs typeface="Judson"/>
              </a:rPr>
              <a:t>guidance</a:t>
            </a:r>
            <a:r>
              <a:rPr sz="1500" spc="5" dirty="0">
                <a:solidFill>
                  <a:srgbClr val="1E4592"/>
                </a:solidFill>
                <a:latin typeface="Urbane Medium" pitchFamily="2" charset="77"/>
                <a:cs typeface="Judson"/>
              </a:rPr>
              <a:t> </a:t>
            </a:r>
            <a:r>
              <a:rPr sz="1500" dirty="0">
                <a:solidFill>
                  <a:srgbClr val="1E4592"/>
                </a:solidFill>
                <a:latin typeface="Urbane Medium" pitchFamily="2" charset="77"/>
                <a:cs typeface="Judson"/>
              </a:rPr>
              <a:t>to </a:t>
            </a:r>
            <a:r>
              <a:rPr sz="1500" spc="-5" dirty="0">
                <a:solidFill>
                  <a:srgbClr val="1E4592"/>
                </a:solidFill>
                <a:latin typeface="Urbane Medium" pitchFamily="2" charset="77"/>
                <a:cs typeface="Judson"/>
              </a:rPr>
              <a:t>industry</a:t>
            </a:r>
            <a:r>
              <a:rPr sz="1500" dirty="0">
                <a:solidFill>
                  <a:srgbClr val="1E4592"/>
                </a:solidFill>
                <a:latin typeface="Urbane Medium" pitchFamily="2" charset="77"/>
                <a:cs typeface="Judson"/>
              </a:rPr>
              <a:t> on</a:t>
            </a:r>
            <a:r>
              <a:rPr sz="1500" spc="10" dirty="0">
                <a:solidFill>
                  <a:srgbClr val="1E4592"/>
                </a:solidFill>
                <a:latin typeface="Urbane Medium" pitchFamily="2" charset="77"/>
                <a:cs typeface="Judson"/>
              </a:rPr>
              <a:t> </a:t>
            </a:r>
            <a:r>
              <a:rPr sz="1500" spc="-5" dirty="0">
                <a:solidFill>
                  <a:srgbClr val="1E4592"/>
                </a:solidFill>
                <a:latin typeface="Urbane Medium" pitchFamily="2" charset="77"/>
                <a:cs typeface="Judson"/>
              </a:rPr>
              <a:t>AML/CFT/FS</a:t>
            </a:r>
            <a:r>
              <a:rPr sz="1500" spc="5" dirty="0">
                <a:solidFill>
                  <a:srgbClr val="1E4592"/>
                </a:solidFill>
                <a:latin typeface="Urbane Medium" pitchFamily="2" charset="77"/>
                <a:cs typeface="Judson"/>
              </a:rPr>
              <a:t> </a:t>
            </a:r>
            <a:r>
              <a:rPr sz="1500" spc="-5" dirty="0">
                <a:solidFill>
                  <a:srgbClr val="1E4592"/>
                </a:solidFill>
                <a:latin typeface="Urbane Medium" pitchFamily="2" charset="77"/>
                <a:cs typeface="Judson"/>
              </a:rPr>
              <a:t>measures.</a:t>
            </a:r>
            <a:endParaRPr sz="1500" dirty="0">
              <a:solidFill>
                <a:srgbClr val="1E4592"/>
              </a:solidFill>
              <a:latin typeface="Urbane Medium" pitchFamily="2" charset="77"/>
              <a:cs typeface="Judson"/>
            </a:endParaRPr>
          </a:p>
        </p:txBody>
      </p:sp>
      <p:sp>
        <p:nvSpPr>
          <p:cNvPr id="7" name="object 7"/>
          <p:cNvSpPr txBox="1"/>
          <p:nvPr/>
        </p:nvSpPr>
        <p:spPr>
          <a:xfrm>
            <a:off x="401740" y="2116479"/>
            <a:ext cx="5283835" cy="321883"/>
          </a:xfrm>
          <a:prstGeom prst="rect">
            <a:avLst/>
          </a:prstGeom>
        </p:spPr>
        <p:txBody>
          <a:bodyPr vert="horz" wrap="square" lIns="0" tIns="13970" rIns="0" bIns="0" rtlCol="0">
            <a:spAutoFit/>
          </a:bodyPr>
          <a:lstStyle/>
          <a:p>
            <a:pPr marL="184150" indent="-171450">
              <a:lnSpc>
                <a:spcPts val="1205"/>
              </a:lnSpc>
              <a:spcBef>
                <a:spcPts val="110"/>
              </a:spcBef>
              <a:buClr>
                <a:srgbClr val="E87825"/>
              </a:buClr>
              <a:buSzPct val="95652"/>
              <a:buFont typeface="Wingdings" pitchFamily="2" charset="2"/>
              <a:buChar char="§"/>
              <a:tabLst>
                <a:tab pos="184150" algn="l"/>
                <a:tab pos="5206365" algn="l"/>
              </a:tabLst>
            </a:pPr>
            <a:r>
              <a:rPr sz="1150" spc="-30" dirty="0">
                <a:solidFill>
                  <a:srgbClr val="1D2C4F"/>
                </a:solidFill>
                <a:latin typeface="Urbane Medium" pitchFamily="2" charset="77"/>
                <a:cs typeface="Judson"/>
              </a:rPr>
              <a:t>February</a:t>
            </a:r>
            <a:r>
              <a:rPr sz="1150" spc="-20" dirty="0">
                <a:solidFill>
                  <a:srgbClr val="1D2C4F"/>
                </a:solidFill>
                <a:latin typeface="Urbane Medium" pitchFamily="2" charset="77"/>
                <a:cs typeface="Judson"/>
              </a:rPr>
              <a:t> </a:t>
            </a:r>
            <a:r>
              <a:rPr sz="1150" spc="-35" dirty="0">
                <a:solidFill>
                  <a:srgbClr val="1D2C4F"/>
                </a:solidFill>
                <a:latin typeface="Urbane Medium" pitchFamily="2" charset="77"/>
                <a:cs typeface="Judson"/>
              </a:rPr>
              <a:t>201</a:t>
            </a:r>
            <a:r>
              <a:rPr sz="1150" spc="-30" dirty="0">
                <a:solidFill>
                  <a:srgbClr val="1D2C4F"/>
                </a:solidFill>
                <a:latin typeface="Urbane Medium" pitchFamily="2" charset="77"/>
                <a:cs typeface="Judson"/>
              </a:rPr>
              <a:t>5</a:t>
            </a:r>
            <a:r>
              <a:rPr sz="1150" spc="-20"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a:t>
            </a:r>
            <a:r>
              <a:rPr sz="1150" spc="-2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10" dirty="0">
                <a:solidFill>
                  <a:srgbClr val="1D2C4F"/>
                </a:solidFill>
                <a:latin typeface="Urbane Medium" pitchFamily="2" charset="77"/>
                <a:cs typeface="Judson"/>
              </a:rPr>
              <a:t> C</a:t>
            </a:r>
            <a:r>
              <a:rPr sz="1100" spc="-5" dirty="0">
                <a:solidFill>
                  <a:srgbClr val="1D2C4F"/>
                </a:solidFill>
                <a:latin typeface="Urbane Medium" pitchFamily="2" charset="77"/>
                <a:cs typeface="Judson"/>
              </a:rPr>
              <a:t>B</a:t>
            </a:r>
            <a:r>
              <a:rPr sz="1100" dirty="0">
                <a:solidFill>
                  <a:srgbClr val="1D2C4F"/>
                </a:solidFill>
                <a:latin typeface="Urbane Medium" pitchFamily="2" charset="77"/>
                <a:cs typeface="Judson"/>
              </a:rPr>
              <a:t>I </a:t>
            </a:r>
            <a:r>
              <a:rPr sz="1100" spc="-5" dirty="0">
                <a:solidFill>
                  <a:srgbClr val="1D2C4F"/>
                </a:solidFill>
                <a:latin typeface="Urbane Medium" pitchFamily="2" charset="77"/>
                <a:cs typeface="Judson"/>
              </a:rPr>
              <a:t>p</a:t>
            </a:r>
            <a:r>
              <a:rPr sz="1100" spc="-10" dirty="0">
                <a:solidFill>
                  <a:srgbClr val="1D2C4F"/>
                </a:solidFill>
                <a:latin typeface="Urbane Medium" pitchFamily="2" charset="77"/>
                <a:cs typeface="Judson"/>
              </a:rPr>
              <a:t>u</a:t>
            </a:r>
            <a:r>
              <a:rPr sz="1100" spc="-5" dirty="0">
                <a:solidFill>
                  <a:srgbClr val="1D2C4F"/>
                </a:solidFill>
                <a:latin typeface="Urbane Medium" pitchFamily="2" charset="77"/>
                <a:cs typeface="Judson"/>
              </a:rPr>
              <a:t>b</a:t>
            </a:r>
            <a:r>
              <a:rPr sz="1100" dirty="0">
                <a:solidFill>
                  <a:srgbClr val="1D2C4F"/>
                </a:solidFill>
                <a:latin typeface="Urbane Medium" pitchFamily="2" charset="77"/>
                <a:cs typeface="Judson"/>
              </a:rPr>
              <a:t>l</a:t>
            </a:r>
            <a:r>
              <a:rPr sz="1100" spc="5" dirty="0">
                <a:solidFill>
                  <a:srgbClr val="1D2C4F"/>
                </a:solidFill>
                <a:latin typeface="Urbane Medium" pitchFamily="2" charset="77"/>
                <a:cs typeface="Judson"/>
              </a:rPr>
              <a:t>i</a:t>
            </a:r>
            <a:r>
              <a:rPr sz="1100"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he</a:t>
            </a:r>
            <a:r>
              <a:rPr sz="1100" dirty="0">
                <a:solidFill>
                  <a:srgbClr val="1D2C4F"/>
                </a:solidFill>
                <a:latin typeface="Urbane Medium" pitchFamily="2" charset="77"/>
                <a:cs typeface="Judson"/>
              </a:rPr>
              <a:t>d</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a:t>
            </a:r>
            <a:r>
              <a:rPr sz="1100" spc="-5" dirty="0">
                <a:solidFill>
                  <a:srgbClr val="1D2C4F"/>
                </a:solidFill>
                <a:latin typeface="Urbane Medium" pitchFamily="2" charset="77"/>
                <a:cs typeface="Judson"/>
              </a:rPr>
              <a:t>t</a:t>
            </a:r>
            <a:r>
              <a:rPr sz="1100" dirty="0">
                <a:solidFill>
                  <a:srgbClr val="1D2C4F"/>
                </a:solidFill>
                <a:latin typeface="Urbane Medium" pitchFamily="2" charset="77"/>
                <a:cs typeface="Judson"/>
              </a:rPr>
              <a:t>s f</a:t>
            </a:r>
            <a:r>
              <a:rPr sz="1100" spc="5" dirty="0">
                <a:solidFill>
                  <a:srgbClr val="1D2C4F"/>
                </a:solidFill>
                <a:latin typeface="Urbane Medium" pitchFamily="2" charset="77"/>
                <a:cs typeface="Judson"/>
              </a:rPr>
              <a:t>i</a:t>
            </a:r>
            <a:r>
              <a:rPr sz="1100" spc="-5" dirty="0">
                <a:solidFill>
                  <a:srgbClr val="1D2C4F"/>
                </a:solidFill>
                <a:latin typeface="Urbane Medium" pitchFamily="2" charset="77"/>
                <a:cs typeface="Judson"/>
              </a:rPr>
              <a:t>nd</a:t>
            </a:r>
            <a:r>
              <a:rPr sz="1100" spc="5" dirty="0">
                <a:solidFill>
                  <a:srgbClr val="1D2C4F"/>
                </a:solidFill>
                <a:latin typeface="Urbane Medium" pitchFamily="2" charset="77"/>
                <a:cs typeface="Judson"/>
              </a:rPr>
              <a:t>i</a:t>
            </a:r>
            <a:r>
              <a:rPr sz="1100" spc="-5" dirty="0">
                <a:solidFill>
                  <a:srgbClr val="1D2C4F"/>
                </a:solidFill>
                <a:latin typeface="Urbane Medium" pitchFamily="2" charset="77"/>
                <a:cs typeface="Judson"/>
              </a:rPr>
              <a:t>n</a:t>
            </a:r>
            <a:r>
              <a:rPr sz="1100" dirty="0">
                <a:solidFill>
                  <a:srgbClr val="1D2C4F"/>
                </a:solidFill>
                <a:latin typeface="Urbane Medium" pitchFamily="2" charset="77"/>
                <a:cs typeface="Judson"/>
              </a:rPr>
              <a:t>gs </a:t>
            </a:r>
            <a:r>
              <a:rPr sz="1100" spc="5" dirty="0">
                <a:solidFill>
                  <a:srgbClr val="1D2C4F"/>
                </a:solidFill>
                <a:latin typeface="Urbane Medium" pitchFamily="2" charset="77"/>
                <a:cs typeface="Judson"/>
              </a:rPr>
              <a:t>i</a:t>
            </a:r>
            <a:r>
              <a:rPr sz="1100" dirty="0">
                <a:solidFill>
                  <a:srgbClr val="1D2C4F"/>
                </a:solidFill>
                <a:latin typeface="Urbane Medium" pitchFamily="2" charset="77"/>
                <a:cs typeface="Judson"/>
              </a:rPr>
              <a:t>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a:t>
            </a:r>
            <a:r>
              <a:rPr sz="1100" spc="-10" dirty="0">
                <a:solidFill>
                  <a:srgbClr val="1D2C4F"/>
                </a:solidFill>
                <a:latin typeface="Urbane Medium" pitchFamily="2" charset="77"/>
                <a:cs typeface="Judson"/>
              </a:rPr>
              <a:t>e</a:t>
            </a:r>
            <a:r>
              <a:rPr sz="1100" dirty="0">
                <a:solidFill>
                  <a:srgbClr val="1D2C4F"/>
                </a:solidFill>
                <a:latin typeface="Urbane Medium" pitchFamily="2" charset="77"/>
                <a:cs typeface="Judson"/>
              </a:rPr>
              <a:t>l</a:t>
            </a:r>
            <a:r>
              <a:rPr sz="1100" spc="5" dirty="0">
                <a:solidFill>
                  <a:srgbClr val="1D2C4F"/>
                </a:solidFill>
                <a:latin typeface="Urbane Medium" pitchFamily="2" charset="77"/>
                <a:cs typeface="Judson"/>
              </a:rPr>
              <a:t>a</a:t>
            </a:r>
            <a:r>
              <a:rPr sz="1100" spc="-5" dirty="0">
                <a:solidFill>
                  <a:srgbClr val="1D2C4F"/>
                </a:solidFill>
                <a:latin typeface="Urbane Medium" pitchFamily="2" charset="77"/>
                <a:cs typeface="Judson"/>
              </a:rPr>
              <a:t>t</a:t>
            </a:r>
            <a:r>
              <a:rPr sz="1100" spc="5" dirty="0">
                <a:solidFill>
                  <a:srgbClr val="1D2C4F"/>
                </a:solidFill>
                <a:latin typeface="Urbane Medium" pitchFamily="2" charset="77"/>
                <a:cs typeface="Judson"/>
              </a:rPr>
              <a:t>i</a:t>
            </a:r>
            <a:r>
              <a:rPr sz="1100" dirty="0">
                <a:solidFill>
                  <a:srgbClr val="1D2C4F"/>
                </a:solidFill>
                <a:latin typeface="Urbane Medium" pitchFamily="2" charset="77"/>
                <a:cs typeface="Judson"/>
              </a:rPr>
              <a:t>on</a:t>
            </a:r>
            <a:r>
              <a:rPr sz="1100" spc="-5" dirty="0">
                <a:solidFill>
                  <a:srgbClr val="1D2C4F"/>
                </a:solidFill>
                <a:latin typeface="Urbane Medium" pitchFamily="2" charset="77"/>
                <a:cs typeface="Judson"/>
              </a:rPr>
              <a:t> t</a:t>
            </a:r>
            <a:r>
              <a:rPr sz="1100" spc="5" dirty="0">
                <a:solidFill>
                  <a:srgbClr val="1D2C4F"/>
                </a:solidFill>
                <a:latin typeface="Urbane Medium" pitchFamily="2" charset="77"/>
                <a:cs typeface="Judson"/>
              </a:rPr>
              <a:t>o</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a:t>
            </a:r>
            <a:r>
              <a:rPr sz="1100" spc="-5" dirty="0">
                <a:solidFill>
                  <a:srgbClr val="1D2C4F"/>
                </a:solidFill>
                <a:latin typeface="Urbane Medium" pitchFamily="2" charset="77"/>
                <a:cs typeface="Judson"/>
              </a:rPr>
              <a:t>n</a:t>
            </a:r>
            <a:r>
              <a:rPr sz="1100" dirty="0">
                <a:solidFill>
                  <a:srgbClr val="1D2C4F"/>
                </a:solidFill>
                <a:latin typeface="Urbane Medium" pitchFamily="2" charset="77"/>
                <a:cs typeface="Judson"/>
              </a:rPr>
              <a:t>s</a:t>
            </a:r>
            <a:r>
              <a:rPr sz="1100" spc="-5" dirty="0">
                <a:solidFill>
                  <a:srgbClr val="1D2C4F"/>
                </a:solidFill>
                <a:latin typeface="Urbane Medium" pitchFamily="2" charset="77"/>
                <a:cs typeface="Judson"/>
              </a:rPr>
              <a:t>p</a:t>
            </a:r>
            <a:r>
              <a:rPr sz="1100" spc="-10" dirty="0">
                <a:solidFill>
                  <a:srgbClr val="1D2C4F"/>
                </a:solidFill>
                <a:latin typeface="Urbane Medium" pitchFamily="2" charset="77"/>
                <a:cs typeface="Judson"/>
              </a:rPr>
              <a:t>e</a:t>
            </a:r>
            <a:r>
              <a:rPr sz="1100" spc="-5" dirty="0">
                <a:solidFill>
                  <a:srgbClr val="1D2C4F"/>
                </a:solidFill>
                <a:latin typeface="Urbane Medium" pitchFamily="2" charset="77"/>
                <a:cs typeface="Judson"/>
              </a:rPr>
              <a:t>ct</a:t>
            </a:r>
            <a:r>
              <a:rPr sz="1100" spc="5" dirty="0">
                <a:solidFill>
                  <a:srgbClr val="1D2C4F"/>
                </a:solidFill>
                <a:latin typeface="Urbane Medium" pitchFamily="2" charset="77"/>
                <a:cs typeface="Judson"/>
              </a:rPr>
              <a:t>i</a:t>
            </a:r>
            <a:r>
              <a:rPr sz="1100" dirty="0">
                <a:solidFill>
                  <a:srgbClr val="1D2C4F"/>
                </a:solidFill>
                <a:latin typeface="Urbane Medium" pitchFamily="2" charset="77"/>
                <a:cs typeface="Judson"/>
              </a:rPr>
              <a:t>o</a:t>
            </a:r>
            <a:r>
              <a:rPr sz="1100" spc="-5" dirty="0">
                <a:solidFill>
                  <a:srgbClr val="1D2C4F"/>
                </a:solidFill>
                <a:latin typeface="Urbane Medium" pitchFamily="2" charset="77"/>
                <a:cs typeface="Judson"/>
              </a:rPr>
              <a:t>n</a:t>
            </a:r>
            <a:r>
              <a:rPr sz="1100" dirty="0">
                <a:solidFill>
                  <a:srgbClr val="1D2C4F"/>
                </a:solidFill>
                <a:latin typeface="Urbane Medium" pitchFamily="2" charset="77"/>
                <a:cs typeface="Judson"/>
              </a:rPr>
              <a:t>s</a:t>
            </a:r>
            <a:r>
              <a:rPr lang="en-GB"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carried out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Irish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banking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sector.</a:t>
            </a:r>
            <a:endParaRPr sz="1100" dirty="0">
              <a:latin typeface="Urbane Medium" pitchFamily="2" charset="77"/>
              <a:cs typeface="Judson"/>
            </a:endParaRPr>
          </a:p>
        </p:txBody>
      </p:sp>
      <p:sp>
        <p:nvSpPr>
          <p:cNvPr id="8" name="object 8"/>
          <p:cNvSpPr txBox="1"/>
          <p:nvPr/>
        </p:nvSpPr>
        <p:spPr>
          <a:xfrm>
            <a:off x="401714" y="2585871"/>
            <a:ext cx="4620895" cy="2543710"/>
          </a:xfrm>
          <a:prstGeom prst="rect">
            <a:avLst/>
          </a:prstGeom>
        </p:spPr>
        <p:txBody>
          <a:bodyPr vert="horz" wrap="square" lIns="0" tIns="48260" rIns="0" bIns="0" rtlCol="0">
            <a:spAutoFit/>
          </a:bodyPr>
          <a:lstStyle/>
          <a:p>
            <a:pPr marL="184150" marR="5080" indent="-171450">
              <a:lnSpc>
                <a:spcPts val="1100"/>
              </a:lnSpc>
              <a:spcBef>
                <a:spcPts val="380"/>
              </a:spcBef>
              <a:buClr>
                <a:srgbClr val="E87825"/>
              </a:buClr>
              <a:buSzPct val="95652"/>
              <a:buFont typeface="Wingdings" pitchFamily="2" charset="2"/>
              <a:buChar char="§"/>
              <a:tabLst>
                <a:tab pos="184785" algn="l"/>
              </a:tabLst>
            </a:pPr>
            <a:r>
              <a:rPr sz="1150" spc="-35" dirty="0">
                <a:solidFill>
                  <a:srgbClr val="1D2C4F"/>
                </a:solidFill>
                <a:latin typeface="Urbane Medium" pitchFamily="2" charset="77"/>
                <a:cs typeface="Judson"/>
              </a:rPr>
              <a:t>May</a:t>
            </a:r>
            <a:r>
              <a:rPr sz="1150" spc="-2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2015</a:t>
            </a:r>
            <a:r>
              <a:rPr sz="1150" spc="-1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a:t>
            </a:r>
            <a:r>
              <a:rPr sz="1150" spc="-2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CBI</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published </a:t>
            </a:r>
            <a:r>
              <a:rPr sz="1100" dirty="0">
                <a:solidFill>
                  <a:srgbClr val="1D2C4F"/>
                </a:solidFill>
                <a:latin typeface="Urbane Medium" pitchFamily="2" charset="77"/>
                <a:cs typeface="Judson"/>
              </a:rPr>
              <a:t>its findings 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relation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inspections</a:t>
            </a:r>
            <a:r>
              <a:rPr sz="1100" dirty="0">
                <a:solidFill>
                  <a:srgbClr val="1D2C4F"/>
                </a:solidFill>
                <a:latin typeface="Urbane Medium" pitchFamily="2" charset="77"/>
                <a:cs typeface="Judson"/>
              </a:rPr>
              <a:t> </a:t>
            </a:r>
            <a:r>
              <a:rPr sz="1100" spc="-75" dirty="0">
                <a:solidFill>
                  <a:srgbClr val="1D2C4F"/>
                </a:solidFill>
                <a:latin typeface="Urbane Medium" pitchFamily="2" charset="77"/>
                <a:cs typeface="Judson"/>
              </a:rPr>
              <a:t>carried </a:t>
            </a:r>
            <a:r>
              <a:rPr sz="1100" spc="-70" dirty="0">
                <a:solidFill>
                  <a:srgbClr val="1D2C4F"/>
                </a:solidFill>
                <a:latin typeface="Urbane Medium" pitchFamily="2" charset="77"/>
                <a:cs typeface="Judson"/>
              </a:rPr>
              <a:t> </a:t>
            </a:r>
            <a:r>
              <a:rPr sz="1100" dirty="0">
                <a:solidFill>
                  <a:srgbClr val="1D2C4F"/>
                </a:solidFill>
                <a:latin typeface="Urbane Medium" pitchFamily="2" charset="77"/>
                <a:cs typeface="Judson"/>
              </a:rPr>
              <a:t>out</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Credit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Union sector.</a:t>
            </a:r>
            <a:endParaRPr sz="1100" dirty="0">
              <a:latin typeface="Urbane Medium" pitchFamily="2" charset="77"/>
              <a:cs typeface="Judson"/>
            </a:endParaRPr>
          </a:p>
          <a:p>
            <a:pPr marL="285750" indent="-285750">
              <a:lnSpc>
                <a:spcPct val="100000"/>
              </a:lnSpc>
              <a:buClr>
                <a:srgbClr val="E87825"/>
              </a:buClr>
              <a:buFont typeface="Wingdings" pitchFamily="2" charset="2"/>
              <a:buChar char="§"/>
            </a:pPr>
            <a:endParaRPr sz="1300" dirty="0">
              <a:latin typeface="Urbane Medium" pitchFamily="2" charset="77"/>
              <a:cs typeface="Judson"/>
            </a:endParaRPr>
          </a:p>
          <a:p>
            <a:pPr marL="184150" marR="5080" indent="-171450">
              <a:lnSpc>
                <a:spcPts val="1100"/>
              </a:lnSpc>
              <a:buClr>
                <a:srgbClr val="E87825"/>
              </a:buClr>
              <a:buSzPct val="95652"/>
              <a:buFont typeface="Wingdings" pitchFamily="2" charset="2"/>
              <a:buChar char="§"/>
              <a:tabLst>
                <a:tab pos="184785" algn="l"/>
              </a:tabLst>
            </a:pPr>
            <a:r>
              <a:rPr sz="1150" spc="-35" dirty="0">
                <a:solidFill>
                  <a:srgbClr val="1D2C4F"/>
                </a:solidFill>
                <a:latin typeface="Urbane Medium" pitchFamily="2" charset="77"/>
                <a:cs typeface="Judson"/>
              </a:rPr>
              <a:t>May</a:t>
            </a:r>
            <a:r>
              <a:rPr sz="1150" spc="-2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2015</a:t>
            </a:r>
            <a:r>
              <a:rPr sz="1150" spc="-1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a:t>
            </a:r>
            <a:r>
              <a:rPr sz="1150" spc="-2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CBI</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published </a:t>
            </a:r>
            <a:r>
              <a:rPr sz="1100" dirty="0">
                <a:solidFill>
                  <a:srgbClr val="1D2C4F"/>
                </a:solidFill>
                <a:latin typeface="Urbane Medium" pitchFamily="2" charset="77"/>
                <a:cs typeface="Judson"/>
              </a:rPr>
              <a:t>its findings 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relation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inspections</a:t>
            </a:r>
            <a:r>
              <a:rPr sz="1100" dirty="0">
                <a:solidFill>
                  <a:srgbClr val="1D2C4F"/>
                </a:solidFill>
                <a:latin typeface="Urbane Medium" pitchFamily="2" charset="77"/>
                <a:cs typeface="Judson"/>
              </a:rPr>
              <a:t> </a:t>
            </a:r>
            <a:r>
              <a:rPr sz="1100" spc="-75" dirty="0">
                <a:solidFill>
                  <a:srgbClr val="1D2C4F"/>
                </a:solidFill>
                <a:latin typeface="Urbane Medium" pitchFamily="2" charset="77"/>
                <a:cs typeface="Judson"/>
              </a:rPr>
              <a:t>carried </a:t>
            </a:r>
            <a:r>
              <a:rPr sz="1100" spc="-70" dirty="0">
                <a:solidFill>
                  <a:srgbClr val="1D2C4F"/>
                </a:solidFill>
                <a:latin typeface="Urbane Medium" pitchFamily="2" charset="77"/>
                <a:cs typeface="Judson"/>
              </a:rPr>
              <a:t> </a:t>
            </a:r>
            <a:r>
              <a:rPr sz="1100" dirty="0">
                <a:solidFill>
                  <a:srgbClr val="1D2C4F"/>
                </a:solidFill>
                <a:latin typeface="Urbane Medium" pitchFamily="2" charset="77"/>
                <a:cs typeface="Judson"/>
              </a:rPr>
              <a:t>out</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Credit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Union sector.</a:t>
            </a:r>
            <a:endParaRPr sz="1100" dirty="0">
              <a:latin typeface="Urbane Medium" pitchFamily="2" charset="77"/>
              <a:cs typeface="Judson"/>
            </a:endParaRPr>
          </a:p>
          <a:p>
            <a:pPr marL="285750" indent="-285750">
              <a:lnSpc>
                <a:spcPct val="100000"/>
              </a:lnSpc>
              <a:buClr>
                <a:srgbClr val="E87825"/>
              </a:buClr>
              <a:buFont typeface="Wingdings" pitchFamily="2" charset="2"/>
              <a:buChar char="§"/>
            </a:pPr>
            <a:endParaRPr sz="1300" dirty="0">
              <a:latin typeface="Urbane Medium" pitchFamily="2" charset="77"/>
              <a:cs typeface="Judson"/>
            </a:endParaRPr>
          </a:p>
          <a:p>
            <a:pPr marL="183515" marR="93345" indent="-171450">
              <a:lnSpc>
                <a:spcPts val="1100"/>
              </a:lnSpc>
              <a:buClr>
                <a:srgbClr val="E87825"/>
              </a:buClr>
              <a:buSzPct val="95652"/>
              <a:buFont typeface="Wingdings" pitchFamily="2" charset="2"/>
              <a:buChar char="§"/>
              <a:tabLst>
                <a:tab pos="184785" algn="l"/>
              </a:tabLst>
            </a:pPr>
            <a:r>
              <a:rPr sz="1150" spc="-35" dirty="0">
                <a:solidFill>
                  <a:srgbClr val="1D2C4F"/>
                </a:solidFill>
                <a:latin typeface="Urbane Medium" pitchFamily="2" charset="77"/>
                <a:cs typeface="Judson"/>
              </a:rPr>
              <a:t>November</a:t>
            </a:r>
            <a:r>
              <a:rPr sz="1150" spc="-20"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2015</a:t>
            </a:r>
            <a:r>
              <a:rPr sz="1150" spc="-1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a:t>
            </a:r>
            <a:r>
              <a:rPr sz="115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CBI</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published</a:t>
            </a:r>
            <a:r>
              <a:rPr sz="1100" dirty="0">
                <a:solidFill>
                  <a:srgbClr val="1D2C4F"/>
                </a:solidFill>
                <a:latin typeface="Urbane Medium" pitchFamily="2" charset="77"/>
                <a:cs typeface="Judson"/>
              </a:rPr>
              <a:t> its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findings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 relation to </a:t>
            </a:r>
            <a:r>
              <a:rPr sz="1100" spc="-55" dirty="0">
                <a:solidFill>
                  <a:srgbClr val="1D2C4F"/>
                </a:solidFill>
                <a:latin typeface="Urbane Medium" pitchFamily="2" charset="77"/>
                <a:cs typeface="Judson"/>
              </a:rPr>
              <a:t>inspections </a:t>
            </a:r>
            <a:r>
              <a:rPr sz="1100" spc="-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carried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out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Irish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Funds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sector.</a:t>
            </a:r>
            <a:endParaRPr sz="1100" dirty="0">
              <a:latin typeface="Urbane Medium" pitchFamily="2" charset="77"/>
              <a:cs typeface="Judson"/>
            </a:endParaRPr>
          </a:p>
          <a:p>
            <a:pPr marL="285750" indent="-285750">
              <a:lnSpc>
                <a:spcPct val="100000"/>
              </a:lnSpc>
              <a:buClr>
                <a:srgbClr val="E87825"/>
              </a:buClr>
              <a:buFont typeface="Wingdings" pitchFamily="2" charset="2"/>
              <a:buChar char="§"/>
            </a:pPr>
            <a:endParaRPr sz="1300" dirty="0">
              <a:latin typeface="Urbane Medium" pitchFamily="2" charset="77"/>
              <a:cs typeface="Judson"/>
            </a:endParaRPr>
          </a:p>
          <a:p>
            <a:pPr marL="184150" marR="60960" indent="-172085">
              <a:lnSpc>
                <a:spcPts val="1100"/>
              </a:lnSpc>
              <a:spcBef>
                <a:spcPts val="5"/>
              </a:spcBef>
              <a:buClr>
                <a:srgbClr val="E87825"/>
              </a:buClr>
              <a:buSzPct val="95652"/>
              <a:buFont typeface="Wingdings" pitchFamily="2" charset="2"/>
              <a:buChar char="§"/>
              <a:tabLst>
                <a:tab pos="184785" algn="l"/>
              </a:tabLst>
            </a:pPr>
            <a:r>
              <a:rPr sz="1150" spc="-35" dirty="0">
                <a:solidFill>
                  <a:srgbClr val="1D2C4F"/>
                </a:solidFill>
                <a:latin typeface="Urbane Medium" pitchFamily="2" charset="77"/>
                <a:cs typeface="Judson"/>
              </a:rPr>
              <a:t>December</a:t>
            </a:r>
            <a:r>
              <a:rPr sz="1150" spc="-1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2016</a:t>
            </a:r>
            <a:r>
              <a:rPr sz="1150" spc="-10"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a:t>
            </a:r>
            <a:r>
              <a:rPr sz="115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CBI</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issued</a:t>
            </a:r>
            <a:r>
              <a:rPr sz="1100" dirty="0">
                <a:solidFill>
                  <a:srgbClr val="1D2C4F"/>
                </a:solidFill>
                <a:latin typeface="Urbane Medium" pitchFamily="2" charset="77"/>
                <a:cs typeface="Judson"/>
              </a:rPr>
              <a:t> its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first</a:t>
            </a:r>
            <a:r>
              <a:rPr sz="1100" spc="-5" dirty="0">
                <a:solidFill>
                  <a:srgbClr val="1D2C4F"/>
                </a:solidFill>
                <a:latin typeface="Urbane Medium" pitchFamily="2" charset="77"/>
                <a:cs typeface="Judson"/>
              </a:rPr>
              <a:t> Anti-Money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Bulletin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which</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provides</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guidance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regarding</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Third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Party</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Reliance</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under</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Section</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40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CJA 2010.</a:t>
            </a:r>
            <a:endParaRPr sz="1100" dirty="0">
              <a:latin typeface="Urbane Medium" pitchFamily="2" charset="77"/>
              <a:cs typeface="Judson"/>
            </a:endParaRPr>
          </a:p>
          <a:p>
            <a:pPr marL="285750" indent="-285750">
              <a:lnSpc>
                <a:spcPct val="100000"/>
              </a:lnSpc>
              <a:spcBef>
                <a:spcPts val="5"/>
              </a:spcBef>
              <a:buClr>
                <a:srgbClr val="E87825"/>
              </a:buClr>
              <a:buFont typeface="Wingdings" pitchFamily="2" charset="2"/>
              <a:buChar char="§"/>
            </a:pPr>
            <a:endParaRPr sz="1300" dirty="0">
              <a:latin typeface="Urbane Medium" pitchFamily="2" charset="77"/>
              <a:cs typeface="Judson"/>
            </a:endParaRPr>
          </a:p>
          <a:p>
            <a:pPr marL="183515" marR="79375" indent="-171450">
              <a:lnSpc>
                <a:spcPts val="1100"/>
              </a:lnSpc>
              <a:buClr>
                <a:srgbClr val="E87825"/>
              </a:buClr>
              <a:buSzPct val="95652"/>
              <a:buFont typeface="Wingdings" pitchFamily="2" charset="2"/>
              <a:buChar char="§"/>
              <a:tabLst>
                <a:tab pos="184785" algn="l"/>
              </a:tabLst>
            </a:pPr>
            <a:r>
              <a:rPr sz="1150" spc="-35" dirty="0">
                <a:solidFill>
                  <a:srgbClr val="1D2C4F"/>
                </a:solidFill>
                <a:latin typeface="Urbane Medium" pitchFamily="2" charset="77"/>
                <a:cs typeface="Judson"/>
              </a:rPr>
              <a:t>November</a:t>
            </a:r>
            <a:r>
              <a:rPr sz="1150" spc="-1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2017</a:t>
            </a:r>
            <a:r>
              <a:rPr sz="1150" spc="-10"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a:t>
            </a:r>
            <a:r>
              <a:rPr sz="115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Anti-Money</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Bulletin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providing</a:t>
            </a:r>
            <a:r>
              <a:rPr sz="1100" spc="10" dirty="0">
                <a:solidFill>
                  <a:srgbClr val="1D2C4F"/>
                </a:solidFill>
                <a:latin typeface="Urbane Medium" pitchFamily="2" charset="77"/>
                <a:cs typeface="Judson"/>
              </a:rPr>
              <a:t> </a:t>
            </a:r>
            <a:r>
              <a:rPr sz="1100" spc="-70" dirty="0">
                <a:solidFill>
                  <a:srgbClr val="1D2C4F"/>
                </a:solidFill>
                <a:latin typeface="Urbane Medium" pitchFamily="2" charset="77"/>
                <a:cs typeface="Judson"/>
              </a:rPr>
              <a:t>guidance </a:t>
            </a:r>
            <a:r>
              <a:rPr sz="1100" spc="-65" dirty="0">
                <a:solidFill>
                  <a:srgbClr val="1D2C4F"/>
                </a:solidFill>
                <a:latin typeface="Urbane Medium" pitchFamily="2" charset="77"/>
                <a:cs typeface="Judson"/>
              </a:rPr>
              <a:t> </a:t>
            </a:r>
            <a:r>
              <a:rPr sz="1100" dirty="0">
                <a:solidFill>
                  <a:srgbClr val="1D2C4F"/>
                </a:solidFill>
                <a:latin typeface="Urbane Medium" pitchFamily="2" charset="77"/>
                <a:cs typeface="Judson"/>
              </a:rPr>
              <a:t>regarding </a:t>
            </a:r>
            <a:r>
              <a:rPr sz="1100" spc="-5" dirty="0">
                <a:solidFill>
                  <a:srgbClr val="1D2C4F"/>
                </a:solidFill>
                <a:latin typeface="Urbane Medium" pitchFamily="2" charset="77"/>
                <a:cs typeface="Judson"/>
              </a:rPr>
              <a:t>reporting</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suspicious</a:t>
            </a:r>
            <a:r>
              <a:rPr sz="1100" dirty="0">
                <a:solidFill>
                  <a:srgbClr val="1D2C4F"/>
                </a:solidFill>
                <a:latin typeface="Urbane Medium" pitchFamily="2" charset="77"/>
                <a:cs typeface="Judson"/>
              </a:rPr>
              <a:t> transactions.</a:t>
            </a:r>
            <a:endParaRPr lang="en-IE" sz="1100" dirty="0">
              <a:latin typeface="Urbane Medium" pitchFamily="2" charset="77"/>
              <a:cs typeface="Judson"/>
            </a:endParaRPr>
          </a:p>
        </p:txBody>
      </p:sp>
      <p:sp>
        <p:nvSpPr>
          <p:cNvPr id="9" name="object 9"/>
          <p:cNvSpPr txBox="1"/>
          <p:nvPr/>
        </p:nvSpPr>
        <p:spPr>
          <a:xfrm>
            <a:off x="5595951" y="2094810"/>
            <a:ext cx="4458335" cy="596830"/>
          </a:xfrm>
          <a:prstGeom prst="rect">
            <a:avLst/>
          </a:prstGeom>
        </p:spPr>
        <p:txBody>
          <a:bodyPr vert="horz" wrap="square" lIns="0" tIns="51435" rIns="0" bIns="0" rtlCol="0">
            <a:spAutoFit/>
          </a:bodyPr>
          <a:lstStyle/>
          <a:p>
            <a:pPr marL="184150" marR="5080" indent="-171450">
              <a:lnSpc>
                <a:spcPct val="78800"/>
              </a:lnSpc>
              <a:spcBef>
                <a:spcPts val="405"/>
              </a:spcBef>
              <a:buClr>
                <a:srgbClr val="E87825"/>
              </a:buClr>
              <a:buFont typeface="Wingdings" pitchFamily="2" charset="2"/>
              <a:buChar char="§"/>
            </a:pPr>
            <a:r>
              <a:rPr lang="en-IE" sz="1150" spc="-35" dirty="0">
                <a:solidFill>
                  <a:srgbClr val="1D2C4F"/>
                </a:solidFill>
                <a:latin typeface="Urbane Medium" pitchFamily="2" charset="77"/>
                <a:cs typeface="Judson"/>
              </a:rPr>
              <a:t>December</a:t>
            </a:r>
            <a:r>
              <a:rPr lang="en-IE" sz="1150" spc="-15" dirty="0">
                <a:solidFill>
                  <a:srgbClr val="1D2C4F"/>
                </a:solidFill>
                <a:latin typeface="Urbane Medium" pitchFamily="2" charset="77"/>
                <a:cs typeface="Judson"/>
              </a:rPr>
              <a:t> </a:t>
            </a:r>
            <a:r>
              <a:rPr lang="en-IE" sz="1150" spc="-30" dirty="0">
                <a:solidFill>
                  <a:srgbClr val="1D2C4F"/>
                </a:solidFill>
                <a:latin typeface="Urbane Medium" pitchFamily="2" charset="77"/>
                <a:cs typeface="Judson"/>
              </a:rPr>
              <a:t>2017</a:t>
            </a:r>
            <a:r>
              <a:rPr lang="en-IE" sz="1150" spc="-10" dirty="0">
                <a:solidFill>
                  <a:srgbClr val="1D2C4F"/>
                </a:solidFill>
                <a:latin typeface="Urbane Medium" pitchFamily="2" charset="77"/>
                <a:cs typeface="Judson"/>
              </a:rPr>
              <a:t> </a:t>
            </a:r>
            <a:r>
              <a:rPr lang="en-IE" sz="1150" spc="-30" dirty="0">
                <a:solidFill>
                  <a:srgbClr val="1D2C4F"/>
                </a:solidFill>
                <a:latin typeface="Urbane Medium" pitchFamily="2" charset="77"/>
                <a:cs typeface="Judson"/>
              </a:rPr>
              <a:t>–</a:t>
            </a:r>
            <a:r>
              <a:rPr lang="en-IE" sz="1150" spc="-15"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An</a:t>
            </a:r>
            <a:r>
              <a:rPr lang="en-IE" sz="110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third</a:t>
            </a:r>
            <a:r>
              <a:rPr lang="en-IE" sz="110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Anti-Money</a:t>
            </a:r>
            <a:r>
              <a:rPr lang="en-IE" sz="1100" spc="1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Laundering</a:t>
            </a:r>
            <a:r>
              <a:rPr lang="en-IE" sz="1100" spc="5"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Bulletin</a:t>
            </a:r>
            <a:r>
              <a:rPr lang="en-IE" sz="1100" dirty="0">
                <a:solidFill>
                  <a:srgbClr val="1D2C4F"/>
                </a:solidFill>
                <a:latin typeface="Urbane Medium" pitchFamily="2" charset="77"/>
                <a:cs typeface="Judson"/>
              </a:rPr>
              <a:t> providing </a:t>
            </a:r>
            <a:r>
              <a:rPr lang="en-IE" sz="1100" spc="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guidance regarding </a:t>
            </a:r>
            <a:r>
              <a:rPr lang="en-IE" sz="1100" spc="-5" dirty="0">
                <a:solidFill>
                  <a:srgbClr val="1D2C4F"/>
                </a:solidFill>
                <a:latin typeface="Urbane Medium" pitchFamily="2" charset="77"/>
                <a:cs typeface="Judson"/>
              </a:rPr>
              <a:t>the requirement </a:t>
            </a:r>
            <a:r>
              <a:rPr lang="en-IE" sz="1100" dirty="0">
                <a:solidFill>
                  <a:srgbClr val="1D2C4F"/>
                </a:solidFill>
                <a:latin typeface="Urbane Medium" pitchFamily="2" charset="77"/>
                <a:cs typeface="Judson"/>
              </a:rPr>
              <a:t>to </a:t>
            </a:r>
            <a:r>
              <a:rPr lang="en-IE" sz="1100" spc="-5" dirty="0">
                <a:solidFill>
                  <a:srgbClr val="1D2C4F"/>
                </a:solidFill>
                <a:latin typeface="Urbane Medium" pitchFamily="2" charset="77"/>
                <a:cs typeface="Judson"/>
              </a:rPr>
              <a:t>discontinue </a:t>
            </a:r>
            <a:r>
              <a:rPr lang="en-IE" sz="1100" dirty="0">
                <a:solidFill>
                  <a:srgbClr val="1D2C4F"/>
                </a:solidFill>
                <a:latin typeface="Urbane Medium" pitchFamily="2" charset="77"/>
                <a:cs typeface="Judson"/>
              </a:rPr>
              <a:t>a </a:t>
            </a:r>
            <a:r>
              <a:rPr lang="en-IE" sz="1100" spc="-5" dirty="0">
                <a:solidFill>
                  <a:srgbClr val="1D2C4F"/>
                </a:solidFill>
                <a:latin typeface="Urbane Medium" pitchFamily="2" charset="77"/>
                <a:cs typeface="Judson"/>
              </a:rPr>
              <a:t>business </a:t>
            </a:r>
            <a:r>
              <a:rPr lang="en-IE" sz="1100" dirty="0">
                <a:solidFill>
                  <a:srgbClr val="1D2C4F"/>
                </a:solidFill>
                <a:latin typeface="Urbane Medium" pitchFamily="2" charset="77"/>
                <a:cs typeface="Judson"/>
              </a:rPr>
              <a:t>relationship </a:t>
            </a:r>
            <a:r>
              <a:rPr lang="en-IE" sz="1100" spc="-25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under Section </a:t>
            </a:r>
            <a:r>
              <a:rPr lang="en-IE" sz="1100" spc="-10" dirty="0">
                <a:solidFill>
                  <a:srgbClr val="1D2C4F"/>
                </a:solidFill>
                <a:latin typeface="Urbane Medium" pitchFamily="2" charset="77"/>
                <a:cs typeface="Judson"/>
              </a:rPr>
              <a:t>33</a:t>
            </a:r>
            <a:r>
              <a:rPr lang="en-IE" sz="1100" spc="-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of </a:t>
            </a:r>
            <a:r>
              <a:rPr lang="en-IE" sz="1100" spc="-5" dirty="0">
                <a:solidFill>
                  <a:srgbClr val="1D2C4F"/>
                </a:solidFill>
                <a:latin typeface="Urbane Medium" pitchFamily="2" charset="77"/>
                <a:cs typeface="Judson"/>
              </a:rPr>
              <a:t>the</a:t>
            </a:r>
            <a:r>
              <a:rPr lang="en-IE" sz="1100" spc="-1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CJA 2010 </a:t>
            </a:r>
            <a:r>
              <a:rPr lang="en-IE" sz="1100" dirty="0">
                <a:solidFill>
                  <a:srgbClr val="1D2C4F"/>
                </a:solidFill>
                <a:latin typeface="Urbane Medium" pitchFamily="2" charset="77"/>
                <a:cs typeface="Judson"/>
              </a:rPr>
              <a:t>(as </a:t>
            </a:r>
            <a:r>
              <a:rPr lang="en-IE" sz="1100" spc="-5" dirty="0">
                <a:solidFill>
                  <a:srgbClr val="1D2C4F"/>
                </a:solidFill>
                <a:latin typeface="Urbane Medium" pitchFamily="2" charset="77"/>
                <a:cs typeface="Judson"/>
              </a:rPr>
              <a:t>amended).</a:t>
            </a:r>
            <a:endParaRPr lang="en-IE" sz="1100" dirty="0">
              <a:latin typeface="Urbane Medium" pitchFamily="2" charset="77"/>
              <a:cs typeface="Judson"/>
            </a:endParaRPr>
          </a:p>
        </p:txBody>
      </p:sp>
      <p:sp>
        <p:nvSpPr>
          <p:cNvPr id="10" name="object 10"/>
          <p:cNvSpPr txBox="1"/>
          <p:nvPr/>
        </p:nvSpPr>
        <p:spPr>
          <a:xfrm>
            <a:off x="5596078" y="2763998"/>
            <a:ext cx="4458208" cy="191078"/>
          </a:xfrm>
          <a:prstGeom prst="rect">
            <a:avLst/>
          </a:prstGeom>
        </p:spPr>
        <p:txBody>
          <a:bodyPr vert="horz" wrap="square" lIns="0" tIns="13970" rIns="0" bIns="0" rtlCol="0">
            <a:spAutoFit/>
          </a:bodyPr>
          <a:lstStyle/>
          <a:p>
            <a:pPr marL="183515" indent="-171450">
              <a:lnSpc>
                <a:spcPct val="100000"/>
              </a:lnSpc>
              <a:spcBef>
                <a:spcPts val="110"/>
              </a:spcBef>
              <a:buClr>
                <a:srgbClr val="E87825"/>
              </a:buClr>
              <a:buSzPct val="95652"/>
              <a:buFont typeface="Wingdings" pitchFamily="2" charset="2"/>
              <a:buChar char="§"/>
              <a:tabLst>
                <a:tab pos="184150" algn="l"/>
              </a:tabLst>
            </a:pPr>
            <a:r>
              <a:rPr sz="1150" spc="-30" dirty="0">
                <a:solidFill>
                  <a:srgbClr val="1D2C4F"/>
                </a:solidFill>
                <a:latin typeface="Urbane Medium" pitchFamily="2" charset="77"/>
                <a:cs typeface="Judson"/>
              </a:rPr>
              <a:t>February</a:t>
            </a:r>
            <a:r>
              <a:rPr sz="1150" spc="-1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2018</a:t>
            </a:r>
            <a:r>
              <a:rPr sz="1150" spc="-1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a:t>
            </a:r>
            <a:r>
              <a:rPr sz="115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circular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re </a:t>
            </a:r>
            <a:r>
              <a:rPr sz="1100" spc="-5" dirty="0">
                <a:solidFill>
                  <a:srgbClr val="1D2C4F"/>
                </a:solidFill>
                <a:latin typeface="Urbane Medium" pitchFamily="2" charset="77"/>
                <a:cs typeface="Judson"/>
              </a:rPr>
              <a:t>Credit Union’s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Internal</a:t>
            </a:r>
            <a:r>
              <a:rPr sz="1100" spc="5" dirty="0">
                <a:solidFill>
                  <a:srgbClr val="1D2C4F"/>
                </a:solidFill>
                <a:latin typeface="Urbane Medium" pitchFamily="2" charset="77"/>
                <a:cs typeface="Judson"/>
              </a:rPr>
              <a:t> </a:t>
            </a:r>
            <a:r>
              <a:rPr sz="1100" spc="-80" dirty="0">
                <a:solidFill>
                  <a:srgbClr val="1D2C4F"/>
                </a:solidFill>
                <a:latin typeface="Urbane Medium" pitchFamily="2" charset="77"/>
                <a:cs typeface="Judson"/>
              </a:rPr>
              <a:t>Audit.</a:t>
            </a:r>
            <a:endParaRPr sz="1100" dirty="0">
              <a:latin typeface="Urbane Medium" pitchFamily="2" charset="77"/>
              <a:cs typeface="Judson"/>
            </a:endParaRPr>
          </a:p>
        </p:txBody>
      </p:sp>
      <p:sp>
        <p:nvSpPr>
          <p:cNvPr id="11" name="object 11"/>
          <p:cNvSpPr txBox="1"/>
          <p:nvPr/>
        </p:nvSpPr>
        <p:spPr>
          <a:xfrm>
            <a:off x="5596077" y="3056609"/>
            <a:ext cx="4173220" cy="473912"/>
          </a:xfrm>
          <a:prstGeom prst="rect">
            <a:avLst/>
          </a:prstGeom>
        </p:spPr>
        <p:txBody>
          <a:bodyPr vert="horz" wrap="square" lIns="0" tIns="48260" rIns="0" bIns="0" rtlCol="0">
            <a:spAutoFit/>
          </a:bodyPr>
          <a:lstStyle/>
          <a:p>
            <a:pPr marL="183515" marR="5080" indent="-171450">
              <a:lnSpc>
                <a:spcPts val="1100"/>
              </a:lnSpc>
              <a:spcBef>
                <a:spcPts val="380"/>
              </a:spcBef>
              <a:buClr>
                <a:srgbClr val="E87825"/>
              </a:buClr>
              <a:buSzPct val="95652"/>
              <a:buFont typeface="Wingdings" pitchFamily="2" charset="2"/>
              <a:buChar char="§"/>
              <a:tabLst>
                <a:tab pos="184150" algn="l"/>
              </a:tabLst>
            </a:pPr>
            <a:r>
              <a:rPr sz="1150" spc="-35" dirty="0">
                <a:solidFill>
                  <a:srgbClr val="1D2C4F"/>
                </a:solidFill>
                <a:latin typeface="Urbane Medium" pitchFamily="2" charset="77"/>
                <a:cs typeface="Judson"/>
              </a:rPr>
              <a:t>May</a:t>
            </a:r>
            <a:r>
              <a:rPr sz="1150" spc="-1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2018</a:t>
            </a:r>
            <a:r>
              <a:rPr sz="1150" spc="-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a:t>
            </a:r>
            <a:r>
              <a:rPr sz="115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Anti-Money</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Bulletin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providing</a:t>
            </a:r>
            <a:r>
              <a:rPr sz="1100" spc="5" dirty="0">
                <a:solidFill>
                  <a:srgbClr val="1D2C4F"/>
                </a:solidFill>
                <a:latin typeface="Urbane Medium" pitchFamily="2" charset="77"/>
                <a:cs typeface="Judson"/>
              </a:rPr>
              <a:t> </a:t>
            </a:r>
            <a:r>
              <a:rPr sz="1100" spc="-75" dirty="0">
                <a:solidFill>
                  <a:srgbClr val="1D2C4F"/>
                </a:solidFill>
                <a:latin typeface="Urbane Medium" pitchFamily="2" charset="77"/>
                <a:cs typeface="Judson"/>
              </a:rPr>
              <a:t>guidance </a:t>
            </a:r>
            <a:r>
              <a:rPr sz="1100" spc="-70" dirty="0">
                <a:solidFill>
                  <a:srgbClr val="1D2C4F"/>
                </a:solidFill>
                <a:latin typeface="Urbane Medium" pitchFamily="2" charset="77"/>
                <a:cs typeface="Judson"/>
              </a:rPr>
              <a:t> </a:t>
            </a:r>
            <a:r>
              <a:rPr sz="1100" dirty="0">
                <a:solidFill>
                  <a:srgbClr val="1D2C4F"/>
                </a:solidFill>
                <a:latin typeface="Urbane Medium" pitchFamily="2" charset="77"/>
                <a:cs typeface="Judson"/>
              </a:rPr>
              <a:t>regarding </a:t>
            </a:r>
            <a:r>
              <a:rPr sz="1100" spc="-5" dirty="0">
                <a:solidFill>
                  <a:srgbClr val="1D2C4F"/>
                </a:solidFill>
                <a:latin typeface="Urbane Medium" pitchFamily="2" charset="77"/>
                <a:cs typeface="Judson"/>
              </a:rPr>
              <a:t>supervisory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engagements</a:t>
            </a:r>
            <a:r>
              <a:rPr sz="1100" dirty="0">
                <a:solidFill>
                  <a:srgbClr val="1D2C4F"/>
                </a:solidFill>
                <a:latin typeface="Urbane Medium" pitchFamily="2" charset="77"/>
                <a:cs typeface="Judson"/>
              </a:rPr>
              <a:t> with</a:t>
            </a:r>
            <a:r>
              <a:rPr sz="1100" spc="-5" dirty="0">
                <a:solidFill>
                  <a:srgbClr val="1D2C4F"/>
                </a:solidFill>
                <a:latin typeface="Urbane Medium" pitchFamily="2" charset="77"/>
                <a:cs typeface="Judson"/>
              </a:rPr>
              <a:t> Investment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Firms.</a:t>
            </a:r>
            <a:endParaRPr sz="1100" dirty="0">
              <a:latin typeface="Urbane Medium" pitchFamily="2" charset="77"/>
              <a:cs typeface="Judson"/>
            </a:endParaRPr>
          </a:p>
        </p:txBody>
      </p:sp>
      <p:sp>
        <p:nvSpPr>
          <p:cNvPr id="12" name="object 12"/>
          <p:cNvSpPr txBox="1"/>
          <p:nvPr/>
        </p:nvSpPr>
        <p:spPr>
          <a:xfrm>
            <a:off x="5595951" y="3633210"/>
            <a:ext cx="4576445" cy="473912"/>
          </a:xfrm>
          <a:prstGeom prst="rect">
            <a:avLst/>
          </a:prstGeom>
        </p:spPr>
        <p:txBody>
          <a:bodyPr vert="horz" wrap="square" lIns="0" tIns="48260" rIns="0" bIns="0" rtlCol="0">
            <a:spAutoFit/>
          </a:bodyPr>
          <a:lstStyle/>
          <a:p>
            <a:pPr marL="184150" marR="5080" indent="-172085">
              <a:lnSpc>
                <a:spcPts val="1100"/>
              </a:lnSpc>
              <a:spcBef>
                <a:spcPts val="380"/>
              </a:spcBef>
              <a:buClr>
                <a:srgbClr val="E87825"/>
              </a:buClr>
              <a:buSzPct val="95652"/>
              <a:buFont typeface="Wingdings" pitchFamily="2" charset="2"/>
              <a:buChar char="§"/>
              <a:tabLst>
                <a:tab pos="184785" algn="l"/>
              </a:tabLst>
            </a:pPr>
            <a:r>
              <a:rPr sz="1150" spc="-35" dirty="0">
                <a:solidFill>
                  <a:srgbClr val="1D2C4F"/>
                </a:solidFill>
                <a:latin typeface="Urbane Medium" pitchFamily="2" charset="77"/>
                <a:cs typeface="Judson"/>
              </a:rPr>
              <a:t>September</a:t>
            </a:r>
            <a:r>
              <a:rPr sz="1150" spc="-1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2018</a:t>
            </a:r>
            <a:r>
              <a:rPr sz="1150" spc="-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a:t>
            </a:r>
            <a:r>
              <a:rPr sz="115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Anti-Money</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Bulletin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providing</a:t>
            </a:r>
            <a:r>
              <a:rPr sz="1100" spc="10" dirty="0">
                <a:solidFill>
                  <a:srgbClr val="1D2C4F"/>
                </a:solidFill>
                <a:latin typeface="Urbane Medium" pitchFamily="2" charset="77"/>
                <a:cs typeface="Judson"/>
              </a:rPr>
              <a:t> </a:t>
            </a:r>
            <a:r>
              <a:rPr sz="1100" spc="-70" dirty="0">
                <a:solidFill>
                  <a:srgbClr val="1D2C4F"/>
                </a:solidFill>
                <a:latin typeface="Urbane Medium" pitchFamily="2" charset="77"/>
                <a:cs typeface="Judson"/>
              </a:rPr>
              <a:t>guidance </a:t>
            </a:r>
            <a:r>
              <a:rPr sz="1100" spc="-65" dirty="0">
                <a:solidFill>
                  <a:srgbClr val="1D2C4F"/>
                </a:solidFill>
                <a:latin typeface="Urbane Medium" pitchFamily="2" charset="77"/>
                <a:cs typeface="Judson"/>
              </a:rPr>
              <a:t> </a:t>
            </a:r>
            <a:r>
              <a:rPr sz="1100" dirty="0">
                <a:solidFill>
                  <a:srgbClr val="1D2C4F"/>
                </a:solidFill>
                <a:latin typeface="Urbane Medium" pitchFamily="2" charset="77"/>
                <a:cs typeface="Judson"/>
              </a:rPr>
              <a:t>regarding </a:t>
            </a:r>
            <a:r>
              <a:rPr sz="1100" spc="-5" dirty="0">
                <a:solidFill>
                  <a:srgbClr val="1D2C4F"/>
                </a:solidFill>
                <a:latin typeface="Urbane Medium" pitchFamily="2" charset="77"/>
                <a:cs typeface="Judson"/>
              </a:rPr>
              <a:t>engagement </a:t>
            </a:r>
            <a:r>
              <a:rPr sz="1100" dirty="0">
                <a:solidFill>
                  <a:srgbClr val="1D2C4F"/>
                </a:solidFill>
                <a:latin typeface="Urbane Medium" pitchFamily="2" charset="77"/>
                <a:cs typeface="Judson"/>
              </a:rPr>
              <a:t>with</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firms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the Money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Remittance Sector.</a:t>
            </a:r>
            <a:endParaRPr sz="1100" dirty="0">
              <a:latin typeface="Urbane Medium" pitchFamily="2" charset="77"/>
              <a:cs typeface="Judson"/>
            </a:endParaRPr>
          </a:p>
        </p:txBody>
      </p:sp>
      <p:sp>
        <p:nvSpPr>
          <p:cNvPr id="13" name="object 13"/>
          <p:cNvSpPr txBox="1"/>
          <p:nvPr/>
        </p:nvSpPr>
        <p:spPr>
          <a:xfrm>
            <a:off x="5595951" y="4207773"/>
            <a:ext cx="4404995" cy="1858907"/>
          </a:xfrm>
          <a:prstGeom prst="rect">
            <a:avLst/>
          </a:prstGeom>
        </p:spPr>
        <p:txBody>
          <a:bodyPr vert="horz" wrap="square" lIns="0" tIns="48260" rIns="0" bIns="0" rtlCol="0">
            <a:spAutoFit/>
          </a:bodyPr>
          <a:lstStyle/>
          <a:p>
            <a:pPr marL="183515" marR="5080" indent="-171450">
              <a:lnSpc>
                <a:spcPts val="1100"/>
              </a:lnSpc>
              <a:spcBef>
                <a:spcPts val="380"/>
              </a:spcBef>
              <a:buClr>
                <a:srgbClr val="E87825"/>
              </a:buClr>
              <a:buSzPct val="95652"/>
              <a:buFont typeface="Wingdings" pitchFamily="2" charset="2"/>
              <a:buChar char="§"/>
              <a:tabLst>
                <a:tab pos="184785" algn="l"/>
              </a:tabLst>
            </a:pPr>
            <a:r>
              <a:rPr sz="1150" spc="-30" dirty="0">
                <a:solidFill>
                  <a:srgbClr val="1D2C4F"/>
                </a:solidFill>
                <a:latin typeface="Urbane Medium" pitchFamily="2" charset="77"/>
                <a:cs typeface="Judson"/>
              </a:rPr>
              <a:t>October</a:t>
            </a:r>
            <a:r>
              <a:rPr sz="1150" spc="-15"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2020</a:t>
            </a:r>
            <a:r>
              <a:rPr sz="1150" spc="-10" dirty="0">
                <a:solidFill>
                  <a:srgbClr val="1D2C4F"/>
                </a:solidFill>
                <a:latin typeface="Urbane Medium" pitchFamily="2" charset="77"/>
                <a:cs typeface="Judson"/>
              </a:rPr>
              <a:t> </a:t>
            </a:r>
            <a:r>
              <a:rPr sz="1150" spc="-30" dirty="0">
                <a:solidFill>
                  <a:srgbClr val="1D2C4F"/>
                </a:solidFill>
                <a:latin typeface="Urbane Medium" pitchFamily="2" charset="77"/>
                <a:cs typeface="Judson"/>
              </a:rPr>
              <a:t>–</a:t>
            </a:r>
            <a:r>
              <a:rPr sz="115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Anti-Money</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Bulletin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providing</a:t>
            </a:r>
            <a:r>
              <a:rPr sz="1100" spc="5" dirty="0">
                <a:solidFill>
                  <a:srgbClr val="1D2C4F"/>
                </a:solidFill>
                <a:latin typeface="Urbane Medium" pitchFamily="2" charset="77"/>
                <a:cs typeface="Judson"/>
              </a:rPr>
              <a:t> </a:t>
            </a:r>
            <a:r>
              <a:rPr sz="1100" spc="-70" dirty="0">
                <a:solidFill>
                  <a:srgbClr val="1D2C4F"/>
                </a:solidFill>
                <a:latin typeface="Urbane Medium" pitchFamily="2" charset="77"/>
                <a:cs typeface="Judson"/>
              </a:rPr>
              <a:t>guidance </a:t>
            </a:r>
            <a:r>
              <a:rPr sz="1100" spc="-65" dirty="0">
                <a:solidFill>
                  <a:srgbClr val="1D2C4F"/>
                </a:solidFill>
                <a:latin typeface="Urbane Medium" pitchFamily="2" charset="77"/>
                <a:cs typeface="Judson"/>
              </a:rPr>
              <a:t> </a:t>
            </a:r>
            <a:r>
              <a:rPr sz="1100" dirty="0">
                <a:solidFill>
                  <a:srgbClr val="1D2C4F"/>
                </a:solidFill>
                <a:latin typeface="Urbane Medium" pitchFamily="2" charset="77"/>
                <a:cs typeface="Judson"/>
              </a:rPr>
              <a:t>regarding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monitoring.</a:t>
            </a:r>
            <a:r>
              <a:rPr lang="en-GB" sz="1100" dirty="0">
                <a:solidFill>
                  <a:srgbClr val="1D2C4F"/>
                </a:solidFill>
                <a:latin typeface="Urbane Medium" pitchFamily="2" charset="77"/>
                <a:cs typeface="Judson"/>
              </a:rPr>
              <a:t> </a:t>
            </a:r>
          </a:p>
          <a:p>
            <a:pPr marL="183515" marR="5080" indent="-171450">
              <a:lnSpc>
                <a:spcPts val="1100"/>
              </a:lnSpc>
              <a:spcBef>
                <a:spcPts val="380"/>
              </a:spcBef>
              <a:buClr>
                <a:srgbClr val="E87825"/>
              </a:buClr>
              <a:buSzPct val="95652"/>
              <a:buFont typeface="Wingdings" pitchFamily="2" charset="2"/>
              <a:buChar char="§"/>
              <a:tabLst>
                <a:tab pos="184785" algn="l"/>
              </a:tabLst>
            </a:pPr>
            <a:endParaRPr lang="en-GB" sz="1100" dirty="0">
              <a:solidFill>
                <a:srgbClr val="1D2C4F"/>
              </a:solidFill>
              <a:latin typeface="Urbane Medium" pitchFamily="2" charset="77"/>
              <a:cs typeface="Judson"/>
            </a:endParaRPr>
          </a:p>
          <a:p>
            <a:pPr marL="183515" marR="5080" indent="-171450">
              <a:lnSpc>
                <a:spcPts val="1100"/>
              </a:lnSpc>
              <a:spcBef>
                <a:spcPts val="380"/>
              </a:spcBef>
              <a:buClr>
                <a:srgbClr val="E87825"/>
              </a:buClr>
              <a:buSzPct val="95652"/>
              <a:buFont typeface="Wingdings" pitchFamily="2" charset="2"/>
              <a:buChar char="§"/>
              <a:tabLst>
                <a:tab pos="184785" algn="l"/>
              </a:tabLst>
            </a:pPr>
            <a:r>
              <a:rPr lang="en-US" sz="1150" spc="-30" dirty="0">
                <a:solidFill>
                  <a:srgbClr val="1D2C4F"/>
                </a:solidFill>
                <a:latin typeface="Urbane Medium" pitchFamily="2" charset="77"/>
                <a:cs typeface="Judson"/>
              </a:rPr>
              <a:t>June 2021</a:t>
            </a:r>
            <a:r>
              <a:rPr lang="en-US" sz="1150" spc="-10" dirty="0">
                <a:solidFill>
                  <a:srgbClr val="1D2C4F"/>
                </a:solidFill>
                <a:latin typeface="Urbane Medium" pitchFamily="2" charset="77"/>
                <a:cs typeface="Judson"/>
              </a:rPr>
              <a:t> </a:t>
            </a:r>
            <a:r>
              <a:rPr lang="en-US" sz="1150" spc="-30" dirty="0">
                <a:solidFill>
                  <a:srgbClr val="1D2C4F"/>
                </a:solidFill>
                <a:latin typeface="Urbane Medium" pitchFamily="2" charset="77"/>
                <a:cs typeface="Judson"/>
              </a:rPr>
              <a:t>–</a:t>
            </a:r>
            <a:r>
              <a:rPr lang="en-US" sz="1150" spc="-15" dirty="0">
                <a:solidFill>
                  <a:srgbClr val="1D2C4F"/>
                </a:solidFill>
                <a:latin typeface="Urbane Medium" pitchFamily="2" charset="77"/>
                <a:cs typeface="Judson"/>
              </a:rPr>
              <a:t>  </a:t>
            </a:r>
            <a:r>
              <a:rPr lang="en-US" sz="1100" spc="-5" dirty="0">
                <a:solidFill>
                  <a:srgbClr val="1D2C4F"/>
                </a:solidFill>
                <a:latin typeface="Urbane Medium" pitchFamily="2" charset="77"/>
              </a:rPr>
              <a:t>CBI published the revised Anti-Money Laundering and Countering the Financing of Terrorism Guidelines for the Financial Sector.</a:t>
            </a:r>
          </a:p>
          <a:p>
            <a:pPr marL="183515" marR="5080" indent="-171450">
              <a:lnSpc>
                <a:spcPts val="1100"/>
              </a:lnSpc>
              <a:spcBef>
                <a:spcPts val="380"/>
              </a:spcBef>
              <a:buClr>
                <a:srgbClr val="E87825"/>
              </a:buClr>
              <a:buSzPct val="95652"/>
              <a:buFont typeface="Wingdings" pitchFamily="2" charset="2"/>
              <a:buChar char="§"/>
              <a:tabLst>
                <a:tab pos="184785" algn="l"/>
              </a:tabLst>
            </a:pPr>
            <a:endParaRPr lang="en-US" sz="1100" spc="-5" dirty="0">
              <a:solidFill>
                <a:srgbClr val="1D2C4F"/>
              </a:solidFill>
              <a:latin typeface="Urbane Medium" pitchFamily="2" charset="77"/>
            </a:endParaRPr>
          </a:p>
          <a:p>
            <a:pPr marL="183515" marR="5080" indent="-171450">
              <a:lnSpc>
                <a:spcPts val="1100"/>
              </a:lnSpc>
              <a:spcBef>
                <a:spcPts val="380"/>
              </a:spcBef>
              <a:buClr>
                <a:srgbClr val="E87825"/>
              </a:buClr>
              <a:buSzPct val="95652"/>
              <a:buFont typeface="Wingdings" pitchFamily="2" charset="2"/>
              <a:buChar char="§"/>
              <a:tabLst>
                <a:tab pos="184785" algn="l"/>
              </a:tabLst>
            </a:pPr>
            <a:r>
              <a:rPr lang="en-US" sz="1100" spc="-5" dirty="0">
                <a:solidFill>
                  <a:srgbClr val="1D2C4F"/>
                </a:solidFill>
                <a:latin typeface="Urbane Medium" pitchFamily="2" charset="77"/>
              </a:rPr>
              <a:t>November 2021 - </a:t>
            </a:r>
            <a:r>
              <a:rPr lang="en-IE" sz="1100" spc="-5" dirty="0">
                <a:solidFill>
                  <a:srgbClr val="1D2C4F"/>
                </a:solidFill>
                <a:latin typeface="Urbane Medium" pitchFamily="2" charset="77"/>
              </a:rPr>
              <a:t>An Anti-Money Laundering Bulletin providing guidance supervisory engagements with Funds and </a:t>
            </a:r>
            <a:r>
              <a:rPr lang="en-US" sz="1100" spc="-5" dirty="0">
                <a:solidFill>
                  <a:srgbClr val="1D2C4F"/>
                </a:solidFill>
                <a:latin typeface="Urbane Medium" pitchFamily="2" charset="77"/>
              </a:rPr>
              <a:t>Fund Management Companies</a:t>
            </a:r>
            <a:r>
              <a:rPr lang="en-US" sz="1100" dirty="0">
                <a:latin typeface="Urbane Medium" pitchFamily="2" charset="77"/>
              </a:rPr>
              <a:t>.</a:t>
            </a:r>
            <a:endParaRPr lang="en-US" sz="1100" spc="-5" dirty="0">
              <a:solidFill>
                <a:srgbClr val="1D2C4F"/>
              </a:solidFill>
              <a:latin typeface="Urbane Medium" pitchFamily="2" charset="77"/>
            </a:endParaRPr>
          </a:p>
          <a:p>
            <a:pPr marL="183515" marR="5080" indent="-171450">
              <a:lnSpc>
                <a:spcPts val="1100"/>
              </a:lnSpc>
              <a:spcBef>
                <a:spcPts val="380"/>
              </a:spcBef>
              <a:buClr>
                <a:srgbClr val="E87825"/>
              </a:buClr>
              <a:buSzPct val="95652"/>
              <a:buFont typeface="Wingdings" pitchFamily="2" charset="2"/>
              <a:buChar char="§"/>
              <a:tabLst>
                <a:tab pos="184785" algn="l"/>
              </a:tabLst>
            </a:pPr>
            <a:endParaRPr sz="1100" dirty="0">
              <a:latin typeface="Urbane Medium" pitchFamily="2" charset="77"/>
              <a:cs typeface="Judson"/>
            </a:endParaRPr>
          </a:p>
        </p:txBody>
      </p:sp>
      <p:pic>
        <p:nvPicPr>
          <p:cNvPr id="16" name="Picture 15">
            <a:extLst>
              <a:ext uri="{FF2B5EF4-FFF2-40B4-BE49-F238E27FC236}">
                <a16:creationId xmlns:a16="http://schemas.microsoft.com/office/drawing/2014/main" id="{EF081297-430F-2C69-74CE-CEF46E1E70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01815" y="357013"/>
            <a:ext cx="1166801" cy="391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39" y="1624584"/>
            <a:ext cx="4868759" cy="5800178"/>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1D2C4F"/>
                </a:solidFill>
                <a:latin typeface="Urbane Medium" pitchFamily="2" charset="77"/>
                <a:cs typeface="Judson"/>
              </a:rPr>
              <a:t>Fund</a:t>
            </a:r>
            <a:r>
              <a:rPr sz="1700" spc="-20" dirty="0">
                <a:solidFill>
                  <a:srgbClr val="1D2C4F"/>
                </a:solidFill>
                <a:latin typeface="Urbane Medium" pitchFamily="2" charset="77"/>
                <a:cs typeface="Judson"/>
              </a:rPr>
              <a:t> </a:t>
            </a:r>
            <a:r>
              <a:rPr sz="1700" spc="-5" dirty="0">
                <a:solidFill>
                  <a:srgbClr val="1D2C4F"/>
                </a:solidFill>
                <a:latin typeface="Urbane Medium" pitchFamily="2" charset="77"/>
                <a:cs typeface="Judson"/>
              </a:rPr>
              <a:t>Sector</a:t>
            </a:r>
            <a:r>
              <a:rPr sz="1700" spc="-10" dirty="0">
                <a:solidFill>
                  <a:srgbClr val="1D2C4F"/>
                </a:solidFill>
                <a:latin typeface="Urbane Medium" pitchFamily="2" charset="77"/>
                <a:cs typeface="Judson"/>
              </a:rPr>
              <a:t> </a:t>
            </a:r>
            <a:r>
              <a:rPr sz="1700" spc="-5" dirty="0">
                <a:solidFill>
                  <a:srgbClr val="1D2C4F"/>
                </a:solidFill>
                <a:latin typeface="Urbane Medium" pitchFamily="2" charset="77"/>
                <a:cs typeface="Judson"/>
              </a:rPr>
              <a:t>Communication</a:t>
            </a:r>
            <a:endParaRPr sz="1700" dirty="0">
              <a:latin typeface="Urbane Medium" pitchFamily="2" charset="77"/>
              <a:cs typeface="Judson"/>
            </a:endParaRPr>
          </a:p>
          <a:p>
            <a:pPr marL="12700" marR="5080">
              <a:lnSpc>
                <a:spcPct val="124300"/>
              </a:lnSpc>
              <a:spcBef>
                <a:spcPts val="1664"/>
              </a:spcBef>
            </a:pPr>
            <a:r>
              <a:rPr sz="1400" spc="-5" dirty="0">
                <a:solidFill>
                  <a:srgbClr val="1E4592"/>
                </a:solidFill>
                <a:latin typeface="Urbane Medium" pitchFamily="2" charset="77"/>
                <a:cs typeface="Judson"/>
              </a:rPr>
              <a:t>In</a:t>
            </a:r>
            <a:r>
              <a:rPr sz="1400" spc="5" dirty="0">
                <a:solidFill>
                  <a:srgbClr val="1E4592"/>
                </a:solidFill>
                <a:latin typeface="Urbane Medium" pitchFamily="2" charset="77"/>
                <a:cs typeface="Judson"/>
              </a:rPr>
              <a:t> </a:t>
            </a:r>
            <a:r>
              <a:rPr lang="en-IE" sz="1400" spc="-5" dirty="0">
                <a:solidFill>
                  <a:srgbClr val="1E4592"/>
                </a:solidFill>
                <a:latin typeface="Urbane Medium" pitchFamily="2" charset="77"/>
                <a:cs typeface="Judson"/>
              </a:rPr>
              <a:t>November 2021,</a:t>
            </a:r>
            <a:r>
              <a:rPr sz="1400" spc="5" dirty="0">
                <a:solidFill>
                  <a:srgbClr val="1E4592"/>
                </a:solidFill>
                <a:latin typeface="Urbane Medium" pitchFamily="2" charset="77"/>
                <a:cs typeface="Judson"/>
              </a:rPr>
              <a:t> </a:t>
            </a:r>
            <a:r>
              <a:rPr sz="1400" dirty="0">
                <a:solidFill>
                  <a:srgbClr val="1E4592"/>
                </a:solidFill>
                <a:latin typeface="Urbane Medium" pitchFamily="2" charset="77"/>
                <a:cs typeface="Judson"/>
              </a:rPr>
              <a:t>the</a:t>
            </a:r>
            <a:r>
              <a:rPr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CBI</a:t>
            </a:r>
            <a:r>
              <a:rPr sz="140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published</a:t>
            </a:r>
            <a:r>
              <a:rPr sz="1400" spc="10" dirty="0">
                <a:solidFill>
                  <a:srgbClr val="1E4592"/>
                </a:solidFill>
                <a:latin typeface="Urbane Medium" pitchFamily="2" charset="77"/>
                <a:cs typeface="Judson"/>
              </a:rPr>
              <a:t> </a:t>
            </a:r>
            <a:r>
              <a:rPr sz="1400" dirty="0">
                <a:solidFill>
                  <a:srgbClr val="1E4592"/>
                </a:solidFill>
                <a:latin typeface="Urbane Medium" pitchFamily="2" charset="77"/>
                <a:cs typeface="Judson"/>
              </a:rPr>
              <a:t>its </a:t>
            </a:r>
            <a:r>
              <a:rPr sz="1400" spc="-5" dirty="0">
                <a:solidFill>
                  <a:srgbClr val="1E4592"/>
                </a:solidFill>
                <a:latin typeface="Urbane Medium" pitchFamily="2" charset="77"/>
                <a:cs typeface="Judson"/>
              </a:rPr>
              <a:t>findings</a:t>
            </a:r>
            <a:r>
              <a:rPr sz="140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in</a:t>
            </a:r>
            <a:r>
              <a:rPr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relation </a:t>
            </a:r>
            <a:r>
              <a:rPr sz="1400" spc="-32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to</a:t>
            </a:r>
            <a:r>
              <a:rPr sz="140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inspections carried</a:t>
            </a:r>
            <a:r>
              <a:rPr sz="1400" spc="10" dirty="0">
                <a:solidFill>
                  <a:srgbClr val="1E4592"/>
                </a:solidFill>
                <a:latin typeface="Urbane Medium" pitchFamily="2" charset="77"/>
                <a:cs typeface="Judson"/>
              </a:rPr>
              <a:t> </a:t>
            </a:r>
            <a:r>
              <a:rPr sz="1400" dirty="0">
                <a:solidFill>
                  <a:srgbClr val="1E4592"/>
                </a:solidFill>
                <a:latin typeface="Urbane Medium" pitchFamily="2" charset="77"/>
                <a:cs typeface="Judson"/>
              </a:rPr>
              <a:t>out</a:t>
            </a:r>
            <a:r>
              <a:rPr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in</a:t>
            </a:r>
            <a:r>
              <a:rPr sz="1400" dirty="0">
                <a:solidFill>
                  <a:srgbClr val="1E4592"/>
                </a:solidFill>
                <a:latin typeface="Urbane Medium" pitchFamily="2" charset="77"/>
                <a:cs typeface="Judson"/>
              </a:rPr>
              <a:t> the</a:t>
            </a:r>
            <a:r>
              <a:rPr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Irish</a:t>
            </a:r>
            <a:r>
              <a:rPr sz="140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Funds sector.</a:t>
            </a:r>
            <a:endParaRPr sz="1400" dirty="0">
              <a:solidFill>
                <a:srgbClr val="1E4592"/>
              </a:solidFill>
              <a:latin typeface="Urbane Medium" pitchFamily="2" charset="77"/>
              <a:cs typeface="Judson"/>
            </a:endParaRPr>
          </a:p>
          <a:p>
            <a:pPr>
              <a:lnSpc>
                <a:spcPct val="100000"/>
              </a:lnSpc>
              <a:spcBef>
                <a:spcPts val="50"/>
              </a:spcBef>
            </a:pPr>
            <a:endParaRPr sz="1700" dirty="0">
              <a:latin typeface="Urbane Medium" pitchFamily="2" charset="77"/>
              <a:cs typeface="Judson"/>
            </a:endParaRPr>
          </a:p>
          <a:p>
            <a:pPr marL="12700">
              <a:lnSpc>
                <a:spcPct val="100000"/>
              </a:lnSpc>
              <a:spcBef>
                <a:spcPts val="5"/>
              </a:spcBef>
            </a:pPr>
            <a:r>
              <a:rPr sz="1100" spc="-5" dirty="0">
                <a:solidFill>
                  <a:srgbClr val="1D2C4F"/>
                </a:solidFill>
                <a:latin typeface="Urbane Medium" pitchFamily="2" charset="77"/>
                <a:cs typeface="Judson"/>
              </a:rPr>
              <a:t>Key</a:t>
            </a:r>
            <a:r>
              <a:rPr sz="1100" spc="-2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Points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Note:</a:t>
            </a:r>
            <a:endParaRPr lang="en-IE" sz="1100" spc="-5" dirty="0">
              <a:solidFill>
                <a:srgbClr val="1D2C4F"/>
              </a:solidFill>
              <a:latin typeface="Urbane Medium" pitchFamily="2" charset="77"/>
              <a:cs typeface="Judson"/>
            </a:endParaRPr>
          </a:p>
          <a:p>
            <a:pPr marL="12700">
              <a:lnSpc>
                <a:spcPct val="100000"/>
              </a:lnSpc>
              <a:spcBef>
                <a:spcPts val="5"/>
              </a:spcBef>
            </a:pPr>
            <a:endParaRPr lang="en-IE" sz="1100" spc="-5" dirty="0">
              <a:solidFill>
                <a:srgbClr val="1D2C4F"/>
              </a:solidFill>
              <a:latin typeface="Urbane Medium" pitchFamily="2" charset="77"/>
              <a:cs typeface="Judson"/>
            </a:endParaRPr>
          </a:p>
          <a:p>
            <a:pPr marL="184150" indent="-171450">
              <a:lnSpc>
                <a:spcPct val="100000"/>
              </a:lnSpc>
              <a:spcBef>
                <a:spcPts val="5"/>
              </a:spcBef>
              <a:buClr>
                <a:srgbClr val="E87825"/>
              </a:buClr>
              <a:buFont typeface="Wingdings" pitchFamily="2" charset="2"/>
              <a:buChar char="§"/>
            </a:pPr>
            <a:r>
              <a:rPr lang="en-US" sz="1100" spc="-5" dirty="0">
                <a:solidFill>
                  <a:srgbClr val="1D2C4F"/>
                </a:solidFill>
                <a:latin typeface="Urbane Medium" pitchFamily="2" charset="77"/>
                <a:cs typeface="Judson"/>
              </a:rPr>
              <a:t>The CBI has identified several areas where Firms must introduce enhancements in order to ensure they can sufficiently demonstrate compliance with the requirements of the Acts. These areas include:</a:t>
            </a:r>
          </a:p>
          <a:p>
            <a:pPr marL="184150" indent="-171450">
              <a:lnSpc>
                <a:spcPct val="100000"/>
              </a:lnSpc>
              <a:spcBef>
                <a:spcPts val="5"/>
              </a:spcBef>
              <a:buClr>
                <a:srgbClr val="E87825"/>
              </a:buClr>
              <a:buFont typeface="Wingdings" pitchFamily="2" charset="2"/>
              <a:buChar char="§"/>
            </a:pPr>
            <a:endParaRPr lang="en-US" sz="1100" spc="-5" dirty="0">
              <a:solidFill>
                <a:srgbClr val="1D2C4F"/>
              </a:solidFill>
              <a:latin typeface="Urbane Medium" pitchFamily="2" charset="77"/>
              <a:cs typeface="Judson"/>
            </a:endParaRPr>
          </a:p>
          <a:p>
            <a:pPr marL="184150" indent="-171450">
              <a:lnSpc>
                <a:spcPct val="100000"/>
              </a:lnSpc>
              <a:spcBef>
                <a:spcPts val="5"/>
              </a:spcBef>
              <a:buClr>
                <a:srgbClr val="E87825"/>
              </a:buClr>
              <a:buFont typeface="Wingdings" pitchFamily="2" charset="2"/>
              <a:buChar char="§"/>
            </a:pPr>
            <a:r>
              <a:rPr lang="en-US" sz="1100" spc="-5" dirty="0">
                <a:solidFill>
                  <a:srgbClr val="1D2C4F"/>
                </a:solidFill>
                <a:latin typeface="Urbane Medium" pitchFamily="2" charset="77"/>
                <a:cs typeface="Judson"/>
              </a:rPr>
              <a:t>Corporate Governance</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cs typeface="Judson"/>
              </a:rPr>
              <a:t>A requirements for Firms to have appropriate governance and effective risk and control functions in place. </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cs typeface="Judson"/>
              </a:rPr>
              <a:t>Boards should be able to evidence effective governance and oversight of the Firm’s AML/CFT framework;</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cs typeface="Judson"/>
              </a:rPr>
              <a:t>Where warranted by the nature, scale and complexity of the activities, Firms should appoint a member of senior management with primary responsibility for implementing, managing and overseeing the AML/CFT framework;</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cs typeface="Judson"/>
              </a:rPr>
              <a:t>Firms must implement a robust assurance testing framework to assess the effectiveness of their AML/CFT control framework;</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cs typeface="Judson"/>
              </a:rPr>
              <a:t>The Board and/or Committee minutes must accurately record discussion and challenges regarding AML/CFT matters.</a:t>
            </a:r>
          </a:p>
          <a:p>
            <a:pPr marL="641350" lvl="1" indent="-171450">
              <a:spcBef>
                <a:spcPts val="5"/>
              </a:spcBef>
              <a:buClr>
                <a:srgbClr val="E87825"/>
              </a:buClr>
              <a:buFont typeface="Wingdings" pitchFamily="2" charset="2"/>
              <a:buChar char="§"/>
            </a:pPr>
            <a:endParaRPr lang="en-IE" sz="1100" spc="-5" dirty="0">
              <a:solidFill>
                <a:srgbClr val="1D2C4F"/>
              </a:solidFill>
              <a:latin typeface="Urbane Medium" pitchFamily="2" charset="77"/>
              <a:cs typeface="Judson"/>
            </a:endParaRPr>
          </a:p>
          <a:p>
            <a:pPr marL="12700">
              <a:lnSpc>
                <a:spcPct val="100000"/>
              </a:lnSpc>
              <a:spcBef>
                <a:spcPts val="5"/>
              </a:spcBef>
            </a:pPr>
            <a:endParaRPr lang="en-IE" sz="1100" dirty="0">
              <a:latin typeface="Urbane Medium" pitchFamily="2" charset="77"/>
              <a:cs typeface="Judson"/>
            </a:endParaRP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39</a:t>
            </a:fld>
            <a:endParaRPr dirty="0"/>
          </a:p>
        </p:txBody>
      </p:sp>
      <p:sp>
        <p:nvSpPr>
          <p:cNvPr id="4" name="object 4"/>
          <p:cNvSpPr txBox="1">
            <a:spLocks noGrp="1"/>
          </p:cNvSpPr>
          <p:nvPr>
            <p:ph type="title"/>
          </p:nvPr>
        </p:nvSpPr>
        <p:spPr>
          <a:xfrm>
            <a:off x="401740" y="404876"/>
            <a:ext cx="3947795" cy="391160"/>
          </a:xfrm>
          <a:prstGeom prst="rect">
            <a:avLst/>
          </a:prstGeom>
        </p:spPr>
        <p:txBody>
          <a:bodyPr vert="horz" wrap="square" lIns="0" tIns="12700" rIns="0" bIns="0" rtlCol="0">
            <a:spAutoFit/>
          </a:bodyPr>
          <a:lstStyle/>
          <a:p>
            <a:pPr marL="12700">
              <a:lnSpc>
                <a:spcPct val="100000"/>
              </a:lnSpc>
              <a:spcBef>
                <a:spcPts val="100"/>
              </a:spcBef>
            </a:pPr>
            <a:r>
              <a:rPr dirty="0"/>
              <a:t>Central</a:t>
            </a:r>
            <a:r>
              <a:rPr spc="-40" dirty="0"/>
              <a:t> </a:t>
            </a:r>
            <a:r>
              <a:rPr spc="-5" dirty="0"/>
              <a:t>Bank</a:t>
            </a:r>
            <a:r>
              <a:rPr spc="-45" dirty="0"/>
              <a:t> </a:t>
            </a:r>
            <a:r>
              <a:rPr dirty="0"/>
              <a:t>Communications</a:t>
            </a:r>
          </a:p>
        </p:txBody>
      </p:sp>
      <p:sp>
        <p:nvSpPr>
          <p:cNvPr id="10" name="TextBox 9">
            <a:extLst>
              <a:ext uri="{FF2B5EF4-FFF2-40B4-BE49-F238E27FC236}">
                <a16:creationId xmlns:a16="http://schemas.microsoft.com/office/drawing/2014/main" id="{FA454EBD-A3CE-C567-1BF7-0FA35F6EC2D4}"/>
              </a:ext>
            </a:extLst>
          </p:cNvPr>
          <p:cNvSpPr txBox="1"/>
          <p:nvPr/>
        </p:nvSpPr>
        <p:spPr>
          <a:xfrm>
            <a:off x="5270499" y="1873250"/>
            <a:ext cx="5021161" cy="4493538"/>
          </a:xfrm>
          <a:prstGeom prst="rect">
            <a:avLst/>
          </a:prstGeom>
          <a:noFill/>
        </p:spPr>
        <p:txBody>
          <a:bodyPr wrap="square">
            <a:spAutoFit/>
          </a:bodyPr>
          <a:lstStyle/>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rPr>
              <a:t>BRA</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rPr>
              <a:t>Section 30A of the CJA 2010 (as amended) requires Firms to conduct a BRA, while Chapter 4 of the Guidelines also sets out certain expectations, such as conducting a </a:t>
            </a:r>
            <a:r>
              <a:rPr lang="en-IE" sz="1100" spc="-5" dirty="0">
                <a:solidFill>
                  <a:srgbClr val="1D2C4F"/>
                </a:solidFill>
                <a:latin typeface="Urbane Medium" pitchFamily="2" charset="77"/>
                <a:cs typeface="Judson"/>
              </a:rPr>
              <a:t>BRA </a:t>
            </a:r>
            <a:r>
              <a:rPr lang="en-US" sz="1100" spc="-5" dirty="0">
                <a:solidFill>
                  <a:srgbClr val="1D2C4F"/>
                </a:solidFill>
                <a:latin typeface="Urbane Medium" pitchFamily="2" charset="77"/>
              </a:rPr>
              <a:t>tailored to the business and sector risk.</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rPr>
              <a:t>Furthermore, distributor and sub-distributor relationships were identified as increasing ML/TF risk exposure due to the increase in complexity of business activities</a:t>
            </a:r>
          </a:p>
          <a:p>
            <a:pPr marL="641350" lvl="1" indent="-171450">
              <a:spcBef>
                <a:spcPts val="5"/>
              </a:spcBef>
              <a:buClr>
                <a:srgbClr val="E87825"/>
              </a:buClr>
              <a:buFont typeface="Wingdings" pitchFamily="2" charset="2"/>
              <a:buChar char="§"/>
            </a:pPr>
            <a:r>
              <a:rPr lang="en-IE" sz="1100" spc="-5" dirty="0">
                <a:solidFill>
                  <a:srgbClr val="1D2C4F"/>
                </a:solidFill>
                <a:latin typeface="Urbane Medium" pitchFamily="2" charset="77"/>
                <a:cs typeface="Judson"/>
              </a:rPr>
              <a:t>BRA </a:t>
            </a:r>
            <a:r>
              <a:rPr lang="en-US" sz="1100" spc="-5" dirty="0">
                <a:solidFill>
                  <a:srgbClr val="1D2C4F"/>
                </a:solidFill>
                <a:latin typeface="Urbane Medium" pitchFamily="2" charset="77"/>
              </a:rPr>
              <a:t>must be tailored to the risk of both its sector and its business and refer to the National Risk Assessment, the Guidelines and the European Banking Authority Risk Factor Guidelines.</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rPr>
              <a:t>Firms must have a </a:t>
            </a:r>
            <a:r>
              <a:rPr lang="en-IE" sz="1100" spc="-5" dirty="0">
                <a:solidFill>
                  <a:srgbClr val="1D2C4F"/>
                </a:solidFill>
                <a:latin typeface="Urbane Medium" pitchFamily="2" charset="77"/>
                <a:cs typeface="Judson"/>
              </a:rPr>
              <a:t>BRA </a:t>
            </a:r>
            <a:r>
              <a:rPr lang="en-US" sz="1100" spc="-5" dirty="0">
                <a:solidFill>
                  <a:srgbClr val="1D2C4F"/>
                </a:solidFill>
                <a:latin typeface="Urbane Medium" pitchFamily="2" charset="77"/>
              </a:rPr>
              <a:t>which documents the assessment of inherent ML/TF risk, effectiveness of the AML/CFT control framework and details of the overall residual risk;</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rPr>
              <a:t>Firms clearly outline the approach taken to assess each area of ML/TF risk.</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rPr>
              <a:t>Firms must complete a full assessment of inherent risks which must include an assessment of the ML/TF risks that have been identified as presenting heightened risk for this sector including, but not limited to, customer, product, service, distribution, outsourcing, geographic and transaction risks;</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rPr>
              <a:t>•The </a:t>
            </a:r>
            <a:r>
              <a:rPr lang="en-IE" sz="1100" spc="-5" dirty="0">
                <a:solidFill>
                  <a:srgbClr val="1D2C4F"/>
                </a:solidFill>
                <a:latin typeface="Urbane Medium" pitchFamily="2" charset="77"/>
                <a:cs typeface="Judson"/>
              </a:rPr>
              <a:t>BRA </a:t>
            </a:r>
            <a:r>
              <a:rPr lang="en-US" sz="1100" spc="-5" dirty="0">
                <a:solidFill>
                  <a:srgbClr val="1D2C4F"/>
                </a:solidFill>
                <a:latin typeface="Urbane Medium" pitchFamily="2" charset="77"/>
              </a:rPr>
              <a:t>must be subject to regular reviews and approval by an appropriate member of senior management (at least annually).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99109"/>
            <a:ext cx="10686415" cy="0"/>
          </a:xfrm>
          <a:custGeom>
            <a:avLst/>
            <a:gdLst/>
            <a:ahLst/>
            <a:cxnLst/>
            <a:rect l="l" t="t" r="r" b="b"/>
            <a:pathLst>
              <a:path w="10686415">
                <a:moveTo>
                  <a:pt x="0" y="0"/>
                </a:moveTo>
                <a:lnTo>
                  <a:pt x="10686360" y="0"/>
                </a:lnTo>
              </a:path>
            </a:pathLst>
          </a:custGeom>
          <a:ln w="6346">
            <a:solidFill>
              <a:srgbClr val="0092B6"/>
            </a:solidFill>
          </a:ln>
        </p:spPr>
        <p:txBody>
          <a:bodyPr wrap="square" lIns="0" tIns="0" rIns="0" bIns="0" rtlCol="0"/>
          <a:lstStyle/>
          <a:p>
            <a:endParaRPr dirty="0">
              <a:latin typeface="Urbane Medium" pitchFamily="2" charset="77"/>
            </a:endParaRPr>
          </a:p>
        </p:txBody>
      </p:sp>
      <p:sp>
        <p:nvSpPr>
          <p:cNvPr id="4" name="object 4"/>
          <p:cNvSpPr txBox="1">
            <a:spLocks noGrp="1"/>
          </p:cNvSpPr>
          <p:nvPr>
            <p:ph type="title"/>
          </p:nvPr>
        </p:nvSpPr>
        <p:spPr>
          <a:xfrm>
            <a:off x="401740" y="404876"/>
            <a:ext cx="7078560" cy="382156"/>
          </a:xfrm>
          <a:prstGeom prst="rect">
            <a:avLst/>
          </a:prstGeom>
        </p:spPr>
        <p:txBody>
          <a:bodyPr vert="horz" wrap="square" lIns="0" tIns="12700" rIns="0" bIns="0" rtlCol="0">
            <a:spAutoFit/>
          </a:bodyPr>
          <a:lstStyle/>
          <a:p>
            <a:pPr marL="12700">
              <a:lnSpc>
                <a:spcPct val="100000"/>
              </a:lnSpc>
              <a:spcBef>
                <a:spcPts val="100"/>
              </a:spcBef>
            </a:pPr>
            <a:r>
              <a:rPr dirty="0">
                <a:latin typeface="Urbane Medium" pitchFamily="2" charset="77"/>
              </a:rPr>
              <a:t>Legal</a:t>
            </a:r>
            <a:r>
              <a:rPr spc="-10" dirty="0">
                <a:latin typeface="Urbane Medium" pitchFamily="2" charset="77"/>
              </a:rPr>
              <a:t> </a:t>
            </a:r>
            <a:r>
              <a:rPr spc="-15" dirty="0">
                <a:latin typeface="Urbane Medium" pitchFamily="2" charset="77"/>
              </a:rPr>
              <a:t>&amp; </a:t>
            </a:r>
            <a:r>
              <a:rPr dirty="0">
                <a:latin typeface="Urbane Medium" pitchFamily="2" charset="77"/>
              </a:rPr>
              <a:t>Regulatory</a:t>
            </a:r>
            <a:r>
              <a:rPr spc="-15" dirty="0">
                <a:latin typeface="Urbane Medium" pitchFamily="2" charset="77"/>
              </a:rPr>
              <a:t> </a:t>
            </a:r>
            <a:r>
              <a:rPr spc="-5" dirty="0">
                <a:latin typeface="Urbane Medium" pitchFamily="2" charset="77"/>
              </a:rPr>
              <a:t>Environment</a:t>
            </a:r>
          </a:p>
        </p:txBody>
      </p:sp>
      <p:pic>
        <p:nvPicPr>
          <p:cNvPr id="5" name="object 5"/>
          <p:cNvPicPr/>
          <p:nvPr/>
        </p:nvPicPr>
        <p:blipFill>
          <a:blip r:embed="rId2" cstate="print"/>
          <a:stretch>
            <a:fillRect/>
          </a:stretch>
        </p:blipFill>
        <p:spPr>
          <a:xfrm>
            <a:off x="0" y="5370575"/>
            <a:ext cx="10692384" cy="2185924"/>
          </a:xfrm>
          <a:prstGeom prst="rect">
            <a:avLst/>
          </a:prstGeom>
        </p:spPr>
      </p:pic>
      <p:sp>
        <p:nvSpPr>
          <p:cNvPr id="7" name="object 7"/>
          <p:cNvSpPr txBox="1"/>
          <p:nvPr/>
        </p:nvSpPr>
        <p:spPr>
          <a:xfrm>
            <a:off x="401600" y="1588008"/>
            <a:ext cx="4637405" cy="3053400"/>
          </a:xfrm>
          <a:prstGeom prst="rect">
            <a:avLst/>
          </a:prstGeom>
        </p:spPr>
        <p:txBody>
          <a:bodyPr vert="horz" wrap="square" lIns="0" tIns="12700" rIns="0" bIns="0" rtlCol="0">
            <a:spAutoFit/>
          </a:bodyPr>
          <a:lstStyle/>
          <a:p>
            <a:pPr marL="184150" indent="-172085">
              <a:lnSpc>
                <a:spcPct val="100000"/>
              </a:lnSpc>
              <a:spcBef>
                <a:spcPts val="100"/>
              </a:spcBef>
              <a:buClr>
                <a:srgbClr val="E87825"/>
              </a:buClr>
              <a:buFont typeface="Wingdings" pitchFamily="2" charset="2"/>
              <a:buChar char="§"/>
              <a:tabLst>
                <a:tab pos="184785" algn="l"/>
              </a:tabLst>
            </a:pPr>
            <a:r>
              <a:rPr sz="1100" spc="-5" dirty="0">
                <a:solidFill>
                  <a:srgbClr val="1D2C4F"/>
                </a:solidFill>
                <a:latin typeface="Urbane Medium" pitchFamily="2" charset="77"/>
                <a:cs typeface="Judson"/>
              </a:rPr>
              <a:t>Criminal</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Justice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(Money</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Terrorist</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2010</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700" dirty="0">
              <a:latin typeface="Urbane Medium" pitchFamily="2" charset="77"/>
              <a:cs typeface="Judson"/>
            </a:endParaRPr>
          </a:p>
          <a:p>
            <a:pPr marL="184150" indent="-172085">
              <a:lnSpc>
                <a:spcPct val="100000"/>
              </a:lnSpc>
              <a:buClr>
                <a:srgbClr val="E87825"/>
              </a:buClr>
              <a:buFont typeface="Wingdings" pitchFamily="2" charset="2"/>
              <a:buChar char="§"/>
              <a:tabLst>
                <a:tab pos="184785" algn="l"/>
              </a:tabLst>
            </a:pPr>
            <a:r>
              <a:rPr sz="1100" spc="-5" dirty="0">
                <a:solidFill>
                  <a:srgbClr val="1D2C4F"/>
                </a:solidFill>
                <a:latin typeface="Urbane Medium" pitchFamily="2" charset="77"/>
                <a:cs typeface="Judson"/>
              </a:rPr>
              <a:t>Investment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Funds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Sectoral</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Guidelines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(Published</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December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2013)</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600" dirty="0">
              <a:latin typeface="Urbane Medium" pitchFamily="2" charset="77"/>
              <a:cs typeface="Judson"/>
            </a:endParaRPr>
          </a:p>
          <a:p>
            <a:pPr marL="184150" indent="-172085">
              <a:lnSpc>
                <a:spcPct val="100000"/>
              </a:lnSpc>
              <a:spcBef>
                <a:spcPts val="5"/>
              </a:spcBef>
              <a:buClr>
                <a:srgbClr val="E87825"/>
              </a:buClr>
              <a:buFont typeface="Wingdings" pitchFamily="2" charset="2"/>
              <a:buChar char="§"/>
              <a:tabLst>
                <a:tab pos="184785" algn="l"/>
              </a:tabLst>
            </a:pPr>
            <a:r>
              <a:rPr sz="1100" spc="-5" dirty="0">
                <a:solidFill>
                  <a:srgbClr val="1D2C4F"/>
                </a:solidFill>
                <a:latin typeface="Urbane Medium" pitchFamily="2" charset="77"/>
                <a:cs typeface="Judson"/>
              </a:rPr>
              <a:t>Criminal</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Justice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2013</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700" dirty="0">
              <a:latin typeface="Urbane Medium" pitchFamily="2" charset="77"/>
              <a:cs typeface="Judson"/>
            </a:endParaRPr>
          </a:p>
          <a:p>
            <a:pPr marL="184150" indent="-172085">
              <a:lnSpc>
                <a:spcPct val="100000"/>
              </a:lnSpc>
              <a:buClr>
                <a:srgbClr val="E87825"/>
              </a:buClr>
              <a:buFont typeface="Wingdings" pitchFamily="2" charset="2"/>
              <a:buChar char="§"/>
              <a:tabLst>
                <a:tab pos="184785" algn="l"/>
              </a:tabLst>
            </a:pPr>
            <a:r>
              <a:rPr sz="1100" dirty="0">
                <a:solidFill>
                  <a:srgbClr val="1D2C4F"/>
                </a:solidFill>
                <a:latin typeface="Urbane Medium" pitchFamily="2" charset="77"/>
                <a:cs typeface="Judson"/>
              </a:rPr>
              <a:t>Financial</a:t>
            </a:r>
            <a:r>
              <a:rPr sz="1100" spc="-2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Sanctions</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250" dirty="0">
              <a:latin typeface="Urbane Medium" pitchFamily="2" charset="77"/>
              <a:cs typeface="Judson"/>
            </a:endParaRPr>
          </a:p>
          <a:p>
            <a:pPr marL="183515" marR="135255" indent="-171450">
              <a:lnSpc>
                <a:spcPct val="129099"/>
              </a:lnSpc>
              <a:buClr>
                <a:srgbClr val="E87825"/>
              </a:buClr>
              <a:buFont typeface="Wingdings" pitchFamily="2" charset="2"/>
              <a:buChar char="§"/>
              <a:tabLst>
                <a:tab pos="184785" algn="l"/>
              </a:tabLst>
            </a:pPr>
            <a:r>
              <a:rPr sz="1100" spc="-5" dirty="0">
                <a:solidFill>
                  <a:srgbClr val="1D2C4F"/>
                </a:solidFill>
                <a:latin typeface="Urbane Medium" pitchFamily="2" charset="77"/>
                <a:cs typeface="Judson"/>
              </a:rPr>
              <a:t>Money</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Terrorist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Financing</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National</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Risk</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Assessment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For </a:t>
            </a:r>
            <a:r>
              <a:rPr sz="1100" spc="-245" dirty="0">
                <a:solidFill>
                  <a:srgbClr val="1D2C4F"/>
                </a:solidFill>
                <a:latin typeface="Urbane Medium" pitchFamily="2" charset="77"/>
                <a:cs typeface="Judson"/>
              </a:rPr>
              <a:t> </a:t>
            </a:r>
            <a:r>
              <a:rPr sz="1100" dirty="0">
                <a:solidFill>
                  <a:srgbClr val="1D2C4F"/>
                </a:solidFill>
                <a:latin typeface="Urbane Medium" pitchFamily="2" charset="77"/>
                <a:cs typeface="Judson"/>
              </a:rPr>
              <a:t>Ireland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(2016/2019)</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250" dirty="0">
              <a:latin typeface="Urbane Medium" pitchFamily="2" charset="77"/>
              <a:cs typeface="Judson"/>
            </a:endParaRPr>
          </a:p>
          <a:p>
            <a:pPr marL="183515" marR="5080" indent="-171450">
              <a:lnSpc>
                <a:spcPct val="129099"/>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Register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Beneficial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Owners</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Statutory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Instrument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No</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110</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2019</a:t>
            </a:r>
            <a:r>
              <a:rPr sz="1100" dirty="0">
                <a:solidFill>
                  <a:srgbClr val="1D2C4F"/>
                </a:solidFill>
                <a:latin typeface="Urbane Medium" pitchFamily="2" charset="77"/>
                <a:cs typeface="Judson"/>
              </a:rPr>
              <a:t> and </a:t>
            </a:r>
            <a:r>
              <a:rPr sz="1100" spc="-5" dirty="0">
                <a:solidFill>
                  <a:srgbClr val="1D2C4F"/>
                </a:solidFill>
                <a:latin typeface="Urbane Medium" pitchFamily="2" charset="77"/>
                <a:cs typeface="Judson"/>
              </a:rPr>
              <a:t>No </a:t>
            </a:r>
            <a:r>
              <a:rPr sz="1100" spc="-25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233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2020</a:t>
            </a:r>
            <a:endParaRPr sz="1100" dirty="0">
              <a:latin typeface="Urbane Medium" pitchFamily="2" charset="77"/>
              <a:cs typeface="Judson"/>
            </a:endParaRPr>
          </a:p>
        </p:txBody>
      </p:sp>
      <p:sp>
        <p:nvSpPr>
          <p:cNvPr id="8" name="object 8"/>
          <p:cNvSpPr txBox="1"/>
          <p:nvPr/>
        </p:nvSpPr>
        <p:spPr>
          <a:xfrm>
            <a:off x="5519649" y="1539392"/>
            <a:ext cx="4611370" cy="2106731"/>
          </a:xfrm>
          <a:prstGeom prst="rect">
            <a:avLst/>
          </a:prstGeom>
        </p:spPr>
        <p:txBody>
          <a:bodyPr vert="horz" wrap="square" lIns="0" tIns="12700" rIns="0" bIns="0" rtlCol="0">
            <a:spAutoFit/>
          </a:bodyPr>
          <a:lstStyle/>
          <a:p>
            <a:pPr marL="183515" marR="5080" indent="-171450">
              <a:lnSpc>
                <a:spcPct val="129099"/>
              </a:lnSpc>
              <a:spcBef>
                <a:spcPts val="100"/>
              </a:spcBef>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Criminal</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Justice</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(Money</a:t>
            </a:r>
            <a:r>
              <a:rPr sz="1100" spc="2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Terrorist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Financing)</a:t>
            </a:r>
            <a:r>
              <a:rPr sz="1100" spc="1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(Amendment)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2018</a:t>
            </a:r>
            <a:endParaRPr sz="1100" dirty="0">
              <a:latin typeface="Urbane Medium" pitchFamily="2" charset="77"/>
              <a:cs typeface="Judson"/>
            </a:endParaRPr>
          </a:p>
          <a:p>
            <a:pPr marL="285750" indent="-285750">
              <a:lnSpc>
                <a:spcPct val="100000"/>
              </a:lnSpc>
              <a:spcBef>
                <a:spcPts val="40"/>
              </a:spcBef>
              <a:buClr>
                <a:srgbClr val="E87825"/>
              </a:buClr>
              <a:buFont typeface="Wingdings" pitchFamily="2" charset="2"/>
              <a:buChar char="§"/>
            </a:pPr>
            <a:endParaRPr sz="1300" dirty="0">
              <a:latin typeface="Urbane Medium" pitchFamily="2" charset="77"/>
              <a:cs typeface="Judson"/>
            </a:endParaRPr>
          </a:p>
          <a:p>
            <a:pPr marL="183515" marR="247015" indent="-171450">
              <a:lnSpc>
                <a:spcPct val="125499"/>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Central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Bank</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Ireland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Anti-Money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Countering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Financing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Terrorism Guidelines</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Financial</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Sector </a:t>
            </a:r>
            <a:r>
              <a:rPr sz="1100" dirty="0">
                <a:solidFill>
                  <a:srgbClr val="1D2C4F"/>
                </a:solidFill>
                <a:latin typeface="Urbane Medium" pitchFamily="2" charset="77"/>
                <a:cs typeface="Judson"/>
              </a:rPr>
              <a: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(Published </a:t>
            </a:r>
            <a:r>
              <a:rPr sz="1100" spc="-2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September</a:t>
            </a:r>
            <a:r>
              <a:rPr sz="1100" spc="-5" dirty="0">
                <a:solidFill>
                  <a:srgbClr val="1D2C4F"/>
                </a:solidFill>
                <a:latin typeface="Urbane Medium" pitchFamily="2" charset="77"/>
                <a:cs typeface="Judson"/>
              </a:rPr>
              <a:t> 2019 </a:t>
            </a:r>
            <a:r>
              <a:rPr sz="1100" spc="-10" dirty="0">
                <a:solidFill>
                  <a:srgbClr val="1D2C4F"/>
                </a:solidFill>
                <a:latin typeface="Urbane Medium" pitchFamily="2" charset="77"/>
                <a:cs typeface="Judson"/>
              </a:rPr>
              <a:t>&amp;</a:t>
            </a:r>
            <a:r>
              <a:rPr sz="1100" spc="-5" dirty="0">
                <a:solidFill>
                  <a:srgbClr val="1D2C4F"/>
                </a:solidFill>
                <a:latin typeface="Urbane Medium" pitchFamily="2" charset="77"/>
                <a:cs typeface="Judson"/>
              </a:rPr>
              <a:t> Updated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June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2021)</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450" dirty="0">
              <a:latin typeface="Urbane Medium" pitchFamily="2" charset="77"/>
              <a:cs typeface="Judson"/>
            </a:endParaRPr>
          </a:p>
          <a:p>
            <a:pPr marL="183515" marR="5080" indent="-171450">
              <a:lnSpc>
                <a:spcPct val="121800"/>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Criminal</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Justice</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(Money</a:t>
            </a:r>
            <a:r>
              <a:rPr sz="1100" spc="2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Terrorist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Financing)</a:t>
            </a:r>
            <a:r>
              <a:rPr sz="1100" spc="1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(Amendment)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2021</a:t>
            </a:r>
            <a:endParaRPr sz="1100" dirty="0">
              <a:latin typeface="Urbane Medium" pitchFamily="2" charset="77"/>
              <a:cs typeface="Judso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40" y="1624584"/>
            <a:ext cx="5478360" cy="5291577"/>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1D2C4F"/>
                </a:solidFill>
                <a:latin typeface="Urbane Medium" pitchFamily="2" charset="77"/>
                <a:cs typeface="Judson"/>
              </a:rPr>
              <a:t>Fund</a:t>
            </a:r>
            <a:r>
              <a:rPr sz="1700" spc="-20" dirty="0">
                <a:solidFill>
                  <a:srgbClr val="1D2C4F"/>
                </a:solidFill>
                <a:latin typeface="Urbane Medium" pitchFamily="2" charset="77"/>
                <a:cs typeface="Judson"/>
              </a:rPr>
              <a:t> </a:t>
            </a:r>
            <a:r>
              <a:rPr sz="1700" spc="-5" dirty="0">
                <a:solidFill>
                  <a:srgbClr val="1D2C4F"/>
                </a:solidFill>
                <a:latin typeface="Urbane Medium" pitchFamily="2" charset="77"/>
                <a:cs typeface="Judson"/>
              </a:rPr>
              <a:t>Sector</a:t>
            </a:r>
            <a:r>
              <a:rPr sz="1700" spc="-10" dirty="0">
                <a:solidFill>
                  <a:srgbClr val="1D2C4F"/>
                </a:solidFill>
                <a:latin typeface="Urbane Medium" pitchFamily="2" charset="77"/>
                <a:cs typeface="Judson"/>
              </a:rPr>
              <a:t> </a:t>
            </a:r>
            <a:r>
              <a:rPr sz="1700" spc="-5" dirty="0">
                <a:solidFill>
                  <a:srgbClr val="1D2C4F"/>
                </a:solidFill>
                <a:latin typeface="Urbane Medium" pitchFamily="2" charset="77"/>
                <a:cs typeface="Judson"/>
              </a:rPr>
              <a:t>Communication</a:t>
            </a:r>
            <a:r>
              <a:rPr lang="en-IE" sz="1700" spc="-5" dirty="0">
                <a:solidFill>
                  <a:srgbClr val="1D2C4F"/>
                </a:solidFill>
                <a:latin typeface="Urbane Medium" pitchFamily="2" charset="77"/>
                <a:cs typeface="Judson"/>
              </a:rPr>
              <a:t> Continued </a:t>
            </a:r>
            <a:endParaRPr sz="1700" dirty="0">
              <a:latin typeface="Urbane Medium" pitchFamily="2" charset="77"/>
              <a:cs typeface="Judson"/>
            </a:endParaRPr>
          </a:p>
          <a:p>
            <a:pPr marL="12700" marR="5080">
              <a:lnSpc>
                <a:spcPct val="124300"/>
              </a:lnSpc>
              <a:spcBef>
                <a:spcPts val="1664"/>
              </a:spcBef>
            </a:pPr>
            <a:r>
              <a:rPr sz="1400" spc="-5" dirty="0">
                <a:solidFill>
                  <a:srgbClr val="1E4592"/>
                </a:solidFill>
                <a:latin typeface="Urbane Medium" pitchFamily="2" charset="77"/>
                <a:cs typeface="Judson"/>
              </a:rPr>
              <a:t>In</a:t>
            </a:r>
            <a:r>
              <a:rPr sz="1400" spc="5" dirty="0">
                <a:solidFill>
                  <a:srgbClr val="1E4592"/>
                </a:solidFill>
                <a:latin typeface="Urbane Medium" pitchFamily="2" charset="77"/>
                <a:cs typeface="Judson"/>
              </a:rPr>
              <a:t> </a:t>
            </a:r>
            <a:r>
              <a:rPr lang="en-IE" sz="1400" spc="-5" dirty="0">
                <a:solidFill>
                  <a:srgbClr val="1E4592"/>
                </a:solidFill>
                <a:latin typeface="Urbane Medium" pitchFamily="2" charset="77"/>
                <a:cs typeface="Judson"/>
              </a:rPr>
              <a:t>November 2021,</a:t>
            </a:r>
            <a:r>
              <a:rPr sz="1400" spc="5" dirty="0">
                <a:solidFill>
                  <a:srgbClr val="1E4592"/>
                </a:solidFill>
                <a:latin typeface="Urbane Medium" pitchFamily="2" charset="77"/>
                <a:cs typeface="Judson"/>
              </a:rPr>
              <a:t> </a:t>
            </a:r>
            <a:r>
              <a:rPr sz="1400" dirty="0">
                <a:solidFill>
                  <a:srgbClr val="1E4592"/>
                </a:solidFill>
                <a:latin typeface="Urbane Medium" pitchFamily="2" charset="77"/>
                <a:cs typeface="Judson"/>
              </a:rPr>
              <a:t>the</a:t>
            </a:r>
            <a:r>
              <a:rPr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CBI</a:t>
            </a:r>
            <a:r>
              <a:rPr sz="140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published</a:t>
            </a:r>
            <a:r>
              <a:rPr sz="1400" spc="10" dirty="0">
                <a:solidFill>
                  <a:srgbClr val="1E4592"/>
                </a:solidFill>
                <a:latin typeface="Urbane Medium" pitchFamily="2" charset="77"/>
                <a:cs typeface="Judson"/>
              </a:rPr>
              <a:t> </a:t>
            </a:r>
            <a:r>
              <a:rPr sz="1400" dirty="0">
                <a:solidFill>
                  <a:srgbClr val="1E4592"/>
                </a:solidFill>
                <a:latin typeface="Urbane Medium" pitchFamily="2" charset="77"/>
                <a:cs typeface="Judson"/>
              </a:rPr>
              <a:t>its </a:t>
            </a:r>
            <a:r>
              <a:rPr sz="1400" spc="-5" dirty="0">
                <a:solidFill>
                  <a:srgbClr val="1E4592"/>
                </a:solidFill>
                <a:latin typeface="Urbane Medium" pitchFamily="2" charset="77"/>
                <a:cs typeface="Judson"/>
              </a:rPr>
              <a:t>findings</a:t>
            </a:r>
            <a:r>
              <a:rPr sz="140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in</a:t>
            </a:r>
            <a:r>
              <a:rPr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relation </a:t>
            </a:r>
            <a:r>
              <a:rPr sz="1400" spc="-32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to</a:t>
            </a:r>
            <a:r>
              <a:rPr sz="140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inspections carried</a:t>
            </a:r>
            <a:r>
              <a:rPr sz="1400" spc="10" dirty="0">
                <a:solidFill>
                  <a:srgbClr val="1E4592"/>
                </a:solidFill>
                <a:latin typeface="Urbane Medium" pitchFamily="2" charset="77"/>
                <a:cs typeface="Judson"/>
              </a:rPr>
              <a:t> </a:t>
            </a:r>
            <a:r>
              <a:rPr sz="1400" dirty="0">
                <a:solidFill>
                  <a:srgbClr val="1E4592"/>
                </a:solidFill>
                <a:latin typeface="Urbane Medium" pitchFamily="2" charset="77"/>
                <a:cs typeface="Judson"/>
              </a:rPr>
              <a:t>out</a:t>
            </a:r>
            <a:r>
              <a:rPr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in</a:t>
            </a:r>
            <a:r>
              <a:rPr sz="1400" dirty="0">
                <a:solidFill>
                  <a:srgbClr val="1E4592"/>
                </a:solidFill>
                <a:latin typeface="Urbane Medium" pitchFamily="2" charset="77"/>
                <a:cs typeface="Judson"/>
              </a:rPr>
              <a:t> the</a:t>
            </a:r>
            <a:r>
              <a:rPr sz="1400" spc="5"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Irish</a:t>
            </a:r>
            <a:r>
              <a:rPr sz="1400" dirty="0">
                <a:solidFill>
                  <a:srgbClr val="1E4592"/>
                </a:solidFill>
                <a:latin typeface="Urbane Medium" pitchFamily="2" charset="77"/>
                <a:cs typeface="Judson"/>
              </a:rPr>
              <a:t> </a:t>
            </a:r>
            <a:r>
              <a:rPr sz="1400" spc="-5" dirty="0">
                <a:solidFill>
                  <a:srgbClr val="1E4592"/>
                </a:solidFill>
                <a:latin typeface="Urbane Medium" pitchFamily="2" charset="77"/>
                <a:cs typeface="Judson"/>
              </a:rPr>
              <a:t>Funds sector.</a:t>
            </a:r>
            <a:endParaRPr lang="en-IE" sz="1400" spc="-5" dirty="0">
              <a:solidFill>
                <a:srgbClr val="1E4592"/>
              </a:solidFill>
              <a:latin typeface="Urbane Medium" pitchFamily="2" charset="77"/>
              <a:cs typeface="Judson"/>
            </a:endParaRPr>
          </a:p>
          <a:p>
            <a:pPr marL="12700" marR="5080">
              <a:spcBef>
                <a:spcPts val="1664"/>
              </a:spcBef>
            </a:pPr>
            <a:r>
              <a:rPr lang="en-US" sz="1100" dirty="0">
                <a:latin typeface="Urbane Medium" pitchFamily="2" charset="77"/>
              </a:rPr>
              <a:t>Key Points to Note:</a:t>
            </a:r>
          </a:p>
          <a:p>
            <a:pPr marL="12700" marR="5080">
              <a:spcBef>
                <a:spcPts val="1664"/>
              </a:spcBef>
            </a:pPr>
            <a:r>
              <a:rPr lang="en-US" sz="1100" dirty="0">
                <a:latin typeface="Urbane Medium" pitchFamily="2" charset="77"/>
              </a:rPr>
              <a:t>The CBI has identified several areas where Firms must introduce enhancements in order to ensure they can sufficiently demonstrate compliance with the requirements of the Acts. These areas include:</a:t>
            </a:r>
            <a:endParaRPr lang="en-IE" sz="1100" dirty="0">
              <a:latin typeface="Urbane Medium" pitchFamily="2" charset="77"/>
            </a:endParaRPr>
          </a:p>
          <a:p>
            <a:pPr marL="12700" marR="5080">
              <a:lnSpc>
                <a:spcPct val="124300"/>
              </a:lnSpc>
              <a:spcBef>
                <a:spcPts val="1664"/>
              </a:spcBef>
            </a:pPr>
            <a:r>
              <a:rPr lang="en-US" sz="1100" spc="-5" dirty="0">
                <a:solidFill>
                  <a:srgbClr val="1D2C4F"/>
                </a:solidFill>
                <a:latin typeface="Urbane Medium" pitchFamily="2" charset="77"/>
                <a:cs typeface="Judson"/>
              </a:rPr>
              <a:t>            Outsourcing</a:t>
            </a:r>
          </a:p>
          <a:p>
            <a:pPr marL="641350" lvl="1" indent="-171450">
              <a:spcBef>
                <a:spcPts val="5"/>
              </a:spcBef>
              <a:buFont typeface="Arial" panose="020B0604020202020204" pitchFamily="34" charset="0"/>
              <a:buChar char="•"/>
            </a:pPr>
            <a:endParaRPr lang="en-US" sz="1100" spc="-5" dirty="0">
              <a:solidFill>
                <a:srgbClr val="1D2C4F"/>
              </a:solidFill>
              <a:latin typeface="Urbane Medium" pitchFamily="2" charset="77"/>
              <a:cs typeface="Judson"/>
            </a:endParaRP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cs typeface="Judson"/>
              </a:rPr>
              <a:t>Firms must demonstrate robust oversight of all AML/CFT activities outsourced to third parties in order to ensure full compliance with the requirements of the CJA 2010 (as amended).</a:t>
            </a: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cs typeface="Judson"/>
              </a:rPr>
              <a:t>The CBI expects Firms to have robust processes and procedures in place to oversee the AML/CFT activities that have been outsourced to third parties, including intra-group entities. </a:t>
            </a:r>
          </a:p>
          <a:p>
            <a:pPr marL="641350" lvl="1" indent="-171450">
              <a:spcBef>
                <a:spcPts val="5"/>
              </a:spcBef>
              <a:buClr>
                <a:srgbClr val="E87825"/>
              </a:buClr>
              <a:buFont typeface="Wingdings" pitchFamily="2" charset="2"/>
              <a:buChar char="§"/>
            </a:pPr>
            <a:endParaRPr lang="en-US" sz="1100" spc="-5" dirty="0">
              <a:solidFill>
                <a:srgbClr val="1D2C4F"/>
              </a:solidFill>
              <a:latin typeface="Urbane Medium" pitchFamily="2" charset="77"/>
              <a:cs typeface="Judson"/>
            </a:endParaRPr>
          </a:p>
          <a:p>
            <a:pPr marL="469900" lvl="1">
              <a:spcBef>
                <a:spcPts val="5"/>
              </a:spcBef>
            </a:pPr>
            <a:r>
              <a:rPr lang="en-US" sz="1100" spc="-5" dirty="0">
                <a:solidFill>
                  <a:srgbClr val="1D2C4F"/>
                </a:solidFill>
                <a:latin typeface="Urbane Medium" pitchFamily="2" charset="77"/>
                <a:cs typeface="Judson"/>
              </a:rPr>
              <a:t>Customer Due Diligence</a:t>
            </a:r>
          </a:p>
          <a:p>
            <a:pPr marL="641350" lvl="1" indent="-171450">
              <a:spcBef>
                <a:spcPts val="5"/>
              </a:spcBef>
              <a:buFont typeface="Arial" panose="020B0604020202020204" pitchFamily="34" charset="0"/>
              <a:buChar char="•"/>
            </a:pPr>
            <a:endParaRPr lang="en-US" sz="1100" spc="-5" dirty="0">
              <a:solidFill>
                <a:srgbClr val="1D2C4F"/>
              </a:solidFill>
              <a:latin typeface="Urbane Medium" pitchFamily="2" charset="77"/>
              <a:cs typeface="Judson"/>
            </a:endParaRPr>
          </a:p>
          <a:p>
            <a:pPr marL="641350" lvl="1" indent="-171450">
              <a:spcBef>
                <a:spcPts val="5"/>
              </a:spcBef>
              <a:buClr>
                <a:srgbClr val="E87825"/>
              </a:buClr>
              <a:buFont typeface="Wingdings" pitchFamily="2" charset="2"/>
              <a:buChar char="§"/>
            </a:pPr>
            <a:r>
              <a:rPr lang="en-US" sz="1100" spc="-5" dirty="0">
                <a:solidFill>
                  <a:srgbClr val="1D2C4F"/>
                </a:solidFill>
                <a:latin typeface="Urbane Medium" pitchFamily="2" charset="77"/>
                <a:cs typeface="Judson"/>
              </a:rPr>
              <a:t>The CBI has stated that the major concern in this area was non-compliance with Section 33(6) of the CJA 2010 (as amended) which requires all Firms to ensure that all CDD is in place prior to processing transactions, including initial subscriptions.</a:t>
            </a:r>
          </a:p>
          <a:p>
            <a:pPr marL="641350" lvl="1" indent="-171450">
              <a:spcBef>
                <a:spcPts val="5"/>
              </a:spcBef>
              <a:buFont typeface="Arial" panose="020B0604020202020204" pitchFamily="34" charset="0"/>
              <a:buChar char="•"/>
            </a:pPr>
            <a:endParaRPr lang="en-IE" sz="1100" spc="-5" dirty="0">
              <a:solidFill>
                <a:srgbClr val="1D2C4F"/>
              </a:solidFill>
              <a:latin typeface="Urbane Medium" pitchFamily="2" charset="77"/>
              <a:cs typeface="Judson"/>
            </a:endParaRPr>
          </a:p>
          <a:p>
            <a:pPr marL="12700">
              <a:lnSpc>
                <a:spcPct val="100000"/>
              </a:lnSpc>
              <a:spcBef>
                <a:spcPts val="5"/>
              </a:spcBef>
            </a:pPr>
            <a:endParaRPr lang="en-IE" sz="1100" dirty="0">
              <a:latin typeface="Urbane Medium" pitchFamily="2" charset="77"/>
              <a:cs typeface="Judson"/>
            </a:endParaRP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40</a:t>
            </a:fld>
            <a:endParaRPr dirty="0"/>
          </a:p>
        </p:txBody>
      </p:sp>
      <p:sp>
        <p:nvSpPr>
          <p:cNvPr id="4" name="object 4"/>
          <p:cNvSpPr txBox="1">
            <a:spLocks noGrp="1"/>
          </p:cNvSpPr>
          <p:nvPr>
            <p:ph type="title"/>
          </p:nvPr>
        </p:nvSpPr>
        <p:spPr>
          <a:xfrm>
            <a:off x="401740" y="404876"/>
            <a:ext cx="7002360" cy="391160"/>
          </a:xfrm>
          <a:prstGeom prst="rect">
            <a:avLst/>
          </a:prstGeom>
        </p:spPr>
        <p:txBody>
          <a:bodyPr vert="horz" wrap="square" lIns="0" tIns="12700" rIns="0" bIns="0" rtlCol="0">
            <a:spAutoFit/>
          </a:bodyPr>
          <a:lstStyle/>
          <a:p>
            <a:pPr marL="12700">
              <a:lnSpc>
                <a:spcPct val="100000"/>
              </a:lnSpc>
              <a:spcBef>
                <a:spcPts val="100"/>
              </a:spcBef>
            </a:pPr>
            <a:r>
              <a:rPr dirty="0"/>
              <a:t>Central</a:t>
            </a:r>
            <a:r>
              <a:rPr spc="-40" dirty="0"/>
              <a:t> </a:t>
            </a:r>
            <a:r>
              <a:rPr spc="-5" dirty="0"/>
              <a:t>Bank</a:t>
            </a:r>
            <a:r>
              <a:rPr spc="-45" dirty="0"/>
              <a:t> </a:t>
            </a:r>
            <a:r>
              <a:rPr dirty="0"/>
              <a:t>Communications</a:t>
            </a:r>
          </a:p>
        </p:txBody>
      </p:sp>
    </p:spTree>
    <p:extLst>
      <p:ext uri="{BB962C8B-B14F-4D97-AF65-F5344CB8AC3E}">
        <p14:creationId xmlns:p14="http://schemas.microsoft.com/office/powerpoint/2010/main" val="3319609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600" y="1573784"/>
            <a:ext cx="4638040" cy="5082673"/>
          </a:xfrm>
          <a:prstGeom prst="rect">
            <a:avLst/>
          </a:prstGeom>
        </p:spPr>
        <p:txBody>
          <a:bodyPr vert="horz" wrap="square" lIns="0" tIns="12700" rIns="0" bIns="0" rtlCol="0">
            <a:spAutoFit/>
          </a:bodyPr>
          <a:lstStyle/>
          <a:p>
            <a:pPr marL="12700" marR="5080">
              <a:spcBef>
                <a:spcPts val="100"/>
              </a:spcBef>
              <a:buClr>
                <a:srgbClr val="E87825"/>
              </a:buClr>
            </a:pPr>
            <a:r>
              <a:rPr sz="1700" dirty="0">
                <a:solidFill>
                  <a:srgbClr val="1E4592"/>
                </a:solidFill>
                <a:latin typeface="Urbane Medium" pitchFamily="2" charset="77"/>
              </a:rPr>
              <a:t>Anti-Money Laundering Bulletin providing  Guidance regarding Transaction Monitoring</a:t>
            </a:r>
          </a:p>
          <a:p>
            <a:pPr marL="285750" indent="-285750">
              <a:lnSpc>
                <a:spcPct val="100000"/>
              </a:lnSpc>
              <a:spcBef>
                <a:spcPts val="20"/>
              </a:spcBef>
              <a:buClr>
                <a:srgbClr val="E87825"/>
              </a:buClr>
              <a:buFont typeface="Wingdings" pitchFamily="2" charset="2"/>
              <a:buChar char="§"/>
            </a:pPr>
            <a:endParaRPr sz="1500" dirty="0">
              <a:latin typeface="Urbane Medium" pitchFamily="2" charset="77"/>
              <a:cs typeface="Judson"/>
            </a:endParaRPr>
          </a:p>
          <a:p>
            <a:pPr marL="297815" marR="37465" indent="-285750" algn="just">
              <a:lnSpc>
                <a:spcPct val="101800"/>
              </a:lnSpc>
              <a:buClr>
                <a:srgbClr val="E87825"/>
              </a:buClr>
              <a:buFont typeface="Wingdings" pitchFamily="2" charset="2"/>
              <a:buChar char="§"/>
              <a:tabLst>
                <a:tab pos="299085" algn="l"/>
              </a:tabLst>
            </a:pP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October 2020, the CBI issued </a:t>
            </a:r>
            <a:r>
              <a:rPr sz="1100" dirty="0">
                <a:solidFill>
                  <a:srgbClr val="1D2C4F"/>
                </a:solidFill>
                <a:latin typeface="Urbane Medium" pitchFamily="2" charset="77"/>
                <a:cs typeface="Judson"/>
              </a:rPr>
              <a:t>its </a:t>
            </a:r>
            <a:r>
              <a:rPr sz="1100" spc="-5" dirty="0">
                <a:solidFill>
                  <a:srgbClr val="1D2C4F"/>
                </a:solidFill>
                <a:latin typeface="Urbane Medium" pitchFamily="2" charset="77"/>
                <a:cs typeface="Judson"/>
              </a:rPr>
              <a:t>sixth Anti-Money Laundering </a:t>
            </a:r>
            <a:r>
              <a:rPr sz="1100" spc="-35" dirty="0">
                <a:solidFill>
                  <a:srgbClr val="1D2C4F"/>
                </a:solidFill>
                <a:latin typeface="Urbane Medium" pitchFamily="2" charset="77"/>
                <a:cs typeface="Judson"/>
              </a:rPr>
              <a:t>Bulletin </a:t>
            </a:r>
            <a:r>
              <a:rPr sz="1100" spc="-3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which provides guidance regarding the requirement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monitor investor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transactions</a:t>
            </a:r>
            <a:r>
              <a:rPr sz="1100" spc="-5" dirty="0">
                <a:solidFill>
                  <a:srgbClr val="1D2C4F"/>
                </a:solidFill>
                <a:latin typeface="Urbane Medium" pitchFamily="2" charset="77"/>
                <a:cs typeface="Judson"/>
              </a:rPr>
              <a:t> under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CJA 2010 </a:t>
            </a:r>
            <a:r>
              <a:rPr sz="1100" dirty="0">
                <a:solidFill>
                  <a:srgbClr val="1D2C4F"/>
                </a:solidFill>
                <a:latin typeface="Urbane Medium" pitchFamily="2" charset="77"/>
                <a:cs typeface="Judson"/>
              </a:rPr>
              <a:t>-</a:t>
            </a:r>
            <a:r>
              <a:rPr sz="1100" spc="-5" dirty="0">
                <a:solidFill>
                  <a:srgbClr val="1D2C4F"/>
                </a:solidFill>
                <a:latin typeface="Urbane Medium" pitchFamily="2" charset="77"/>
                <a:cs typeface="Judson"/>
              </a:rPr>
              <a:t> 2018.</a:t>
            </a:r>
            <a:endParaRPr sz="1100" dirty="0">
              <a:latin typeface="Urbane Medium" pitchFamily="2" charset="77"/>
              <a:cs typeface="Judson"/>
            </a:endParaRPr>
          </a:p>
          <a:p>
            <a:pPr marL="285750" indent="-285750">
              <a:lnSpc>
                <a:spcPct val="100000"/>
              </a:lnSpc>
              <a:spcBef>
                <a:spcPts val="45"/>
              </a:spcBef>
              <a:buClr>
                <a:srgbClr val="E87825"/>
              </a:buClr>
              <a:buFont typeface="Wingdings" pitchFamily="2" charset="2"/>
              <a:buChar char="§"/>
            </a:pPr>
            <a:endParaRPr sz="1350" dirty="0">
              <a:latin typeface="Urbane Medium" pitchFamily="2" charset="77"/>
              <a:cs typeface="Judson"/>
            </a:endParaRPr>
          </a:p>
          <a:p>
            <a:pPr marL="297815" marR="200025" indent="-285750">
              <a:lnSpc>
                <a:spcPct val="99100"/>
              </a:lnSpc>
              <a:buClr>
                <a:srgbClr val="E87825"/>
              </a:buClr>
              <a:buFont typeface="Wingdings" pitchFamily="2" charset="2"/>
              <a:buChar char="§"/>
              <a:tabLst>
                <a:tab pos="297815" algn="l"/>
                <a:tab pos="298450" algn="l"/>
              </a:tabLst>
            </a:pPr>
            <a:r>
              <a:rPr sz="1100" spc="-5" dirty="0">
                <a:solidFill>
                  <a:srgbClr val="1D2C4F"/>
                </a:solidFill>
                <a:latin typeface="Urbane Medium" pitchFamily="2" charset="77"/>
                <a:cs typeface="Judson"/>
              </a:rPr>
              <a:t>The bulletin sets out the CBI’s </a:t>
            </a:r>
            <a:r>
              <a:rPr sz="1100" dirty="0">
                <a:solidFill>
                  <a:srgbClr val="1D2C4F"/>
                </a:solidFill>
                <a:latin typeface="Urbane Medium" pitchFamily="2" charset="77"/>
                <a:cs typeface="Judson"/>
              </a:rPr>
              <a:t>findings and </a:t>
            </a:r>
            <a:r>
              <a:rPr sz="1100" spc="-5" dirty="0">
                <a:solidFill>
                  <a:srgbClr val="1D2C4F"/>
                </a:solidFill>
                <a:latin typeface="Urbane Medium" pitchFamily="2" charset="77"/>
                <a:cs typeface="Judson"/>
              </a:rPr>
              <a:t>expectations </a:t>
            </a:r>
            <a:r>
              <a:rPr sz="1100" dirty="0">
                <a:solidFill>
                  <a:srgbClr val="1D2C4F"/>
                </a:solidFill>
                <a:latin typeface="Urbane Medium" pitchFamily="2" charset="77"/>
                <a:cs typeface="Judson"/>
              </a:rPr>
              <a:t>regarding </a:t>
            </a:r>
            <a:r>
              <a:rPr sz="1100" spc="-5"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application of transaction monitoring controls following </a:t>
            </a:r>
            <a:r>
              <a:rPr sz="1100" spc="-5" dirty="0">
                <a:solidFill>
                  <a:srgbClr val="1D2C4F"/>
                </a:solidFill>
                <a:latin typeface="Urbane Medium" pitchFamily="2" charset="77"/>
                <a:cs typeface="Judson"/>
              </a:rPr>
              <a:t>supervisory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engagements</a:t>
            </a:r>
            <a:r>
              <a:rPr sz="1100" dirty="0">
                <a:solidFill>
                  <a:srgbClr val="1D2C4F"/>
                </a:solidFill>
                <a:latin typeface="Urbane Medium" pitchFamily="2" charset="77"/>
                <a:cs typeface="Judson"/>
              </a:rPr>
              <a:t> across </a:t>
            </a:r>
            <a:r>
              <a:rPr sz="1100" spc="-5" dirty="0">
                <a:solidFill>
                  <a:srgbClr val="1D2C4F"/>
                </a:solidFill>
                <a:latin typeface="Urbane Medium" pitchFamily="2" charset="77"/>
                <a:cs typeface="Judson"/>
              </a:rPr>
              <a:t>multiple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credit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financial institutions.</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500" dirty="0">
              <a:latin typeface="Urbane Medium" pitchFamily="2" charset="77"/>
              <a:cs typeface="Judson"/>
            </a:endParaRPr>
          </a:p>
          <a:p>
            <a:pPr marL="297815" marR="20320" indent="-285750">
              <a:lnSpc>
                <a:spcPts val="1300"/>
              </a:lnSpc>
              <a:buClr>
                <a:srgbClr val="E87825"/>
              </a:buClr>
              <a:buFont typeface="Wingdings" pitchFamily="2" charset="2"/>
              <a:buChar char="§"/>
              <a:tabLst>
                <a:tab pos="297815" algn="l"/>
                <a:tab pos="298450" algn="l"/>
              </a:tabLst>
            </a:pPr>
            <a:r>
              <a:rPr sz="1100" dirty="0">
                <a:solidFill>
                  <a:srgbClr val="1D2C4F"/>
                </a:solidFill>
                <a:latin typeface="Urbane Medium" pitchFamily="2" charset="77"/>
                <a:cs typeface="Judson"/>
              </a:rPr>
              <a:t>Failure to </a:t>
            </a:r>
            <a:r>
              <a:rPr sz="1100" spc="-5" dirty="0">
                <a:solidFill>
                  <a:srgbClr val="1D2C4F"/>
                </a:solidFill>
                <a:latin typeface="Urbane Medium" pitchFamily="2" charset="77"/>
                <a:cs typeface="Judson"/>
              </a:rPr>
              <a:t>implement effective </a:t>
            </a:r>
            <a:r>
              <a:rPr sz="1100" dirty="0">
                <a:solidFill>
                  <a:srgbClr val="1D2C4F"/>
                </a:solidFill>
                <a:latin typeface="Urbane Medium" pitchFamily="2" charset="77"/>
                <a:cs typeface="Judson"/>
              </a:rPr>
              <a:t>transaction monitoring controls that are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commensurate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the risks inherent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the Firm’s business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investor </a:t>
            </a:r>
            <a:r>
              <a:rPr sz="1100" dirty="0">
                <a:solidFill>
                  <a:srgbClr val="1D2C4F"/>
                </a:solidFill>
                <a:latin typeface="Urbane Medium" pitchFamily="2" charset="77"/>
                <a:cs typeface="Judson"/>
              </a:rPr>
              <a:t> profile</a:t>
            </a:r>
            <a:r>
              <a:rPr sz="1100" spc="-5" dirty="0">
                <a:solidFill>
                  <a:srgbClr val="1D2C4F"/>
                </a:solidFill>
                <a:latin typeface="Urbane Medium" pitchFamily="2" charset="77"/>
                <a:cs typeface="Judson"/>
              </a:rPr>
              <a:t> negatively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impacts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dirty="0">
                <a:solidFill>
                  <a:srgbClr val="1D2C4F"/>
                </a:solidFill>
                <a:latin typeface="Urbane Medium" pitchFamily="2" charset="77"/>
                <a:cs typeface="Judson"/>
              </a:rPr>
              <a:t> ability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detect suspicious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activity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 file </a:t>
            </a:r>
            <a:r>
              <a:rPr sz="1100" spc="-2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suspicious</a:t>
            </a:r>
            <a:r>
              <a:rPr sz="1100" dirty="0">
                <a:solidFill>
                  <a:srgbClr val="1D2C4F"/>
                </a:solidFill>
                <a:latin typeface="Urbane Medium" pitchFamily="2" charset="77"/>
                <a:cs typeface="Judson"/>
              </a:rPr>
              <a:t> activity </a:t>
            </a:r>
            <a:r>
              <a:rPr sz="1100" spc="-5" dirty="0">
                <a:solidFill>
                  <a:srgbClr val="1D2C4F"/>
                </a:solidFill>
                <a:latin typeface="Urbane Medium" pitchFamily="2" charset="77"/>
                <a:cs typeface="Judson"/>
              </a:rPr>
              <a:t>reports</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(STRs).</a:t>
            </a:r>
            <a:endParaRPr sz="1100" dirty="0">
              <a:latin typeface="Urbane Medium" pitchFamily="2" charset="77"/>
              <a:cs typeface="Judson"/>
            </a:endParaRPr>
          </a:p>
          <a:p>
            <a:pPr marL="285750" indent="-285750">
              <a:lnSpc>
                <a:spcPct val="100000"/>
              </a:lnSpc>
              <a:spcBef>
                <a:spcPts val="45"/>
              </a:spcBef>
              <a:buClr>
                <a:srgbClr val="E87825"/>
              </a:buClr>
              <a:buFont typeface="Wingdings" pitchFamily="2" charset="2"/>
              <a:buChar char="§"/>
            </a:pPr>
            <a:endParaRPr sz="1550" dirty="0">
              <a:latin typeface="Urbane Medium" pitchFamily="2" charset="77"/>
              <a:cs typeface="Judson"/>
            </a:endParaRPr>
          </a:p>
          <a:p>
            <a:pPr marL="12700">
              <a:lnSpc>
                <a:spcPct val="100000"/>
              </a:lnSpc>
              <a:buClr>
                <a:srgbClr val="E87825"/>
              </a:buClr>
            </a:pPr>
            <a:r>
              <a:rPr sz="1500" spc="-5" dirty="0">
                <a:solidFill>
                  <a:srgbClr val="1E4592"/>
                </a:solidFill>
                <a:latin typeface="Urbane Medium" pitchFamily="2" charset="77"/>
                <a:cs typeface="Judson"/>
              </a:rPr>
              <a:t>Legislation</a:t>
            </a:r>
            <a:endParaRPr sz="1500" dirty="0">
              <a:solidFill>
                <a:srgbClr val="1E4592"/>
              </a:solidFill>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500" dirty="0">
              <a:latin typeface="Urbane Medium" pitchFamily="2" charset="77"/>
              <a:cs typeface="Judson"/>
            </a:endParaRPr>
          </a:p>
          <a:p>
            <a:pPr marL="298450" marR="85725" indent="-285750">
              <a:lnSpc>
                <a:spcPct val="100000"/>
              </a:lnSpc>
              <a:buClr>
                <a:srgbClr val="E87825"/>
              </a:buClr>
              <a:buFont typeface="Wingdings" pitchFamily="2" charset="2"/>
              <a:buChar char="§"/>
              <a:tabLst>
                <a:tab pos="298450" algn="l"/>
                <a:tab pos="299085" algn="l"/>
              </a:tabLst>
            </a:pP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requirement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monitor</a:t>
            </a:r>
            <a:r>
              <a:rPr sz="1100" dirty="0">
                <a:solidFill>
                  <a:srgbClr val="1D2C4F"/>
                </a:solidFill>
                <a:latin typeface="Urbane Medium" pitchFamily="2" charset="77"/>
                <a:cs typeface="Judson"/>
              </a:rPr>
              <a:t> transactions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is </a:t>
            </a:r>
            <a:r>
              <a:rPr sz="1100" spc="-5" dirty="0">
                <a:solidFill>
                  <a:srgbClr val="1D2C4F"/>
                </a:solidFill>
                <a:latin typeface="Urbane Medium" pitchFamily="2" charset="77"/>
                <a:cs typeface="Judson"/>
              </a:rPr>
              <a:t>specified</a:t>
            </a:r>
            <a:r>
              <a:rPr sz="1100" dirty="0">
                <a:solidFill>
                  <a:srgbClr val="1D2C4F"/>
                </a:solidFill>
                <a:latin typeface="Urbane Medium" pitchFamily="2" charset="77"/>
                <a:cs typeface="Judson"/>
              </a:rPr>
              <a:t> in</a:t>
            </a:r>
            <a:r>
              <a:rPr sz="1100" spc="-5" dirty="0">
                <a:solidFill>
                  <a:srgbClr val="1D2C4F"/>
                </a:solidFill>
                <a:latin typeface="Urbane Medium" pitchFamily="2" charset="77"/>
                <a:cs typeface="Judson"/>
              </a:rPr>
              <a:t> Sections</a:t>
            </a:r>
            <a:r>
              <a:rPr sz="1100" spc="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35</a:t>
            </a:r>
            <a:r>
              <a:rPr sz="1100" spc="-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(3), </a:t>
            </a:r>
            <a:r>
              <a:rPr sz="1100" spc="-5" dirty="0">
                <a:solidFill>
                  <a:srgbClr val="1D2C4F"/>
                </a:solidFill>
                <a:latin typeface="Urbane Medium" pitchFamily="2" charset="77"/>
                <a:cs typeface="Judson"/>
              </a:rPr>
              <a:t> Section </a:t>
            </a:r>
            <a:r>
              <a:rPr sz="1100" spc="-10" dirty="0">
                <a:solidFill>
                  <a:srgbClr val="1D2C4F"/>
                </a:solidFill>
                <a:latin typeface="Urbane Medium" pitchFamily="2" charset="77"/>
                <a:cs typeface="Judson"/>
              </a:rPr>
              <a:t>36A</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(1)</a:t>
            </a:r>
            <a:r>
              <a:rPr sz="1100" spc="-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&amp;</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(2)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Section</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54</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(1)</a:t>
            </a:r>
            <a:r>
              <a:rPr sz="1100" spc="-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&amp;</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(3)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CJA</a:t>
            </a:r>
            <a:r>
              <a:rPr sz="1100" dirty="0">
                <a:solidFill>
                  <a:srgbClr val="1D2C4F"/>
                </a:solidFill>
                <a:latin typeface="Urbane Medium" pitchFamily="2" charset="77"/>
                <a:cs typeface="Judson"/>
              </a:rPr>
              <a:t> 2020 </a:t>
            </a:r>
            <a:r>
              <a:rPr sz="1100" spc="-5" dirty="0">
                <a:solidFill>
                  <a:srgbClr val="1D2C4F"/>
                </a:solidFill>
                <a:latin typeface="Urbane Medium" pitchFamily="2" charset="77"/>
                <a:cs typeface="Judson"/>
              </a:rPr>
              <a:t>(as</a:t>
            </a:r>
            <a:r>
              <a:rPr sz="1100" spc="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amended).</a:t>
            </a:r>
            <a:endParaRPr sz="1100" dirty="0">
              <a:latin typeface="Urbane Medium" pitchFamily="2" charset="77"/>
              <a:cs typeface="Judson"/>
            </a:endParaRPr>
          </a:p>
          <a:p>
            <a:pPr>
              <a:lnSpc>
                <a:spcPct val="100000"/>
              </a:lnSpc>
              <a:spcBef>
                <a:spcPts val="25"/>
              </a:spcBef>
              <a:buClr>
                <a:srgbClr val="E87825"/>
              </a:buClr>
            </a:pPr>
            <a:endParaRPr sz="1300" dirty="0">
              <a:latin typeface="Urbane Medium" pitchFamily="2" charset="77"/>
              <a:cs typeface="Judson"/>
            </a:endParaRP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41</a:t>
            </a:fld>
            <a:endParaRPr dirty="0"/>
          </a:p>
        </p:txBody>
      </p:sp>
      <p:sp>
        <p:nvSpPr>
          <p:cNvPr id="3" name="object 3"/>
          <p:cNvSpPr txBox="1"/>
          <p:nvPr/>
        </p:nvSpPr>
        <p:spPr>
          <a:xfrm>
            <a:off x="5595926" y="1578787"/>
            <a:ext cx="4660900" cy="3886064"/>
          </a:xfrm>
          <a:prstGeom prst="rect">
            <a:avLst/>
          </a:prstGeom>
        </p:spPr>
        <p:txBody>
          <a:bodyPr vert="horz" wrap="square" lIns="0" tIns="20320" rIns="0" bIns="0" rtlCol="0">
            <a:spAutoFit/>
          </a:bodyPr>
          <a:lstStyle/>
          <a:p>
            <a:pPr marL="297815" marR="105410" indent="-285750">
              <a:lnSpc>
                <a:spcPct val="100600"/>
              </a:lnSpc>
              <a:spcBef>
                <a:spcPts val="160"/>
              </a:spcBef>
              <a:buClr>
                <a:srgbClr val="E87825"/>
              </a:buClr>
              <a:buFont typeface="Wingdings" pitchFamily="2" charset="2"/>
              <a:buChar char="§"/>
              <a:tabLst>
                <a:tab pos="297815" algn="l"/>
                <a:tab pos="298450" algn="l"/>
              </a:tabLst>
            </a:pPr>
            <a:r>
              <a:rPr lang="en-IE" sz="1100" spc="-5" dirty="0">
                <a:solidFill>
                  <a:srgbClr val="1D2C4F"/>
                </a:solidFill>
                <a:latin typeface="Urbane Medium" pitchFamily="2" charset="77"/>
                <a:cs typeface="Judson"/>
              </a:rPr>
              <a:t>The Act states</a:t>
            </a:r>
            <a:r>
              <a:rPr lang="en-IE" sz="1100" spc="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Firm</a:t>
            </a:r>
            <a:r>
              <a:rPr lang="en-IE" sz="1100" spc="-5" dirty="0">
                <a:solidFill>
                  <a:srgbClr val="1D2C4F"/>
                </a:solidFill>
                <a:latin typeface="Urbane Medium" pitchFamily="2" charset="77"/>
                <a:cs typeface="Judson"/>
              </a:rPr>
              <a:t> shall</a:t>
            </a:r>
            <a:r>
              <a:rPr lang="en-IE" sz="1100" spc="5"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monitor</a:t>
            </a:r>
            <a:r>
              <a:rPr lang="en-IE" sz="1100" spc="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any</a:t>
            </a:r>
            <a:r>
              <a:rPr lang="en-IE" sz="1100" spc="1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business</a:t>
            </a:r>
            <a:r>
              <a:rPr lang="en-IE" sz="1100" spc="5"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relationship that </a:t>
            </a:r>
            <a:r>
              <a:rPr lang="en-IE" sz="1100" dirty="0">
                <a:solidFill>
                  <a:srgbClr val="1D2C4F"/>
                </a:solidFill>
                <a:latin typeface="Urbane Medium" pitchFamily="2" charset="77"/>
                <a:cs typeface="Judson"/>
              </a:rPr>
              <a:t>it</a:t>
            </a:r>
            <a:r>
              <a:rPr lang="en-IE" sz="1100" spc="-5" dirty="0">
                <a:solidFill>
                  <a:srgbClr val="1D2C4F"/>
                </a:solidFill>
                <a:latin typeface="Urbane Medium" pitchFamily="2" charset="77"/>
                <a:cs typeface="Judson"/>
              </a:rPr>
              <a:t> has </a:t>
            </a:r>
            <a:r>
              <a:rPr lang="en-IE" sz="110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with </a:t>
            </a:r>
            <a:r>
              <a:rPr lang="en-IE" sz="1100" dirty="0">
                <a:solidFill>
                  <a:srgbClr val="1D2C4F"/>
                </a:solidFill>
                <a:latin typeface="Urbane Medium" pitchFamily="2" charset="77"/>
                <a:cs typeface="Judson"/>
              </a:rPr>
              <a:t>an </a:t>
            </a:r>
            <a:r>
              <a:rPr lang="en-IE" sz="1100" spc="-5" dirty="0">
                <a:solidFill>
                  <a:srgbClr val="1D2C4F"/>
                </a:solidFill>
                <a:latin typeface="Urbane Medium" pitchFamily="2" charset="77"/>
                <a:cs typeface="Judson"/>
              </a:rPr>
              <a:t>investor</a:t>
            </a:r>
            <a:r>
              <a:rPr lang="en-IE" sz="1100" spc="5"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to </a:t>
            </a:r>
            <a:r>
              <a:rPr lang="en-IE" sz="1100" spc="-5" dirty="0">
                <a:solidFill>
                  <a:srgbClr val="1D2C4F"/>
                </a:solidFill>
                <a:latin typeface="Urbane Medium" pitchFamily="2" charset="77"/>
                <a:cs typeface="Judson"/>
              </a:rPr>
              <a:t>the</a:t>
            </a:r>
            <a:r>
              <a:rPr lang="en-IE" sz="110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extent reasonably</a:t>
            </a:r>
            <a:r>
              <a:rPr lang="en-IE" sz="1100" spc="5"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warranted</a:t>
            </a:r>
            <a:r>
              <a:rPr lang="en-IE" sz="110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by</a:t>
            </a:r>
            <a:r>
              <a:rPr lang="en-IE" sz="1100" spc="1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the </a:t>
            </a:r>
            <a:r>
              <a:rPr lang="en-IE" sz="1100" dirty="0">
                <a:solidFill>
                  <a:srgbClr val="1D2C4F"/>
                </a:solidFill>
                <a:latin typeface="Urbane Medium" pitchFamily="2" charset="77"/>
                <a:cs typeface="Judson"/>
              </a:rPr>
              <a:t>risk of </a:t>
            </a:r>
            <a:r>
              <a:rPr lang="en-IE" sz="1100" spc="-5" dirty="0">
                <a:solidFill>
                  <a:srgbClr val="1D2C4F"/>
                </a:solidFill>
                <a:latin typeface="Urbane Medium" pitchFamily="2" charset="77"/>
                <a:cs typeface="Judson"/>
              </a:rPr>
              <a:t>money </a:t>
            </a:r>
            <a:r>
              <a:rPr lang="en-IE" sz="1100" spc="-25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laundering</a:t>
            </a:r>
            <a:r>
              <a:rPr lang="en-IE" sz="1100" dirty="0">
                <a:solidFill>
                  <a:srgbClr val="1D2C4F"/>
                </a:solidFill>
                <a:latin typeface="Urbane Medium" pitchFamily="2" charset="77"/>
                <a:cs typeface="Judson"/>
              </a:rPr>
              <a:t> or </a:t>
            </a:r>
            <a:r>
              <a:rPr lang="en-IE" sz="1100" spc="-5" dirty="0">
                <a:solidFill>
                  <a:srgbClr val="1D2C4F"/>
                </a:solidFill>
                <a:latin typeface="Urbane Medium" pitchFamily="2" charset="77"/>
                <a:cs typeface="Judson"/>
              </a:rPr>
              <a:t>terrorist</a:t>
            </a:r>
            <a:r>
              <a:rPr lang="en-IE" sz="1100" spc="-1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financing.</a:t>
            </a:r>
            <a:endParaRPr lang="en-GB" sz="1100" dirty="0">
              <a:solidFill>
                <a:srgbClr val="1D2C4F"/>
              </a:solidFill>
              <a:latin typeface="Urbane Medium" pitchFamily="2" charset="77"/>
              <a:cs typeface="Judson"/>
            </a:endParaRPr>
          </a:p>
          <a:p>
            <a:pPr marL="297815" marR="105410" indent="-285750">
              <a:lnSpc>
                <a:spcPct val="100600"/>
              </a:lnSpc>
              <a:spcBef>
                <a:spcPts val="160"/>
              </a:spcBef>
              <a:buClr>
                <a:srgbClr val="E87825"/>
              </a:buClr>
              <a:buFont typeface="Wingdings" pitchFamily="2" charset="2"/>
              <a:buChar char="§"/>
              <a:tabLst>
                <a:tab pos="297815" algn="l"/>
                <a:tab pos="298450" algn="l"/>
              </a:tabLst>
            </a:pPr>
            <a:endParaRPr lang="en-GB" sz="1100" dirty="0">
              <a:solidFill>
                <a:srgbClr val="1D2C4F"/>
              </a:solidFill>
              <a:latin typeface="Urbane Medium" pitchFamily="2" charset="77"/>
              <a:cs typeface="Judson"/>
            </a:endParaRPr>
          </a:p>
          <a:p>
            <a:pPr marL="297815" marR="105410" indent="-285750">
              <a:lnSpc>
                <a:spcPct val="100600"/>
              </a:lnSpc>
              <a:spcBef>
                <a:spcPts val="160"/>
              </a:spcBef>
              <a:buClr>
                <a:srgbClr val="E87825"/>
              </a:buClr>
              <a:buFont typeface="Wingdings" pitchFamily="2" charset="2"/>
              <a:buChar char="§"/>
              <a:tabLst>
                <a:tab pos="297815" algn="l"/>
                <a:tab pos="298450" algn="l"/>
              </a:tabLst>
            </a:pP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Firm</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must</a:t>
            </a:r>
            <a:r>
              <a:rPr sz="1100" dirty="0">
                <a:solidFill>
                  <a:srgbClr val="1D2C4F"/>
                </a:solidFill>
                <a:latin typeface="Urbane Medium" pitchFamily="2" charset="77"/>
                <a:cs typeface="Judson"/>
              </a:rPr>
              <a:t> adopt </a:t>
            </a:r>
            <a:r>
              <a:rPr sz="1100" spc="-5" dirty="0">
                <a:solidFill>
                  <a:srgbClr val="1D2C4F"/>
                </a:solidFill>
                <a:latin typeface="Urbane Medium" pitchFamily="2" charset="77"/>
                <a:cs typeface="Judson"/>
              </a:rPr>
              <a:t>policies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procedures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examine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background </a:t>
            </a:r>
            <a:r>
              <a:rPr sz="1100" spc="-24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purpose </a:t>
            </a:r>
            <a:r>
              <a:rPr sz="1100" dirty="0">
                <a:solidFill>
                  <a:srgbClr val="1D2C4F"/>
                </a:solidFill>
                <a:latin typeface="Urbane Medium" pitchFamily="2" charset="77"/>
                <a:cs typeface="Judson"/>
              </a:rPr>
              <a:t>of all </a:t>
            </a:r>
            <a:r>
              <a:rPr sz="1100" spc="-5" dirty="0">
                <a:solidFill>
                  <a:srgbClr val="1D2C4F"/>
                </a:solidFill>
                <a:latin typeface="Urbane Medium" pitchFamily="2" charset="77"/>
                <a:cs typeface="Judson"/>
              </a:rPr>
              <a:t>complex </a:t>
            </a:r>
            <a:r>
              <a:rPr sz="1100" dirty="0">
                <a:solidFill>
                  <a:srgbClr val="1D2C4F"/>
                </a:solidFill>
                <a:latin typeface="Urbane Medium" pitchFamily="2" charset="77"/>
                <a:cs typeface="Judson"/>
              </a:rPr>
              <a:t>or </a:t>
            </a:r>
            <a:r>
              <a:rPr sz="1100" spc="-5" dirty="0">
                <a:solidFill>
                  <a:srgbClr val="1D2C4F"/>
                </a:solidFill>
                <a:latin typeface="Urbane Medium" pitchFamily="2" charset="77"/>
                <a:cs typeface="Judson"/>
              </a:rPr>
              <a:t>unusually </a:t>
            </a:r>
            <a:r>
              <a:rPr sz="1100" dirty="0">
                <a:solidFill>
                  <a:srgbClr val="1D2C4F"/>
                </a:solidFill>
                <a:latin typeface="Urbane Medium" pitchFamily="2" charset="77"/>
                <a:cs typeface="Judson"/>
              </a:rPr>
              <a:t>large transactions, and all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unusual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patterns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which </a:t>
            </a:r>
            <a:r>
              <a:rPr sz="1100" dirty="0">
                <a:solidFill>
                  <a:srgbClr val="1D2C4F"/>
                </a:solidFill>
                <a:latin typeface="Urbane Medium" pitchFamily="2" charset="77"/>
                <a:cs typeface="Judson"/>
              </a:rPr>
              <a:t>have</a:t>
            </a:r>
            <a:r>
              <a:rPr sz="1100" spc="-5" dirty="0">
                <a:solidFill>
                  <a:srgbClr val="1D2C4F"/>
                </a:solidFill>
                <a:latin typeface="Urbane Medium" pitchFamily="2" charset="77"/>
                <a:cs typeface="Judson"/>
              </a:rPr>
              <a:t> no</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apparent economic</a:t>
            </a:r>
            <a:r>
              <a:rPr sz="1100" dirty="0">
                <a:solidFill>
                  <a:srgbClr val="1D2C4F"/>
                </a:solidFill>
                <a:latin typeface="Urbane Medium" pitchFamily="2" charset="77"/>
                <a:cs typeface="Judson"/>
              </a:rPr>
              <a:t> or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lawful purpose”.</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350" dirty="0">
              <a:latin typeface="Urbane Medium" pitchFamily="2" charset="77"/>
              <a:cs typeface="Judson"/>
            </a:endParaRPr>
          </a:p>
          <a:p>
            <a:pPr marL="297815" marR="5080" indent="-285750">
              <a:lnSpc>
                <a:spcPct val="100400"/>
              </a:lnSpc>
              <a:spcBef>
                <a:spcPts val="5"/>
              </a:spcBef>
              <a:buClr>
                <a:srgbClr val="E87825"/>
              </a:buClr>
              <a:buFont typeface="Wingdings" pitchFamily="2" charset="2"/>
              <a:buChar char="§"/>
              <a:tabLst>
                <a:tab pos="297815" algn="l"/>
                <a:tab pos="298450" algn="l"/>
              </a:tabLst>
            </a:pPr>
            <a:r>
              <a:rPr sz="1100" dirty="0">
                <a:solidFill>
                  <a:srgbClr val="1D2C4F"/>
                </a:solidFill>
                <a:latin typeface="Urbane Medium" pitchFamily="2" charset="77"/>
                <a:cs typeface="Judson"/>
              </a:rPr>
              <a:t>In addition, a Firm </a:t>
            </a:r>
            <a:r>
              <a:rPr sz="1100" spc="-5" dirty="0">
                <a:solidFill>
                  <a:srgbClr val="1D2C4F"/>
                </a:solidFill>
                <a:latin typeface="Urbane Medium" pitchFamily="2" charset="77"/>
                <a:cs typeface="Judson"/>
              </a:rPr>
              <a:t>must monitor complex </a:t>
            </a:r>
            <a:r>
              <a:rPr sz="1100" dirty="0">
                <a:solidFill>
                  <a:srgbClr val="1D2C4F"/>
                </a:solidFill>
                <a:latin typeface="Urbane Medium" pitchFamily="2" charset="77"/>
                <a:cs typeface="Judson"/>
              </a:rPr>
              <a:t>or large transactions, </a:t>
            </a:r>
            <a:r>
              <a:rPr sz="1100" spc="-5" dirty="0">
                <a:solidFill>
                  <a:srgbClr val="1D2C4F"/>
                </a:solidFill>
                <a:latin typeface="Urbane Medium" pitchFamily="2" charset="77"/>
                <a:cs typeface="Judson"/>
              </a:rPr>
              <a:t>unusual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patterns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that </a:t>
            </a:r>
            <a:r>
              <a:rPr sz="1100" dirty="0">
                <a:solidFill>
                  <a:srgbClr val="1D2C4F"/>
                </a:solidFill>
                <a:latin typeface="Urbane Medium" pitchFamily="2" charset="77"/>
                <a:cs typeface="Judson"/>
              </a:rPr>
              <a:t>have</a:t>
            </a:r>
            <a:r>
              <a:rPr sz="1100" spc="-5" dirty="0">
                <a:solidFill>
                  <a:srgbClr val="1D2C4F"/>
                </a:solidFill>
                <a:latin typeface="Urbane Medium" pitchFamily="2" charset="77"/>
                <a:cs typeface="Judson"/>
              </a:rPr>
              <a:t> no</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apparent economic</a:t>
            </a:r>
            <a:r>
              <a:rPr sz="1100" dirty="0">
                <a:solidFill>
                  <a:srgbClr val="1D2C4F"/>
                </a:solidFill>
                <a:latin typeface="Urbane Medium" pitchFamily="2" charset="77"/>
                <a:cs typeface="Judson"/>
              </a:rPr>
              <a:t> 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visible</a:t>
            </a:r>
            <a:r>
              <a:rPr sz="1100" spc="-5" dirty="0">
                <a:solidFill>
                  <a:srgbClr val="1D2C4F"/>
                </a:solidFill>
                <a:latin typeface="Urbane Medium" pitchFamily="2" charset="77"/>
                <a:cs typeface="Judson"/>
              </a:rPr>
              <a:t> lawful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purpose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other</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activity</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that the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designated</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person</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has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reasonable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grounds </a:t>
            </a:r>
            <a:r>
              <a:rPr sz="1100" dirty="0">
                <a:solidFill>
                  <a:srgbClr val="1D2C4F"/>
                </a:solidFill>
                <a:latin typeface="Urbane Medium" pitchFamily="2" charset="77"/>
                <a:cs typeface="Judson"/>
              </a:rPr>
              <a:t>to regard as particularly likely, </a:t>
            </a:r>
            <a:r>
              <a:rPr sz="1100" spc="-5" dirty="0">
                <a:solidFill>
                  <a:srgbClr val="1D2C4F"/>
                </a:solidFill>
                <a:latin typeface="Urbane Medium" pitchFamily="2" charset="77"/>
                <a:cs typeface="Judson"/>
              </a:rPr>
              <a:t>by </a:t>
            </a:r>
            <a:r>
              <a:rPr sz="1100" dirty="0">
                <a:solidFill>
                  <a:srgbClr val="1D2C4F"/>
                </a:solidFill>
                <a:latin typeface="Urbane Medium" pitchFamily="2" charset="77"/>
                <a:cs typeface="Judson"/>
              </a:rPr>
              <a:t>its </a:t>
            </a:r>
            <a:r>
              <a:rPr sz="1100" spc="-5" dirty="0">
                <a:solidFill>
                  <a:srgbClr val="1D2C4F"/>
                </a:solidFill>
                <a:latin typeface="Urbane Medium" pitchFamily="2" charset="77"/>
                <a:cs typeface="Judson"/>
              </a:rPr>
              <a:t>nature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be related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money laundering</a:t>
            </a:r>
            <a:r>
              <a:rPr sz="1100" dirty="0">
                <a:solidFill>
                  <a:srgbClr val="1D2C4F"/>
                </a:solidFill>
                <a:latin typeface="Urbane Medium" pitchFamily="2" charset="77"/>
                <a:cs typeface="Judson"/>
              </a:rPr>
              <a:t> or terrorist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financing.</a:t>
            </a:r>
            <a:endParaRPr sz="1100" dirty="0">
              <a:latin typeface="Urbane Medium" pitchFamily="2" charset="77"/>
              <a:cs typeface="Judson"/>
            </a:endParaRPr>
          </a:p>
          <a:p>
            <a:pPr marL="285750" indent="-285750">
              <a:lnSpc>
                <a:spcPct val="100000"/>
              </a:lnSpc>
              <a:spcBef>
                <a:spcPts val="5"/>
              </a:spcBef>
              <a:buClr>
                <a:srgbClr val="E87825"/>
              </a:buClr>
              <a:buFont typeface="Wingdings" pitchFamily="2" charset="2"/>
              <a:buChar char="§"/>
            </a:pPr>
            <a:endParaRPr sz="1350" dirty="0">
              <a:latin typeface="Urbane Medium" pitchFamily="2" charset="77"/>
              <a:cs typeface="Judson"/>
            </a:endParaRPr>
          </a:p>
          <a:p>
            <a:pPr marL="297815" marR="116839" indent="-285750">
              <a:lnSpc>
                <a:spcPct val="101800"/>
              </a:lnSpc>
              <a:buClr>
                <a:srgbClr val="E87825"/>
              </a:buClr>
              <a:buFont typeface="Wingdings" pitchFamily="2" charset="2"/>
              <a:buChar char="§"/>
              <a:tabLst>
                <a:tab pos="297815" algn="l"/>
                <a:tab pos="298450" algn="l"/>
              </a:tabLst>
            </a:pPr>
            <a:r>
              <a:rPr sz="1100" dirty="0">
                <a:solidFill>
                  <a:srgbClr val="1D2C4F"/>
                </a:solidFill>
                <a:latin typeface="Urbane Medium" pitchFamily="2" charset="77"/>
                <a:cs typeface="Judson"/>
              </a:rPr>
              <a:t>A</a:t>
            </a:r>
            <a:r>
              <a:rPr sz="1100" spc="-5" dirty="0">
                <a:solidFill>
                  <a:srgbClr val="1D2C4F"/>
                </a:solidFill>
                <a:latin typeface="Urbane Medium" pitchFamily="2" charset="77"/>
                <a:cs typeface="Judson"/>
              </a:rPr>
              <a:t> Firm</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must monitor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investor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transactions in </a:t>
            </a:r>
            <a:r>
              <a:rPr sz="1100" spc="-5" dirty="0">
                <a:solidFill>
                  <a:srgbClr val="1D2C4F"/>
                </a:solidFill>
                <a:latin typeface="Urbane Medium" pitchFamily="2" charset="77"/>
                <a:cs typeface="Judson"/>
              </a:rPr>
              <a:t>order</a:t>
            </a:r>
            <a:r>
              <a:rPr sz="1100" dirty="0">
                <a:solidFill>
                  <a:srgbClr val="1D2C4F"/>
                </a:solidFill>
                <a:latin typeface="Urbane Medium" pitchFamily="2" charset="77"/>
                <a:cs typeface="Judson"/>
              </a:rPr>
              <a:t> to </a:t>
            </a:r>
            <a:r>
              <a:rPr sz="1100" spc="-5" dirty="0">
                <a:solidFill>
                  <a:srgbClr val="1D2C4F"/>
                </a:solidFill>
                <a:latin typeface="Urbane Medium" pitchFamily="2" charset="77"/>
                <a:cs typeface="Judson"/>
              </a:rPr>
              <a:t>determine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suspicious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activity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the intensity</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monitoring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should increase</a:t>
            </a:r>
            <a:r>
              <a:rPr sz="1100" dirty="0">
                <a:solidFill>
                  <a:srgbClr val="1D2C4F"/>
                </a:solidFill>
                <a:latin typeface="Urbane Medium" pitchFamily="2" charset="77"/>
                <a:cs typeface="Judson"/>
              </a:rPr>
              <a:t> with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complexity</a:t>
            </a:r>
            <a:r>
              <a:rPr sz="1100" dirty="0">
                <a:solidFill>
                  <a:srgbClr val="1D2C4F"/>
                </a:solidFill>
                <a:latin typeface="Urbane Medium" pitchFamily="2" charset="77"/>
                <a:cs typeface="Judson"/>
              </a:rPr>
              <a:t> 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scale</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 transactions to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factor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ML/TF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risks.</a:t>
            </a:r>
            <a:endParaRPr sz="1100" dirty="0">
              <a:latin typeface="Urbane Medium" pitchFamily="2" charset="77"/>
              <a:cs typeface="Judson"/>
            </a:endParaRPr>
          </a:p>
        </p:txBody>
      </p:sp>
      <p:sp>
        <p:nvSpPr>
          <p:cNvPr id="4" name="object 4"/>
          <p:cNvSpPr txBox="1">
            <a:spLocks noGrp="1"/>
          </p:cNvSpPr>
          <p:nvPr>
            <p:ph type="title"/>
          </p:nvPr>
        </p:nvSpPr>
        <p:spPr>
          <a:xfrm>
            <a:off x="401740" y="404876"/>
            <a:ext cx="6011760" cy="391160"/>
          </a:xfrm>
          <a:prstGeom prst="rect">
            <a:avLst/>
          </a:prstGeom>
        </p:spPr>
        <p:txBody>
          <a:bodyPr vert="horz" wrap="square" lIns="0" tIns="12700" rIns="0" bIns="0" rtlCol="0">
            <a:spAutoFit/>
          </a:bodyPr>
          <a:lstStyle/>
          <a:p>
            <a:pPr marL="12700">
              <a:lnSpc>
                <a:spcPct val="100000"/>
              </a:lnSpc>
              <a:spcBef>
                <a:spcPts val="100"/>
              </a:spcBef>
            </a:pPr>
            <a:r>
              <a:rPr dirty="0"/>
              <a:t>Central</a:t>
            </a:r>
            <a:r>
              <a:rPr spc="-40" dirty="0"/>
              <a:t> </a:t>
            </a:r>
            <a:r>
              <a:rPr spc="-5" dirty="0"/>
              <a:t>Bank</a:t>
            </a:r>
            <a:r>
              <a:rPr spc="-45" dirty="0"/>
              <a:t> </a:t>
            </a:r>
            <a:r>
              <a:rPr dirty="0"/>
              <a:t>Communications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401739" y="351229"/>
            <a:ext cx="5753511" cy="369332"/>
          </a:xfrm>
          <a:prstGeom prst="rect">
            <a:avLst/>
          </a:prstGeom>
        </p:spPr>
        <p:txBody>
          <a:bodyPr vert="horz" wrap="square" lIns="0" tIns="12700" rIns="0" bIns="0" rtlCol="0">
            <a:spAutoFit/>
          </a:bodyPr>
          <a:lstStyle/>
          <a:p>
            <a:pPr marL="12700">
              <a:lnSpc>
                <a:spcPct val="100000"/>
              </a:lnSpc>
              <a:spcBef>
                <a:spcPts val="100"/>
              </a:spcBef>
            </a:pPr>
            <a:r>
              <a:rPr dirty="0"/>
              <a:t>Central</a:t>
            </a:r>
            <a:r>
              <a:rPr spc="-40" dirty="0"/>
              <a:t> </a:t>
            </a:r>
            <a:r>
              <a:rPr spc="-5" dirty="0"/>
              <a:t>Bank</a:t>
            </a:r>
            <a:r>
              <a:rPr spc="-45" dirty="0"/>
              <a:t> </a:t>
            </a:r>
            <a:r>
              <a:rPr dirty="0"/>
              <a:t>Communications</a:t>
            </a:r>
          </a:p>
        </p:txBody>
      </p:sp>
      <p:sp>
        <p:nvSpPr>
          <p:cNvPr id="16" name="Content Placeholder 15">
            <a:extLst>
              <a:ext uri="{FF2B5EF4-FFF2-40B4-BE49-F238E27FC236}">
                <a16:creationId xmlns:a16="http://schemas.microsoft.com/office/drawing/2014/main" id="{2BFA28B1-A5C9-BE06-F2B6-A968BB95318D}"/>
              </a:ext>
            </a:extLst>
          </p:cNvPr>
          <p:cNvSpPr>
            <a:spLocks noGrp="1"/>
          </p:cNvSpPr>
          <p:nvPr>
            <p:ph sz="half" idx="2"/>
          </p:nvPr>
        </p:nvSpPr>
        <p:spPr>
          <a:xfrm>
            <a:off x="401739" y="1557021"/>
            <a:ext cx="4651629" cy="5695277"/>
          </a:xfrm>
        </p:spPr>
        <p:txBody>
          <a:bodyPr/>
          <a:lstStyle/>
          <a:p>
            <a:pPr marL="12700" marR="5080">
              <a:lnSpc>
                <a:spcPct val="124300"/>
              </a:lnSpc>
              <a:spcBef>
                <a:spcPts val="1664"/>
              </a:spcBef>
            </a:pPr>
            <a:r>
              <a:rPr lang="en-US" b="0" spc="-5" dirty="0"/>
              <a:t>Anti-Money Laundering Bulletin providing  Guidance regarding Transaction Monitoring – Continued </a:t>
            </a:r>
          </a:p>
          <a:p>
            <a:pPr algn="l"/>
            <a:endParaRPr lang="en-IE" sz="1100" b="0" spc="-5" dirty="0">
              <a:solidFill>
                <a:srgbClr val="0092B6"/>
              </a:solidFill>
              <a:cs typeface="Judson"/>
            </a:endParaRPr>
          </a:p>
          <a:p>
            <a:pPr marL="12700" marR="427990" algn="l">
              <a:lnSpc>
                <a:spcPts val="1300"/>
              </a:lnSpc>
              <a:spcBef>
                <a:spcPts val="160"/>
              </a:spcBef>
            </a:pPr>
            <a:r>
              <a:rPr lang="en-US" sz="1100" b="0" spc="-5" dirty="0">
                <a:solidFill>
                  <a:srgbClr val="1D2C4F"/>
                </a:solidFill>
                <a:cs typeface="Judson"/>
              </a:rPr>
              <a:t>Please see</a:t>
            </a:r>
            <a:r>
              <a:rPr lang="en-US" sz="1100" b="0" dirty="0">
                <a:solidFill>
                  <a:srgbClr val="1D2C4F"/>
                </a:solidFill>
                <a:cs typeface="Judson"/>
              </a:rPr>
              <a:t> below</a:t>
            </a:r>
            <a:r>
              <a:rPr lang="en-US" sz="1100" b="0" spc="5" dirty="0">
                <a:solidFill>
                  <a:srgbClr val="1D2C4F"/>
                </a:solidFill>
                <a:cs typeface="Judson"/>
              </a:rPr>
              <a:t> </a:t>
            </a:r>
            <a:r>
              <a:rPr lang="en-US" sz="1100" b="0" spc="-5" dirty="0">
                <a:solidFill>
                  <a:srgbClr val="1D2C4F"/>
                </a:solidFill>
                <a:cs typeface="Judson"/>
              </a:rPr>
              <a:t>for</a:t>
            </a:r>
            <a:r>
              <a:rPr lang="en-US" sz="1100" b="0" spc="-10" dirty="0">
                <a:solidFill>
                  <a:srgbClr val="1D2C4F"/>
                </a:solidFill>
                <a:cs typeface="Judson"/>
              </a:rPr>
              <a:t> </a:t>
            </a:r>
            <a:r>
              <a:rPr lang="en-US" sz="1100" b="0" dirty="0">
                <a:solidFill>
                  <a:srgbClr val="1D2C4F"/>
                </a:solidFill>
                <a:cs typeface="Judson"/>
              </a:rPr>
              <a:t>a</a:t>
            </a:r>
            <a:r>
              <a:rPr lang="en-US" sz="1100" b="0" spc="-5" dirty="0">
                <a:solidFill>
                  <a:srgbClr val="1D2C4F"/>
                </a:solidFill>
                <a:cs typeface="Judson"/>
              </a:rPr>
              <a:t> summary </a:t>
            </a:r>
            <a:r>
              <a:rPr lang="en-US" sz="1100" b="0" dirty="0">
                <a:solidFill>
                  <a:srgbClr val="1D2C4F"/>
                </a:solidFill>
                <a:cs typeface="Judson"/>
              </a:rPr>
              <a:t>of</a:t>
            </a:r>
            <a:r>
              <a:rPr lang="en-US" sz="1100" b="0" spc="-10" dirty="0">
                <a:solidFill>
                  <a:srgbClr val="1D2C4F"/>
                </a:solidFill>
                <a:cs typeface="Judson"/>
              </a:rPr>
              <a:t> </a:t>
            </a:r>
            <a:r>
              <a:rPr lang="en-US" sz="1100" b="0" spc="-5" dirty="0">
                <a:solidFill>
                  <a:srgbClr val="1D2C4F"/>
                </a:solidFill>
                <a:cs typeface="Judson"/>
              </a:rPr>
              <a:t>the</a:t>
            </a:r>
            <a:r>
              <a:rPr lang="en-US" sz="1100" b="0" dirty="0">
                <a:solidFill>
                  <a:srgbClr val="1D2C4F"/>
                </a:solidFill>
                <a:cs typeface="Judson"/>
              </a:rPr>
              <a:t> </a:t>
            </a:r>
            <a:r>
              <a:rPr lang="en-US" sz="1100" b="0" spc="-5" dirty="0">
                <a:solidFill>
                  <a:srgbClr val="1D2C4F"/>
                </a:solidFill>
                <a:cs typeface="Judson"/>
              </a:rPr>
              <a:t>expectations</a:t>
            </a:r>
            <a:r>
              <a:rPr lang="en-US" sz="1100" b="0" dirty="0">
                <a:solidFill>
                  <a:srgbClr val="1D2C4F"/>
                </a:solidFill>
                <a:cs typeface="Judson"/>
              </a:rPr>
              <a:t> </a:t>
            </a:r>
            <a:r>
              <a:rPr lang="en-US" sz="1100" b="0" spc="-5" dirty="0">
                <a:solidFill>
                  <a:srgbClr val="1D2C4F"/>
                </a:solidFill>
                <a:cs typeface="Judson"/>
              </a:rPr>
              <a:t>included</a:t>
            </a:r>
            <a:r>
              <a:rPr lang="en-US" sz="1100" b="0" dirty="0">
                <a:solidFill>
                  <a:srgbClr val="1D2C4F"/>
                </a:solidFill>
                <a:cs typeface="Judson"/>
              </a:rPr>
              <a:t> </a:t>
            </a:r>
            <a:r>
              <a:rPr lang="en-US" sz="1100" b="0" spc="-5" dirty="0">
                <a:solidFill>
                  <a:srgbClr val="1D2C4F"/>
                </a:solidFill>
                <a:cs typeface="Judson"/>
              </a:rPr>
              <a:t>in</a:t>
            </a:r>
            <a:r>
              <a:rPr lang="en-US" sz="1100" b="0" spc="5" dirty="0">
                <a:solidFill>
                  <a:srgbClr val="1D2C4F"/>
                </a:solidFill>
                <a:cs typeface="Judson"/>
              </a:rPr>
              <a:t> </a:t>
            </a:r>
            <a:r>
              <a:rPr lang="en-US" sz="1100" b="0" spc="-5" dirty="0">
                <a:solidFill>
                  <a:srgbClr val="1D2C4F"/>
                </a:solidFill>
                <a:cs typeface="Judson"/>
              </a:rPr>
              <a:t>the </a:t>
            </a:r>
            <a:r>
              <a:rPr lang="en-US" sz="1100" b="0" spc="-250" dirty="0">
                <a:solidFill>
                  <a:srgbClr val="1D2C4F"/>
                </a:solidFill>
                <a:cs typeface="Judson"/>
              </a:rPr>
              <a:t> </a:t>
            </a:r>
            <a:r>
              <a:rPr lang="en-US" sz="1100" b="0" spc="-5" dirty="0">
                <a:solidFill>
                  <a:srgbClr val="1D2C4F"/>
                </a:solidFill>
                <a:cs typeface="Judson"/>
              </a:rPr>
              <a:t>Bulletin:</a:t>
            </a:r>
            <a:endParaRPr lang="en-US" sz="1100" b="0" dirty="0">
              <a:cs typeface="Judson"/>
            </a:endParaRPr>
          </a:p>
          <a:p>
            <a:pPr algn="l">
              <a:lnSpc>
                <a:spcPct val="100000"/>
              </a:lnSpc>
              <a:spcBef>
                <a:spcPts val="5"/>
              </a:spcBef>
            </a:pPr>
            <a:endParaRPr lang="en-US" sz="1100" b="0" dirty="0">
              <a:cs typeface="Judson"/>
            </a:endParaRPr>
          </a:p>
          <a:p>
            <a:pPr marL="297815" marR="20320" indent="-285750" algn="l" rtl="0">
              <a:lnSpc>
                <a:spcPts val="1300"/>
              </a:lnSpc>
              <a:buClr>
                <a:srgbClr val="E87825"/>
              </a:buClr>
              <a:buFont typeface="Wingdings" pitchFamily="2" charset="2"/>
              <a:buChar char="§"/>
              <a:tabLst>
                <a:tab pos="297815" algn="l"/>
                <a:tab pos="298450" algn="l"/>
              </a:tabLst>
            </a:pPr>
            <a:r>
              <a:rPr lang="en-US" sz="1100" b="0" kern="1200" spc="-5" dirty="0">
                <a:solidFill>
                  <a:srgbClr val="1D2C4F"/>
                </a:solidFill>
              </a:rPr>
              <a:t>For transaction monitoring controls to be effective, suspicious activity  must be detected in context of the Firm’s business activity and investor  profiles. Therefore the controls should be tailored to the Firm’s business  risk assessment and investor risk assessment and should be fully  documented in the policies and procedures, and included in the risk  assessments.</a:t>
            </a:r>
          </a:p>
          <a:p>
            <a:pPr marL="297815" marR="20320" indent="-285750" algn="l" rtl="0">
              <a:lnSpc>
                <a:spcPts val="1300"/>
              </a:lnSpc>
              <a:buClr>
                <a:srgbClr val="E87825"/>
              </a:buClr>
              <a:buFont typeface="Wingdings" pitchFamily="2" charset="2"/>
              <a:buChar char="§"/>
              <a:tabLst>
                <a:tab pos="297815" algn="l"/>
                <a:tab pos="298450" algn="l"/>
              </a:tabLst>
            </a:pPr>
            <a:endParaRPr lang="en-US" sz="1100" b="0" kern="1200" spc="-5" dirty="0">
              <a:solidFill>
                <a:srgbClr val="1D2C4F"/>
              </a:solidFill>
            </a:endParaRPr>
          </a:p>
          <a:p>
            <a:pPr marL="297815" marR="20320" indent="-285750" algn="l" rtl="0">
              <a:lnSpc>
                <a:spcPts val="1300"/>
              </a:lnSpc>
              <a:buClr>
                <a:srgbClr val="E87825"/>
              </a:buClr>
              <a:buFont typeface="Wingdings" pitchFamily="2" charset="2"/>
              <a:buChar char="§"/>
              <a:tabLst>
                <a:tab pos="297815" algn="l"/>
                <a:tab pos="298450" algn="l"/>
              </a:tabLst>
            </a:pPr>
            <a:r>
              <a:rPr lang="en-US" sz="1100" b="0" kern="1200" spc="-5" dirty="0">
                <a:solidFill>
                  <a:srgbClr val="1D2C4F"/>
                </a:solidFill>
              </a:rPr>
              <a:t>Firms should consider the BRA to determine the  appropriate monitoring solution for their specific business activities.</a:t>
            </a:r>
          </a:p>
          <a:p>
            <a:pPr marL="297815" marR="20320" indent="-285750" algn="l" rtl="0">
              <a:lnSpc>
                <a:spcPts val="1300"/>
              </a:lnSpc>
              <a:buClr>
                <a:srgbClr val="E87825"/>
              </a:buClr>
              <a:buFont typeface="Wingdings" pitchFamily="2" charset="2"/>
              <a:buChar char="§"/>
              <a:tabLst>
                <a:tab pos="297815" algn="l"/>
                <a:tab pos="298450" algn="l"/>
              </a:tabLst>
            </a:pPr>
            <a:endParaRPr lang="en-US" sz="1100" b="0" kern="1200" spc="-5" dirty="0">
              <a:solidFill>
                <a:srgbClr val="1D2C4F"/>
              </a:solidFill>
            </a:endParaRPr>
          </a:p>
          <a:p>
            <a:pPr marL="297815" marR="20320" indent="-285750" algn="l" rtl="0">
              <a:lnSpc>
                <a:spcPts val="1300"/>
              </a:lnSpc>
              <a:buClr>
                <a:srgbClr val="E87825"/>
              </a:buClr>
              <a:buFont typeface="Wingdings" pitchFamily="2" charset="2"/>
              <a:buChar char="§"/>
              <a:tabLst>
                <a:tab pos="297815" algn="l"/>
                <a:tab pos="298450" algn="l"/>
              </a:tabLst>
            </a:pPr>
            <a:r>
              <a:rPr lang="en-US" sz="1100" b="0" kern="1200" spc="-5" dirty="0">
                <a:solidFill>
                  <a:srgbClr val="1D2C4F"/>
                </a:solidFill>
              </a:rPr>
              <a:t>It is important to note the CBI recognises that an automated system will  not always be possible or appropriate based on the nature, scale and  complexity of the Firm’s business.</a:t>
            </a:r>
          </a:p>
          <a:p>
            <a:pPr marL="297815" marR="20320" indent="-285750" algn="l" rtl="0">
              <a:lnSpc>
                <a:spcPts val="1300"/>
              </a:lnSpc>
              <a:buClr>
                <a:srgbClr val="E87825"/>
              </a:buClr>
              <a:buFont typeface="Wingdings" pitchFamily="2" charset="2"/>
              <a:buChar char="§"/>
              <a:tabLst>
                <a:tab pos="297815" algn="l"/>
                <a:tab pos="298450" algn="l"/>
              </a:tabLst>
            </a:pPr>
            <a:endParaRPr lang="en-US" sz="1100" b="0" kern="1200" spc="-5" dirty="0">
              <a:solidFill>
                <a:srgbClr val="1D2C4F"/>
              </a:solidFill>
            </a:endParaRPr>
          </a:p>
          <a:p>
            <a:pPr marL="297815" marR="20320" indent="-285750" algn="l" rtl="0">
              <a:lnSpc>
                <a:spcPts val="1300"/>
              </a:lnSpc>
              <a:buClr>
                <a:srgbClr val="E87825"/>
              </a:buClr>
              <a:buFont typeface="Wingdings" pitchFamily="2" charset="2"/>
              <a:buChar char="§"/>
              <a:tabLst>
                <a:tab pos="297815" algn="l"/>
                <a:tab pos="298450" algn="l"/>
              </a:tabLst>
            </a:pPr>
            <a:r>
              <a:rPr lang="en-US" sz="1100" b="0" kern="1200" spc="-5" dirty="0">
                <a:solidFill>
                  <a:srgbClr val="1D2C4F"/>
                </a:solidFill>
              </a:rPr>
              <a:t>However, an automated system may be necessary and where a Firm  determines that a manual process is adequate, the CBI expects this  determination to be based upon a full assessment of the manual controls  ability to detect suspicious transactions, including unusual patterns of  transactions. This determination should be documented and approved by  senior management within the firm.</a:t>
            </a:r>
          </a:p>
          <a:p>
            <a:pPr marL="297815" marR="5080" indent="-285750" algn="l">
              <a:lnSpc>
                <a:spcPct val="100000"/>
              </a:lnSpc>
              <a:buClr>
                <a:srgbClr val="E87825"/>
              </a:buClr>
              <a:buFont typeface="Wingdings" pitchFamily="2" charset="2"/>
              <a:buChar char="§"/>
              <a:tabLst>
                <a:tab pos="297815" algn="l"/>
                <a:tab pos="298450" algn="l"/>
              </a:tabLst>
            </a:pPr>
            <a:endParaRPr lang="en-US" sz="1100" b="0" dirty="0">
              <a:cs typeface="Judson"/>
            </a:endParaRPr>
          </a:p>
          <a:p>
            <a:pPr marL="171450" indent="-171450">
              <a:buClr>
                <a:srgbClr val="E87825"/>
              </a:buClr>
              <a:buFont typeface="Wingdings" pitchFamily="2" charset="2"/>
              <a:buChar char="§"/>
            </a:pPr>
            <a:endParaRPr lang="en-IE" sz="1200" b="0" spc="-5" dirty="0">
              <a:solidFill>
                <a:srgbClr val="0092B6"/>
              </a:solidFill>
              <a:cs typeface="Judson"/>
            </a:endParaRPr>
          </a:p>
          <a:p>
            <a:endParaRPr lang="en-IE" dirty="0"/>
          </a:p>
        </p:txBody>
      </p:sp>
      <p:sp>
        <p:nvSpPr>
          <p:cNvPr id="17" name="Content Placeholder 16">
            <a:extLst>
              <a:ext uri="{FF2B5EF4-FFF2-40B4-BE49-F238E27FC236}">
                <a16:creationId xmlns:a16="http://schemas.microsoft.com/office/drawing/2014/main" id="{D27EC0B2-F7A2-A9A1-CC7A-5DDBABCF4FAE}"/>
              </a:ext>
            </a:extLst>
          </p:cNvPr>
          <p:cNvSpPr>
            <a:spLocks noGrp="1"/>
          </p:cNvSpPr>
          <p:nvPr>
            <p:ph sz="half" idx="3"/>
          </p:nvPr>
        </p:nvSpPr>
        <p:spPr>
          <a:xfrm>
            <a:off x="5507101" y="1737995"/>
            <a:ext cx="4651629" cy="6089937"/>
          </a:xfrm>
        </p:spPr>
        <p:txBody>
          <a:bodyPr/>
          <a:lstStyle/>
          <a:p>
            <a:pPr marL="183515" marR="445134" indent="-171450" algn="l">
              <a:lnSpc>
                <a:spcPct val="100600"/>
              </a:lnSpc>
              <a:buClr>
                <a:srgbClr val="E87825"/>
              </a:buClr>
              <a:buFont typeface="Wingdings" pitchFamily="2" charset="2"/>
              <a:buChar char="§"/>
              <a:tabLst>
                <a:tab pos="297815" algn="l"/>
                <a:tab pos="298450" algn="l"/>
              </a:tabLst>
            </a:pPr>
            <a:r>
              <a:rPr lang="en-US" sz="1100" dirty="0"/>
              <a:t>While the CBI have stated the use of an automated transaction  monitoring solution is desirable, Firms should not place absolute reliance  on any system and be aware of the need to manually identify any  suspicious activity.</a:t>
            </a:r>
          </a:p>
          <a:p>
            <a:pPr marL="171450" indent="-171450" algn="l">
              <a:buClr>
                <a:srgbClr val="E87825"/>
              </a:buClr>
              <a:buFont typeface="Wingdings" panose="05000000000000000000" pitchFamily="2" charset="2"/>
              <a:buChar char="§"/>
            </a:pPr>
            <a:endParaRPr lang="en-US" sz="1100" dirty="0"/>
          </a:p>
          <a:p>
            <a:pPr marL="171450" indent="-171450" algn="l">
              <a:buClr>
                <a:srgbClr val="E87825"/>
              </a:buClr>
              <a:buFont typeface="Wingdings" panose="05000000000000000000" pitchFamily="2" charset="2"/>
              <a:buChar char="§"/>
            </a:pPr>
            <a:r>
              <a:rPr lang="en-US" sz="1100" dirty="0"/>
              <a:t>Firms should ensure they have sufficient CDD on file to determine if a  transaction is suspicious and the CBI expects to see connectivity between  a Firm’s CDD, transaction monitoring, and STR processes.</a:t>
            </a:r>
          </a:p>
          <a:p>
            <a:pPr marL="171450" indent="-171450" algn="l">
              <a:buClr>
                <a:srgbClr val="E87825"/>
              </a:buClr>
              <a:buFont typeface="Wingdings" panose="05000000000000000000" pitchFamily="2" charset="2"/>
              <a:buChar char="§"/>
            </a:pPr>
            <a:endParaRPr lang="en-US" sz="1100" dirty="0"/>
          </a:p>
          <a:p>
            <a:pPr marL="171450" indent="-171450" algn="l">
              <a:buClr>
                <a:srgbClr val="E87825"/>
              </a:buClr>
              <a:buFont typeface="Wingdings" panose="05000000000000000000" pitchFamily="2" charset="2"/>
              <a:buChar char="§"/>
            </a:pPr>
            <a:r>
              <a:rPr lang="en-US" sz="1100" dirty="0"/>
              <a:t>A Firm must ensure the controls in place must be subject to continued  and regular review. In the case of an automated system, the rules,  scenarios, and thresholds must be reviewed to ensure they continue to be  fit for purpose and take into account emerging risks.</a:t>
            </a:r>
          </a:p>
          <a:p>
            <a:pPr marL="171450" indent="-171450" algn="l">
              <a:buClr>
                <a:srgbClr val="E87825"/>
              </a:buClr>
              <a:buFont typeface="Wingdings" panose="05000000000000000000" pitchFamily="2" charset="2"/>
              <a:buChar char="§"/>
            </a:pPr>
            <a:endParaRPr lang="en-US" sz="1100" dirty="0"/>
          </a:p>
          <a:p>
            <a:pPr marL="183515" marR="5080" indent="-171450" algn="l">
              <a:lnSpc>
                <a:spcPct val="100400"/>
              </a:lnSpc>
              <a:spcBef>
                <a:spcPts val="165"/>
              </a:spcBef>
              <a:buClr>
                <a:srgbClr val="E87825"/>
              </a:buClr>
              <a:buFont typeface="Wingdings" pitchFamily="2" charset="2"/>
              <a:buChar char="§"/>
              <a:tabLst>
                <a:tab pos="297815" algn="l"/>
                <a:tab pos="298450" algn="l"/>
              </a:tabLst>
            </a:pPr>
            <a:r>
              <a:rPr lang="en-US" sz="1100" dirty="0"/>
              <a:t>There should be a mechanism for making changes to the controls to take  into account altering and new risk factors e.g. the COVID- 19 FAQs for  regulated businesses noted that transaction monitoring levels may need  to be recalibrated to reflect the nature of the economy and changes to  patterns of investor behaviour.</a:t>
            </a:r>
          </a:p>
          <a:p>
            <a:pPr marL="171450" indent="-171450" algn="l">
              <a:lnSpc>
                <a:spcPct val="100000"/>
              </a:lnSpc>
              <a:spcBef>
                <a:spcPts val="30"/>
              </a:spcBef>
              <a:buClr>
                <a:srgbClr val="E87825"/>
              </a:buClr>
              <a:buFont typeface="Wingdings" pitchFamily="2" charset="2"/>
              <a:buChar char="§"/>
            </a:pPr>
            <a:endParaRPr lang="en-US" sz="1100" dirty="0"/>
          </a:p>
          <a:p>
            <a:pPr marL="183515" marR="560705" indent="-171450" algn="l">
              <a:lnSpc>
                <a:spcPct val="102699"/>
              </a:lnSpc>
              <a:buClr>
                <a:srgbClr val="E87825"/>
              </a:buClr>
              <a:buFont typeface="Wingdings" pitchFamily="2" charset="2"/>
              <a:buChar char="§"/>
              <a:tabLst>
                <a:tab pos="297815" algn="l"/>
                <a:tab pos="298450" algn="l"/>
              </a:tabLst>
            </a:pPr>
            <a:r>
              <a:rPr lang="en-US" sz="1100" dirty="0"/>
              <a:t>In relation to automated solutions, Firms should complete a full  assessment of the specific business to include jurisdictional  considerations.</a:t>
            </a:r>
          </a:p>
          <a:p>
            <a:pPr marL="171450" indent="-171450" algn="l">
              <a:lnSpc>
                <a:spcPct val="100000"/>
              </a:lnSpc>
              <a:spcBef>
                <a:spcPts val="20"/>
              </a:spcBef>
              <a:buClr>
                <a:srgbClr val="E87825"/>
              </a:buClr>
              <a:buFont typeface="Wingdings" pitchFamily="2" charset="2"/>
              <a:buChar char="§"/>
            </a:pPr>
            <a:endParaRPr lang="en-US" sz="1100" dirty="0">
              <a:cs typeface="Judson"/>
            </a:endParaRPr>
          </a:p>
          <a:p>
            <a:pPr marL="183515" marR="445134" indent="-171450" algn="l">
              <a:lnSpc>
                <a:spcPct val="100600"/>
              </a:lnSpc>
              <a:buClr>
                <a:srgbClr val="E87825"/>
              </a:buClr>
              <a:buFont typeface="Wingdings" pitchFamily="2" charset="2"/>
              <a:buChar char="§"/>
              <a:tabLst>
                <a:tab pos="297815" algn="l"/>
                <a:tab pos="298450" algn="l"/>
              </a:tabLst>
            </a:pPr>
            <a:r>
              <a:rPr lang="en-US" sz="1100" spc="-5" dirty="0">
                <a:solidFill>
                  <a:srgbClr val="1D2C4F"/>
                </a:solidFill>
                <a:cs typeface="Judson"/>
              </a:rPr>
              <a:t>Firms</a:t>
            </a:r>
            <a:r>
              <a:rPr lang="en-US" sz="1100" dirty="0">
                <a:solidFill>
                  <a:srgbClr val="1D2C4F"/>
                </a:solidFill>
                <a:cs typeface="Judson"/>
              </a:rPr>
              <a:t> </a:t>
            </a:r>
            <a:r>
              <a:rPr lang="en-US" sz="1100" spc="-5" dirty="0">
                <a:solidFill>
                  <a:srgbClr val="1D2C4F"/>
                </a:solidFill>
                <a:cs typeface="Judson"/>
              </a:rPr>
              <a:t>should</a:t>
            </a:r>
            <a:r>
              <a:rPr lang="en-US" sz="1100" dirty="0">
                <a:solidFill>
                  <a:srgbClr val="1D2C4F"/>
                </a:solidFill>
                <a:cs typeface="Judson"/>
              </a:rPr>
              <a:t> </a:t>
            </a:r>
            <a:r>
              <a:rPr lang="en-US" sz="1100" spc="-5" dirty="0">
                <a:solidFill>
                  <a:srgbClr val="1D2C4F"/>
                </a:solidFill>
                <a:cs typeface="Judson"/>
              </a:rPr>
              <a:t>be</a:t>
            </a:r>
            <a:r>
              <a:rPr lang="en-US" sz="1100" spc="-10" dirty="0">
                <a:solidFill>
                  <a:srgbClr val="1D2C4F"/>
                </a:solidFill>
                <a:cs typeface="Judson"/>
              </a:rPr>
              <a:t> </a:t>
            </a:r>
            <a:r>
              <a:rPr lang="en-US" sz="1100" dirty="0">
                <a:solidFill>
                  <a:srgbClr val="1D2C4F"/>
                </a:solidFill>
                <a:cs typeface="Judson"/>
              </a:rPr>
              <a:t>able</a:t>
            </a:r>
            <a:r>
              <a:rPr lang="en-US" sz="1100" spc="-5" dirty="0">
                <a:solidFill>
                  <a:srgbClr val="1D2C4F"/>
                </a:solidFill>
                <a:cs typeface="Judson"/>
              </a:rPr>
              <a:t> </a:t>
            </a:r>
            <a:r>
              <a:rPr lang="en-US" sz="1100" dirty="0">
                <a:solidFill>
                  <a:srgbClr val="1D2C4F"/>
                </a:solidFill>
                <a:cs typeface="Judson"/>
              </a:rPr>
              <a:t>to </a:t>
            </a:r>
            <a:r>
              <a:rPr lang="en-US" sz="1100" spc="-5" dirty="0">
                <a:solidFill>
                  <a:srgbClr val="1D2C4F"/>
                </a:solidFill>
                <a:cs typeface="Judson"/>
              </a:rPr>
              <a:t>effect changes</a:t>
            </a:r>
            <a:r>
              <a:rPr lang="en-US" sz="1100" spc="5" dirty="0">
                <a:solidFill>
                  <a:srgbClr val="1D2C4F"/>
                </a:solidFill>
                <a:cs typeface="Judson"/>
              </a:rPr>
              <a:t> </a:t>
            </a:r>
            <a:r>
              <a:rPr lang="en-US" sz="1100" dirty="0">
                <a:solidFill>
                  <a:srgbClr val="1D2C4F"/>
                </a:solidFill>
                <a:cs typeface="Judson"/>
              </a:rPr>
              <a:t>to </a:t>
            </a:r>
            <a:r>
              <a:rPr lang="en-US" sz="1100" spc="-5" dirty="0">
                <a:solidFill>
                  <a:srgbClr val="1D2C4F"/>
                </a:solidFill>
                <a:cs typeface="Judson"/>
              </a:rPr>
              <a:t>the</a:t>
            </a:r>
            <a:r>
              <a:rPr lang="en-US" sz="1100" spc="-10" dirty="0">
                <a:solidFill>
                  <a:srgbClr val="1D2C4F"/>
                </a:solidFill>
                <a:cs typeface="Judson"/>
              </a:rPr>
              <a:t> </a:t>
            </a:r>
            <a:r>
              <a:rPr lang="en-US" sz="1100" dirty="0">
                <a:solidFill>
                  <a:srgbClr val="1D2C4F"/>
                </a:solidFill>
                <a:cs typeface="Judson"/>
              </a:rPr>
              <a:t>configuration of</a:t>
            </a:r>
            <a:r>
              <a:rPr lang="en-US" sz="1100" spc="5" dirty="0">
                <a:solidFill>
                  <a:srgbClr val="1D2C4F"/>
                </a:solidFill>
                <a:cs typeface="Judson"/>
              </a:rPr>
              <a:t> </a:t>
            </a:r>
            <a:r>
              <a:rPr lang="en-US" sz="1100" spc="-5" dirty="0">
                <a:solidFill>
                  <a:srgbClr val="1D2C4F"/>
                </a:solidFill>
                <a:cs typeface="Judson"/>
              </a:rPr>
              <a:t>the </a:t>
            </a:r>
            <a:r>
              <a:rPr lang="en-US" sz="1100" spc="-250" dirty="0">
                <a:solidFill>
                  <a:srgbClr val="1D2C4F"/>
                </a:solidFill>
                <a:cs typeface="Judson"/>
              </a:rPr>
              <a:t> </a:t>
            </a:r>
            <a:r>
              <a:rPr lang="en-US" sz="1100" dirty="0">
                <a:solidFill>
                  <a:srgbClr val="1D2C4F"/>
                </a:solidFill>
                <a:cs typeface="Judson"/>
              </a:rPr>
              <a:t>monitoring </a:t>
            </a:r>
            <a:r>
              <a:rPr lang="en-US" sz="1100" spc="-5" dirty="0">
                <a:solidFill>
                  <a:srgbClr val="1D2C4F"/>
                </a:solidFill>
                <a:cs typeface="Judson"/>
              </a:rPr>
              <a:t>process </a:t>
            </a:r>
            <a:r>
              <a:rPr lang="en-US" sz="1100" dirty="0">
                <a:solidFill>
                  <a:srgbClr val="1D2C4F"/>
                </a:solidFill>
                <a:cs typeface="Judson"/>
              </a:rPr>
              <a:t>as </a:t>
            </a:r>
            <a:r>
              <a:rPr lang="en-US" sz="1100" spc="-5" dirty="0">
                <a:solidFill>
                  <a:srgbClr val="1D2C4F"/>
                </a:solidFill>
                <a:cs typeface="Judson"/>
              </a:rPr>
              <a:t>necessary, </a:t>
            </a:r>
            <a:r>
              <a:rPr lang="en-US" sz="1100" dirty="0">
                <a:solidFill>
                  <a:srgbClr val="1D2C4F"/>
                </a:solidFill>
                <a:cs typeface="Judson"/>
              </a:rPr>
              <a:t>and </a:t>
            </a:r>
            <a:r>
              <a:rPr lang="en-US" sz="1100" spc="-5" dirty="0">
                <a:solidFill>
                  <a:srgbClr val="1D2C4F"/>
                </a:solidFill>
                <a:cs typeface="Judson"/>
              </a:rPr>
              <a:t>the </a:t>
            </a:r>
            <a:r>
              <a:rPr lang="en-US" sz="1100" dirty="0">
                <a:solidFill>
                  <a:srgbClr val="1D2C4F"/>
                </a:solidFill>
                <a:cs typeface="Judson"/>
              </a:rPr>
              <a:t>controls </a:t>
            </a:r>
            <a:r>
              <a:rPr lang="en-US" sz="1100" spc="-5" dirty="0">
                <a:solidFill>
                  <a:srgbClr val="1D2C4F"/>
                </a:solidFill>
                <a:cs typeface="Judson"/>
              </a:rPr>
              <a:t>should be fully </a:t>
            </a:r>
            <a:r>
              <a:rPr lang="en-US" sz="1100" spc="-250" dirty="0">
                <a:solidFill>
                  <a:srgbClr val="1D2C4F"/>
                </a:solidFill>
                <a:cs typeface="Judson"/>
              </a:rPr>
              <a:t> </a:t>
            </a:r>
            <a:r>
              <a:rPr lang="en-US" sz="1100" spc="-5" dirty="0">
                <a:solidFill>
                  <a:srgbClr val="1D2C4F"/>
                </a:solidFill>
                <a:cs typeface="Judson"/>
              </a:rPr>
              <a:t>reflective </a:t>
            </a:r>
            <a:r>
              <a:rPr lang="en-US" sz="1100" dirty="0">
                <a:solidFill>
                  <a:srgbClr val="1D2C4F"/>
                </a:solidFill>
                <a:cs typeface="Judson"/>
              </a:rPr>
              <a:t>of </a:t>
            </a:r>
            <a:r>
              <a:rPr lang="en-US" sz="1100" spc="-5" dirty="0">
                <a:solidFill>
                  <a:srgbClr val="1D2C4F"/>
                </a:solidFill>
                <a:cs typeface="Judson"/>
              </a:rPr>
              <a:t>the </a:t>
            </a:r>
            <a:r>
              <a:rPr lang="en-US" sz="1100" dirty="0">
                <a:solidFill>
                  <a:srgbClr val="1D2C4F"/>
                </a:solidFill>
                <a:cs typeface="Judson"/>
              </a:rPr>
              <a:t>risks identified in </a:t>
            </a:r>
            <a:r>
              <a:rPr lang="en-US" sz="1100" spc="-5" dirty="0">
                <a:solidFill>
                  <a:srgbClr val="1D2C4F"/>
                </a:solidFill>
                <a:cs typeface="Judson"/>
              </a:rPr>
              <a:t>the business </a:t>
            </a:r>
            <a:r>
              <a:rPr lang="en-US" sz="1100" dirty="0">
                <a:solidFill>
                  <a:srgbClr val="1D2C4F"/>
                </a:solidFill>
                <a:cs typeface="Judson"/>
              </a:rPr>
              <a:t>and investor risk </a:t>
            </a:r>
            <a:r>
              <a:rPr lang="en-US" sz="1100" spc="5" dirty="0">
                <a:solidFill>
                  <a:srgbClr val="1D2C4F"/>
                </a:solidFill>
                <a:cs typeface="Judson"/>
              </a:rPr>
              <a:t> </a:t>
            </a:r>
            <a:r>
              <a:rPr lang="en-US" sz="1100" spc="-5" dirty="0">
                <a:solidFill>
                  <a:srgbClr val="1D2C4F"/>
                </a:solidFill>
                <a:cs typeface="Judson"/>
              </a:rPr>
              <a:t>assessments.</a:t>
            </a:r>
            <a:endParaRPr lang="en-US" sz="1100" dirty="0">
              <a:cs typeface="Judson"/>
            </a:endParaRPr>
          </a:p>
          <a:p>
            <a:pPr marL="171450" indent="-171450">
              <a:buClr>
                <a:srgbClr val="E87825"/>
              </a:buClr>
              <a:buFont typeface="Wingdings" pitchFamily="2" charset="2"/>
              <a:buChar char="§"/>
            </a:pPr>
            <a:endParaRPr lang="en-US" sz="1100" dirty="0"/>
          </a:p>
          <a:p>
            <a:pPr marL="285750" indent="-285750">
              <a:buClr>
                <a:srgbClr val="E87825"/>
              </a:buClr>
              <a:buFont typeface="Wingdings" pitchFamily="2" charset="2"/>
              <a:buChar char="§"/>
            </a:pPr>
            <a:endParaRPr lang="en-IE" dirty="0"/>
          </a:p>
        </p:txBody>
      </p:sp>
      <p:sp>
        <p:nvSpPr>
          <p:cNvPr id="11" name="object 11"/>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42</a:t>
            </a:fld>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40" y="1573784"/>
            <a:ext cx="4679315" cy="4259628"/>
          </a:xfrm>
          <a:prstGeom prst="rect">
            <a:avLst/>
          </a:prstGeom>
        </p:spPr>
        <p:txBody>
          <a:bodyPr vert="horz" wrap="square" lIns="0" tIns="7620" rIns="0" bIns="0" rtlCol="0">
            <a:spAutoFit/>
          </a:bodyPr>
          <a:lstStyle/>
          <a:p>
            <a:pPr marL="12700" marR="5080" algn="just">
              <a:lnSpc>
                <a:spcPct val="124300"/>
              </a:lnSpc>
              <a:spcBef>
                <a:spcPts val="1664"/>
              </a:spcBef>
            </a:pPr>
            <a:r>
              <a:rPr sz="1200" spc="-5" dirty="0">
                <a:solidFill>
                  <a:srgbClr val="1E4592"/>
                </a:solidFill>
                <a:latin typeface="Urbane Medium" pitchFamily="2" charset="77"/>
              </a:rPr>
              <a:t>An Anti-Money Laundering Bulletin providing  Guidance regarding Transaction Monitoring –  Continued</a:t>
            </a:r>
          </a:p>
          <a:p>
            <a:pPr>
              <a:lnSpc>
                <a:spcPct val="100000"/>
              </a:lnSpc>
              <a:spcBef>
                <a:spcPts val="15"/>
              </a:spcBef>
            </a:pPr>
            <a:endParaRPr sz="1600" dirty="0">
              <a:latin typeface="Urbane Medium" pitchFamily="2" charset="77"/>
              <a:cs typeface="Judson"/>
            </a:endParaRPr>
          </a:p>
          <a:p>
            <a:pPr marL="297815" marR="74930" indent="-285750">
              <a:lnSpc>
                <a:spcPts val="1300"/>
              </a:lnSpc>
              <a:buClr>
                <a:srgbClr val="E87825"/>
              </a:buClr>
              <a:buFont typeface="Wingdings" pitchFamily="2" charset="2"/>
              <a:buChar char="§"/>
              <a:tabLst>
                <a:tab pos="297815" algn="l"/>
                <a:tab pos="298450" algn="l"/>
              </a:tabLst>
            </a:pPr>
            <a:r>
              <a:rPr sz="1100" spc="-5" dirty="0">
                <a:solidFill>
                  <a:srgbClr val="1D2C4F"/>
                </a:solidFill>
                <a:latin typeface="Urbane Medium" pitchFamily="2" charset="77"/>
                <a:cs typeface="Judson"/>
              </a:rPr>
              <a:t>Summary</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the common issues</a:t>
            </a:r>
            <a:r>
              <a:rPr sz="1100" dirty="0">
                <a:solidFill>
                  <a:srgbClr val="1D2C4F"/>
                </a:solidFill>
                <a:latin typeface="Urbane Medium" pitchFamily="2" charset="77"/>
                <a:cs typeface="Judson"/>
              </a:rPr>
              <a:t> and </a:t>
            </a:r>
            <a:r>
              <a:rPr sz="1100" spc="-5" dirty="0">
                <a:solidFill>
                  <a:srgbClr val="1D2C4F"/>
                </a:solidFill>
                <a:latin typeface="Urbane Medium" pitchFamily="2" charset="77"/>
                <a:cs typeface="Judson"/>
              </a:rPr>
              <a:t>failures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identified</a:t>
            </a:r>
            <a:r>
              <a:rPr sz="1100" dirty="0">
                <a:solidFill>
                  <a:srgbClr val="1D2C4F"/>
                </a:solidFill>
                <a:latin typeface="Urbane Medium" pitchFamily="2" charset="77"/>
                <a:cs typeface="Judson"/>
              </a:rPr>
              <a:t> as a </a:t>
            </a:r>
            <a:r>
              <a:rPr sz="1100" spc="-5" dirty="0">
                <a:solidFill>
                  <a:srgbClr val="1D2C4F"/>
                </a:solidFill>
                <a:latin typeface="Urbane Medium" pitchFamily="2" charset="77"/>
                <a:cs typeface="Judson"/>
              </a:rPr>
              <a:t>result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their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engagements include:</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350" dirty="0">
              <a:latin typeface="Urbane Medium" pitchFamily="2" charset="77"/>
              <a:cs typeface="Judson"/>
            </a:endParaRPr>
          </a:p>
          <a:p>
            <a:pPr marL="297815" marR="179070" indent="-285750">
              <a:lnSpc>
                <a:spcPts val="1300"/>
              </a:lnSpc>
              <a:buClr>
                <a:srgbClr val="E87825"/>
              </a:buClr>
              <a:buFont typeface="Wingdings" pitchFamily="2" charset="2"/>
              <a:buChar char="§"/>
              <a:tabLst>
                <a:tab pos="297815" algn="l"/>
                <a:tab pos="298450" algn="l"/>
              </a:tabLst>
            </a:pPr>
            <a:r>
              <a:rPr sz="1100" dirty="0">
                <a:solidFill>
                  <a:srgbClr val="1D2C4F"/>
                </a:solidFill>
                <a:latin typeface="Urbane Medium" pitchFamily="2" charset="77"/>
                <a:cs typeface="Judson"/>
              </a:rPr>
              <a:t>Failure to </a:t>
            </a:r>
            <a:r>
              <a:rPr sz="1100" spc="-5" dirty="0">
                <a:solidFill>
                  <a:srgbClr val="1D2C4F"/>
                </a:solidFill>
                <a:latin typeface="Urbane Medium" pitchFamily="2" charset="77"/>
                <a:cs typeface="Judson"/>
              </a:rPr>
              <a:t>use the Firm’s </a:t>
            </a:r>
            <a:r>
              <a:rPr lang="en-IE" sz="1100" spc="-5" dirty="0">
                <a:solidFill>
                  <a:srgbClr val="1D2C4F"/>
                </a:solidFill>
                <a:latin typeface="Urbane Medium" pitchFamily="2" charset="77"/>
                <a:cs typeface="Judson"/>
              </a:rPr>
              <a:t>BRA </a:t>
            </a:r>
            <a:r>
              <a:rPr sz="1100" dirty="0">
                <a:solidFill>
                  <a:srgbClr val="1D2C4F"/>
                </a:solidFill>
                <a:latin typeface="Urbane Medium" pitchFamily="2" charset="77"/>
                <a:cs typeface="Judson"/>
              </a:rPr>
              <a:t>and investor risk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assessments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configure</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appropriate</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monitoring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controls.</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450" dirty="0">
              <a:latin typeface="Urbane Medium" pitchFamily="2" charset="77"/>
              <a:cs typeface="Judson"/>
            </a:endParaRPr>
          </a:p>
          <a:p>
            <a:pPr marL="297815" marR="142240" indent="-285750">
              <a:lnSpc>
                <a:spcPts val="1300"/>
              </a:lnSpc>
              <a:buClr>
                <a:srgbClr val="E87825"/>
              </a:buClr>
              <a:buFont typeface="Wingdings" pitchFamily="2" charset="2"/>
              <a:buChar char="§"/>
              <a:tabLst>
                <a:tab pos="297815" algn="l"/>
                <a:tab pos="298450" algn="l"/>
              </a:tabLst>
            </a:pPr>
            <a:r>
              <a:rPr sz="1100" spc="-5" dirty="0">
                <a:solidFill>
                  <a:srgbClr val="1D2C4F"/>
                </a:solidFill>
                <a:latin typeface="Urbane Medium" pitchFamily="2" charset="77"/>
                <a:cs typeface="Judson"/>
              </a:rPr>
              <a:t>Insufficient testing </a:t>
            </a:r>
            <a:r>
              <a:rPr sz="1100" dirty="0">
                <a:solidFill>
                  <a:srgbClr val="1D2C4F"/>
                </a:solidFill>
                <a:latin typeface="Urbane Medium" pitchFamily="2" charset="77"/>
                <a:cs typeface="Judson"/>
              </a:rPr>
              <a:t>of transaction monitoring controls, and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configuration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automated</a:t>
            </a:r>
            <a:r>
              <a:rPr sz="1100" dirty="0">
                <a:solidFill>
                  <a:srgbClr val="1D2C4F"/>
                </a:solidFill>
                <a:latin typeface="Urbane Medium" pitchFamily="2" charset="77"/>
                <a:cs typeface="Judson"/>
              </a:rPr>
              <a:t> transaction</a:t>
            </a:r>
            <a:r>
              <a:rPr sz="1100" spc="-5" dirty="0">
                <a:solidFill>
                  <a:srgbClr val="1D2C4F"/>
                </a:solidFill>
                <a:latin typeface="Urbane Medium" pitchFamily="2" charset="77"/>
                <a:cs typeface="Judson"/>
              </a:rPr>
              <a:t> monitoring</a:t>
            </a:r>
            <a:r>
              <a:rPr sz="1100" dirty="0">
                <a:solidFill>
                  <a:srgbClr val="1D2C4F"/>
                </a:solidFill>
                <a:latin typeface="Urbane Medium" pitchFamily="2" charset="77"/>
                <a:cs typeface="Judson"/>
              </a:rPr>
              <a:t> controls, </a:t>
            </a:r>
            <a:r>
              <a:rPr sz="1100" spc="-5" dirty="0">
                <a:solidFill>
                  <a:srgbClr val="1D2C4F"/>
                </a:solidFill>
                <a:latin typeface="Urbane Medium" pitchFamily="2" charset="77"/>
                <a:cs typeface="Judson"/>
              </a:rPr>
              <a:t>by</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second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or</a:t>
            </a:r>
            <a:r>
              <a:rPr sz="1100" spc="-5" dirty="0">
                <a:solidFill>
                  <a:srgbClr val="1D2C4F"/>
                </a:solidFill>
                <a:latin typeface="Urbane Medium" pitchFamily="2" charset="77"/>
                <a:cs typeface="Judson"/>
              </a:rPr>
              <a:t> third lines</a:t>
            </a:r>
            <a:r>
              <a:rPr sz="1100" dirty="0">
                <a:solidFill>
                  <a:srgbClr val="1D2C4F"/>
                </a:solidFill>
                <a:latin typeface="Urbane Medium" pitchFamily="2" charset="77"/>
                <a:cs typeface="Judson"/>
              </a:rPr>
              <a:t> of </a:t>
            </a:r>
            <a:r>
              <a:rPr sz="1100" spc="-5" dirty="0">
                <a:solidFill>
                  <a:srgbClr val="1D2C4F"/>
                </a:solidFill>
                <a:latin typeface="Urbane Medium" pitchFamily="2" charset="77"/>
                <a:cs typeface="Judson"/>
              </a:rPr>
              <a:t>defence.</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300" dirty="0">
              <a:latin typeface="Urbane Medium" pitchFamily="2" charset="77"/>
              <a:cs typeface="Judson"/>
            </a:endParaRPr>
          </a:p>
          <a:p>
            <a:pPr marL="297815" marR="5080" indent="-285750">
              <a:lnSpc>
                <a:spcPct val="101200"/>
              </a:lnSpc>
              <a:buClr>
                <a:srgbClr val="E87825"/>
              </a:buClr>
              <a:buFont typeface="Wingdings" pitchFamily="2" charset="2"/>
              <a:buChar char="§"/>
              <a:tabLst>
                <a:tab pos="297815" algn="l"/>
                <a:tab pos="298450" algn="l"/>
              </a:tabLst>
            </a:pPr>
            <a:r>
              <a:rPr sz="1100" dirty="0">
                <a:solidFill>
                  <a:srgbClr val="1D2C4F"/>
                </a:solidFill>
                <a:latin typeface="Urbane Medium" pitchFamily="2" charset="77"/>
                <a:cs typeface="Judson"/>
              </a:rPr>
              <a:t>Failure</a:t>
            </a:r>
            <a:r>
              <a:rPr sz="1100" spc="4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by</a:t>
            </a:r>
            <a:r>
              <a:rPr sz="1100" spc="5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Board/Senior</a:t>
            </a:r>
            <a:r>
              <a:rPr sz="1100" spc="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Management</a:t>
            </a:r>
            <a:r>
              <a:rPr sz="1100" spc="5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4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take</a:t>
            </a:r>
            <a:r>
              <a:rPr sz="1100" spc="45" dirty="0">
                <a:solidFill>
                  <a:srgbClr val="1D2C4F"/>
                </a:solidFill>
                <a:latin typeface="Urbane Medium" pitchFamily="2" charset="77"/>
                <a:cs typeface="Judson"/>
              </a:rPr>
              <a:t> </a:t>
            </a:r>
            <a:r>
              <a:rPr sz="1100" dirty="0">
                <a:solidFill>
                  <a:srgbClr val="1D2C4F"/>
                </a:solidFill>
                <a:latin typeface="Urbane Medium" pitchFamily="2" charset="77"/>
                <a:cs typeface="Judson"/>
              </a:rPr>
              <a:t>appropriate</a:t>
            </a:r>
            <a:r>
              <a:rPr sz="1100" spc="4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measures </a:t>
            </a:r>
            <a:r>
              <a:rPr sz="1100" dirty="0">
                <a:solidFill>
                  <a:srgbClr val="1D2C4F"/>
                </a:solidFill>
                <a:latin typeface="Urbane Medium" pitchFamily="2" charset="77"/>
                <a:cs typeface="Judson"/>
              </a:rPr>
              <a:t> to</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address</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weaknesses</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identified</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with</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monitoring</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process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arising from </a:t>
            </a:r>
            <a:r>
              <a:rPr sz="1100" spc="-5" dirty="0">
                <a:solidFill>
                  <a:srgbClr val="1D2C4F"/>
                </a:solidFill>
                <a:latin typeface="Urbane Medium" pitchFamily="2" charset="77"/>
                <a:cs typeface="Judson"/>
              </a:rPr>
              <a:t>assurance testing </a:t>
            </a:r>
            <a:r>
              <a:rPr sz="1100" dirty="0">
                <a:solidFill>
                  <a:srgbClr val="1D2C4F"/>
                </a:solidFill>
                <a:latin typeface="Urbane Medium" pitchFamily="2" charset="77"/>
                <a:cs typeface="Judson"/>
              </a:rPr>
              <a:t>and reviews </a:t>
            </a:r>
            <a:r>
              <a:rPr sz="1100" spc="-5" dirty="0">
                <a:solidFill>
                  <a:srgbClr val="1D2C4F"/>
                </a:solidFill>
                <a:latin typeface="Urbane Medium" pitchFamily="2" charset="77"/>
                <a:cs typeface="Judson"/>
              </a:rPr>
              <a:t>undertaken by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Compliance/Internal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Audit functions.</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00" dirty="0">
              <a:latin typeface="Urbane Medium" pitchFamily="2" charset="77"/>
              <a:cs typeface="Judson"/>
            </a:endParaRPr>
          </a:p>
          <a:p>
            <a:pPr marL="297815" marR="49530" indent="-285750" algn="just">
              <a:lnSpc>
                <a:spcPts val="1300"/>
              </a:lnSpc>
              <a:buClr>
                <a:srgbClr val="E87825"/>
              </a:buClr>
              <a:buFont typeface="Wingdings" pitchFamily="2" charset="2"/>
              <a:buChar char="§"/>
              <a:tabLst>
                <a:tab pos="298450" algn="l"/>
              </a:tabLst>
            </a:pPr>
            <a:r>
              <a:rPr sz="1100" dirty="0">
                <a:solidFill>
                  <a:srgbClr val="1D2C4F"/>
                </a:solidFill>
                <a:latin typeface="Urbane Medium" pitchFamily="2" charset="77"/>
                <a:cs typeface="Judson"/>
              </a:rPr>
              <a:t>Failure to </a:t>
            </a:r>
            <a:r>
              <a:rPr sz="1100" spc="-5" dirty="0">
                <a:solidFill>
                  <a:srgbClr val="1D2C4F"/>
                </a:solidFill>
                <a:latin typeface="Urbane Medium" pitchFamily="2" charset="77"/>
                <a:cs typeface="Judson"/>
              </a:rPr>
              <a:t>document procedures </a:t>
            </a:r>
            <a:r>
              <a:rPr sz="1100" dirty="0">
                <a:solidFill>
                  <a:srgbClr val="1D2C4F"/>
                </a:solidFill>
                <a:latin typeface="Urbane Medium" pitchFamily="2" charset="77"/>
                <a:cs typeface="Judson"/>
              </a:rPr>
              <a:t>for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monitoring and </a:t>
            </a:r>
            <a:r>
              <a:rPr sz="1100" spc="-5" dirty="0">
                <a:solidFill>
                  <a:srgbClr val="1D2C4F"/>
                </a:solidFill>
                <a:latin typeface="Urbane Medium" pitchFamily="2" charset="77"/>
                <a:cs typeface="Judson"/>
              </a:rPr>
              <a:t>the </a:t>
            </a:r>
            <a:r>
              <a:rPr sz="1100" spc="-50" dirty="0">
                <a:solidFill>
                  <a:srgbClr val="1D2C4F"/>
                </a:solidFill>
                <a:latin typeface="Urbane Medium" pitchFamily="2" charset="77"/>
                <a:cs typeface="Judson"/>
              </a:rPr>
              <a:t>investigation </a:t>
            </a:r>
            <a:r>
              <a:rPr sz="1100" spc="-4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potentially suspicious </a:t>
            </a:r>
            <a:r>
              <a:rPr sz="1100" dirty="0">
                <a:solidFill>
                  <a:srgbClr val="1D2C4F"/>
                </a:solidFill>
                <a:latin typeface="Urbane Medium" pitchFamily="2" charset="77"/>
                <a:cs typeface="Judson"/>
              </a:rPr>
              <a:t>activity, </a:t>
            </a:r>
            <a:r>
              <a:rPr sz="1100" spc="-5" dirty="0">
                <a:solidFill>
                  <a:srgbClr val="1D2C4F"/>
                </a:solidFill>
                <a:latin typeface="Urbane Medium" pitchFamily="2" charset="77"/>
                <a:cs typeface="Judson"/>
              </a:rPr>
              <a:t>including clear assignment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roles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responsibilities.</a:t>
            </a:r>
            <a:endParaRPr sz="1100" dirty="0">
              <a:latin typeface="Urbane Medium" pitchFamily="2" charset="77"/>
              <a:cs typeface="Judson"/>
            </a:endParaRP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43</a:t>
            </a:fld>
            <a:endParaRPr dirty="0"/>
          </a:p>
        </p:txBody>
      </p:sp>
      <p:sp>
        <p:nvSpPr>
          <p:cNvPr id="3" name="object 3"/>
          <p:cNvSpPr txBox="1"/>
          <p:nvPr/>
        </p:nvSpPr>
        <p:spPr>
          <a:xfrm>
            <a:off x="5595926" y="1578698"/>
            <a:ext cx="4668520" cy="3365601"/>
          </a:xfrm>
          <a:prstGeom prst="rect">
            <a:avLst/>
          </a:prstGeom>
        </p:spPr>
        <p:txBody>
          <a:bodyPr vert="horz" wrap="square" lIns="0" tIns="18415" rIns="0" bIns="0" rtlCol="0">
            <a:spAutoFit/>
          </a:bodyPr>
          <a:lstStyle/>
          <a:p>
            <a:pPr marL="297815" marR="208279" indent="-285750">
              <a:lnSpc>
                <a:spcPct val="101800"/>
              </a:lnSpc>
              <a:spcBef>
                <a:spcPts val="145"/>
              </a:spcBef>
              <a:buClr>
                <a:srgbClr val="E87825"/>
              </a:buClr>
              <a:buFont typeface="Wingdings" pitchFamily="2" charset="2"/>
              <a:buChar char="§"/>
              <a:tabLst>
                <a:tab pos="297815" algn="l"/>
                <a:tab pos="298450" algn="l"/>
              </a:tabLst>
            </a:pPr>
            <a:r>
              <a:rPr sz="1100" dirty="0">
                <a:solidFill>
                  <a:srgbClr val="1D2C4F"/>
                </a:solidFill>
                <a:latin typeface="Urbane Medium" pitchFamily="2" charset="77"/>
                <a:cs typeface="Judson"/>
              </a:rPr>
              <a:t>Inordinate </a:t>
            </a:r>
            <a:r>
              <a:rPr sz="1100" spc="-5" dirty="0">
                <a:solidFill>
                  <a:srgbClr val="1D2C4F"/>
                </a:solidFill>
                <a:latin typeface="Urbane Medium" pitchFamily="2" charset="77"/>
                <a:cs typeface="Judson"/>
              </a:rPr>
              <a:t>time </a:t>
            </a:r>
            <a:r>
              <a:rPr sz="1100" dirty="0">
                <a:solidFill>
                  <a:srgbClr val="1D2C4F"/>
                </a:solidFill>
                <a:latin typeface="Urbane Medium" pitchFamily="2" charset="77"/>
                <a:cs typeface="Judson"/>
              </a:rPr>
              <a:t>delays in reviewing and assessing </a:t>
            </a:r>
            <a:r>
              <a:rPr sz="1100" spc="-5" dirty="0">
                <a:solidFill>
                  <a:srgbClr val="1D2C4F"/>
                </a:solidFill>
                <a:latin typeface="Urbane Medium" pitchFamily="2" charset="77"/>
                <a:cs typeface="Judson"/>
              </a:rPr>
              <a:t>unusual </a:t>
            </a:r>
            <a:r>
              <a:rPr sz="1100" dirty="0">
                <a:solidFill>
                  <a:srgbClr val="1D2C4F"/>
                </a:solidFill>
                <a:latin typeface="Urbane Medium" pitchFamily="2" charset="77"/>
                <a:cs typeface="Judson"/>
              </a:rPr>
              <a:t>activity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resulting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delays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reporting</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suspicious</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relevant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authorities.</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350" dirty="0">
              <a:latin typeface="Urbane Medium" pitchFamily="2" charset="77"/>
              <a:cs typeface="Judson"/>
            </a:endParaRPr>
          </a:p>
          <a:p>
            <a:pPr marL="297815" marR="99060" indent="-285750">
              <a:lnSpc>
                <a:spcPct val="100400"/>
              </a:lnSpc>
              <a:buClr>
                <a:srgbClr val="E87825"/>
              </a:buClr>
              <a:buFont typeface="Wingdings" pitchFamily="2" charset="2"/>
              <a:buChar char="§"/>
              <a:tabLst>
                <a:tab pos="297815" algn="l"/>
                <a:tab pos="298450" algn="l"/>
              </a:tabLst>
            </a:pPr>
            <a:r>
              <a:rPr sz="1100" spc="-5" dirty="0">
                <a:solidFill>
                  <a:srgbClr val="1D2C4F"/>
                </a:solidFill>
                <a:latin typeface="Urbane Medium" pitchFamily="2" charset="77"/>
                <a:cs typeface="Judson"/>
              </a:rPr>
              <a:t>No mechanism </a:t>
            </a:r>
            <a:r>
              <a:rPr sz="1100" dirty="0">
                <a:solidFill>
                  <a:srgbClr val="1D2C4F"/>
                </a:solidFill>
                <a:latin typeface="Urbane Medium" pitchFamily="2" charset="77"/>
                <a:cs typeface="Judson"/>
              </a:rPr>
              <a:t>for </a:t>
            </a:r>
            <a:r>
              <a:rPr sz="1100" spc="-5" dirty="0">
                <a:solidFill>
                  <a:srgbClr val="1D2C4F"/>
                </a:solidFill>
                <a:latin typeface="Urbane Medium" pitchFamily="2" charset="77"/>
                <a:cs typeface="Judson"/>
              </a:rPr>
              <a:t>prompt adjustment </a:t>
            </a:r>
            <a:r>
              <a:rPr sz="1100" dirty="0">
                <a:solidFill>
                  <a:srgbClr val="1D2C4F"/>
                </a:solidFill>
                <a:latin typeface="Urbane Medium" pitchFamily="2" charset="77"/>
                <a:cs typeface="Judson"/>
              </a:rPr>
              <a:t>to controls to </a:t>
            </a:r>
            <a:r>
              <a:rPr sz="1100" spc="-5" dirty="0">
                <a:solidFill>
                  <a:srgbClr val="1D2C4F"/>
                </a:solidFill>
                <a:latin typeface="Urbane Medium" pitchFamily="2" charset="77"/>
                <a:cs typeface="Judson"/>
              </a:rPr>
              <a:t>reflect new risks </a:t>
            </a:r>
            <a:r>
              <a:rPr sz="1100" dirty="0">
                <a:solidFill>
                  <a:srgbClr val="1D2C4F"/>
                </a:solidFill>
                <a:latin typeface="Urbane Medium" pitchFamily="2" charset="77"/>
                <a:cs typeface="Judson"/>
              </a:rPr>
              <a:t>or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potential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new</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risks arising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from</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disruption caused</a:t>
            </a:r>
            <a:r>
              <a:rPr sz="1100" dirty="0">
                <a:solidFill>
                  <a:srgbClr val="1D2C4F"/>
                </a:solidFill>
                <a:latin typeface="Urbane Medium" pitchFamily="2" charset="77"/>
                <a:cs typeface="Judson"/>
              </a:rPr>
              <a:t> to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financial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system e.g. new</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identified during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COVID-19</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pandemic</a:t>
            </a:r>
            <a:r>
              <a:rPr sz="1100" dirty="0">
                <a:solidFill>
                  <a:srgbClr val="1D2C4F"/>
                </a:solidFill>
                <a:latin typeface="Urbane Medium" pitchFamily="2" charset="77"/>
                <a:cs typeface="Judson"/>
              </a:rPr>
              <a:t> as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detailed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FATF’s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“COVID-19-related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Money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Terrorist </a:t>
            </a:r>
            <a:r>
              <a:rPr sz="1100" spc="-5" dirty="0">
                <a:solidFill>
                  <a:srgbClr val="1D2C4F"/>
                </a:solidFill>
                <a:latin typeface="Urbane Medium" pitchFamily="2" charset="77"/>
                <a:cs typeface="Judson"/>
              </a:rPr>
              <a:t>Financing”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paper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May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2020, see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link</a:t>
            </a:r>
            <a:r>
              <a:rPr sz="1100" spc="-5" dirty="0">
                <a:solidFill>
                  <a:srgbClr val="1D2C4F"/>
                </a:solidFill>
                <a:latin typeface="Urbane Medium" pitchFamily="2" charset="77"/>
                <a:cs typeface="Judson"/>
              </a:rPr>
              <a:t> below.</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00" dirty="0">
              <a:latin typeface="Urbane Medium" pitchFamily="2" charset="77"/>
              <a:cs typeface="Judson"/>
            </a:endParaRPr>
          </a:p>
          <a:p>
            <a:pPr marL="297815" marR="302895" indent="-285750">
              <a:lnSpc>
                <a:spcPts val="1300"/>
              </a:lnSpc>
              <a:buClr>
                <a:srgbClr val="E87825"/>
              </a:buClr>
              <a:buFont typeface="Wingdings" pitchFamily="2" charset="2"/>
              <a:buChar char="§"/>
              <a:tabLst>
                <a:tab pos="297815" algn="l"/>
                <a:tab pos="298450" algn="l"/>
              </a:tabLst>
            </a:pPr>
            <a:r>
              <a:rPr sz="1100" spc="-5" dirty="0">
                <a:solidFill>
                  <a:srgbClr val="1D2C4F"/>
                </a:solidFill>
                <a:latin typeface="Urbane Medium" pitchFamily="2" charset="77"/>
                <a:cs typeface="Judson"/>
              </a:rPr>
              <a:t>The use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generic </a:t>
            </a:r>
            <a:r>
              <a:rPr sz="1100" dirty="0">
                <a:solidFill>
                  <a:srgbClr val="1D2C4F"/>
                </a:solidFill>
                <a:latin typeface="Urbane Medium" pitchFamily="2" charset="77"/>
                <a:cs typeface="Judson"/>
              </a:rPr>
              <a:t>monitoring </a:t>
            </a:r>
            <a:r>
              <a:rPr sz="1100" spc="-5" dirty="0">
                <a:solidFill>
                  <a:srgbClr val="1D2C4F"/>
                </a:solidFill>
                <a:latin typeface="Urbane Medium" pitchFamily="2" charset="77"/>
                <a:cs typeface="Judson"/>
              </a:rPr>
              <a:t>thresholds </a:t>
            </a:r>
            <a:r>
              <a:rPr sz="1100" dirty="0">
                <a:solidFill>
                  <a:srgbClr val="1D2C4F"/>
                </a:solidFill>
                <a:latin typeface="Urbane Medium" pitchFamily="2" charset="77"/>
                <a:cs typeface="Judson"/>
              </a:rPr>
              <a:t>across varying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investor/product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types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which</a:t>
            </a:r>
            <a:r>
              <a:rPr sz="1100" dirty="0">
                <a:solidFill>
                  <a:srgbClr val="1D2C4F"/>
                </a:solidFill>
                <a:latin typeface="Urbane Medium" pitchFamily="2" charset="77"/>
                <a:cs typeface="Judson"/>
              </a:rPr>
              <a:t> do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not </a:t>
            </a:r>
            <a:r>
              <a:rPr sz="1100" spc="-5" dirty="0">
                <a:solidFill>
                  <a:srgbClr val="1D2C4F"/>
                </a:solidFill>
                <a:latin typeface="Urbane Medium" pitchFamily="2" charset="77"/>
                <a:cs typeface="Judson"/>
              </a:rPr>
              <a:t>reflect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nuances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expected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a:t>
            </a:r>
            <a:r>
              <a:rPr sz="1100" spc="-5" dirty="0">
                <a:solidFill>
                  <a:srgbClr val="1D2C4F"/>
                </a:solidFill>
                <a:latin typeface="Urbane Medium" pitchFamily="2" charset="77"/>
                <a:cs typeface="Judson"/>
              </a:rPr>
              <a:t> patterns</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those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investor/product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types.</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450" dirty="0">
              <a:latin typeface="Urbane Medium" pitchFamily="2" charset="77"/>
              <a:cs typeface="Judson"/>
            </a:endParaRPr>
          </a:p>
          <a:p>
            <a:pPr marL="297815" marR="5080" indent="-285750">
              <a:lnSpc>
                <a:spcPts val="1300"/>
              </a:lnSpc>
              <a:buClr>
                <a:srgbClr val="E87825"/>
              </a:buClr>
              <a:buFont typeface="Wingdings" pitchFamily="2" charset="2"/>
              <a:buChar char="§"/>
              <a:tabLst>
                <a:tab pos="297815" algn="l"/>
                <a:tab pos="298450" algn="l"/>
              </a:tabLst>
            </a:pPr>
            <a:r>
              <a:rPr sz="1100" spc="-5" dirty="0">
                <a:solidFill>
                  <a:srgbClr val="1D2C4F"/>
                </a:solidFill>
                <a:latin typeface="Urbane Medium" pitchFamily="2" charset="77"/>
                <a:cs typeface="Judson"/>
              </a:rPr>
              <a:t>The use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sample based </a:t>
            </a:r>
            <a:r>
              <a:rPr sz="1100" dirty="0">
                <a:solidFill>
                  <a:srgbClr val="1D2C4F"/>
                </a:solidFill>
                <a:latin typeface="Urbane Medium" pitchFamily="2" charset="77"/>
                <a:cs typeface="Judson"/>
              </a:rPr>
              <a:t>approach to transaction monitoring </a:t>
            </a:r>
            <a:r>
              <a:rPr sz="1100" spc="-5" dirty="0">
                <a:solidFill>
                  <a:srgbClr val="1D2C4F"/>
                </a:solidFill>
                <a:latin typeface="Urbane Medium" pitchFamily="2" charset="77"/>
                <a:cs typeface="Judson"/>
              </a:rPr>
              <a:t>which limits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ability</a:t>
            </a:r>
            <a:r>
              <a:rPr sz="1100" dirty="0">
                <a:solidFill>
                  <a:srgbClr val="1D2C4F"/>
                </a:solidFill>
                <a:latin typeface="Urbane Medium" pitchFamily="2" charset="77"/>
                <a:cs typeface="Judson"/>
              </a:rPr>
              <a:t> to</a:t>
            </a:r>
            <a:r>
              <a:rPr sz="1100" spc="-5" dirty="0">
                <a:solidFill>
                  <a:srgbClr val="1D2C4F"/>
                </a:solidFill>
                <a:latin typeface="Urbane Medium" pitchFamily="2" charset="77"/>
                <a:cs typeface="Judson"/>
              </a:rPr>
              <a:t> detect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unusual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patterns</a:t>
            </a:r>
            <a:r>
              <a:rPr sz="1100" dirty="0">
                <a:solidFill>
                  <a:srgbClr val="1D2C4F"/>
                </a:solidFill>
                <a:latin typeface="Urbane Medium" pitchFamily="2" charset="77"/>
                <a:cs typeface="Judson"/>
              </a:rPr>
              <a:t> of transactions.</a:t>
            </a:r>
            <a:endParaRPr sz="1100" dirty="0">
              <a:latin typeface="Urbane Medium" pitchFamily="2" charset="77"/>
              <a:cs typeface="Judson"/>
            </a:endParaRPr>
          </a:p>
        </p:txBody>
      </p:sp>
      <p:sp>
        <p:nvSpPr>
          <p:cNvPr id="4" name="object 4"/>
          <p:cNvSpPr txBox="1">
            <a:spLocks noGrp="1"/>
          </p:cNvSpPr>
          <p:nvPr>
            <p:ph type="title"/>
          </p:nvPr>
        </p:nvSpPr>
        <p:spPr>
          <a:xfrm>
            <a:off x="401740" y="404876"/>
            <a:ext cx="5935560"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1E4592"/>
                </a:solidFill>
              </a:rPr>
              <a:t>Central</a:t>
            </a:r>
            <a:r>
              <a:rPr spc="-40" dirty="0">
                <a:solidFill>
                  <a:srgbClr val="1E4592"/>
                </a:solidFill>
              </a:rPr>
              <a:t> </a:t>
            </a:r>
            <a:r>
              <a:rPr spc="-5" dirty="0">
                <a:solidFill>
                  <a:srgbClr val="1E4592"/>
                </a:solidFill>
              </a:rPr>
              <a:t>Bank</a:t>
            </a:r>
            <a:r>
              <a:rPr spc="-45" dirty="0">
                <a:solidFill>
                  <a:srgbClr val="1E4592"/>
                </a:solidFill>
              </a:rPr>
              <a:t> </a:t>
            </a:r>
            <a:r>
              <a:rPr dirty="0">
                <a:solidFill>
                  <a:srgbClr val="1E4592"/>
                </a:solidFill>
              </a:rPr>
              <a:t>Communications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600" y="1573784"/>
            <a:ext cx="4640580" cy="3987374"/>
          </a:xfrm>
          <a:prstGeom prst="rect">
            <a:avLst/>
          </a:prstGeom>
        </p:spPr>
        <p:txBody>
          <a:bodyPr vert="horz" wrap="square" lIns="0" tIns="7620" rIns="0" bIns="0" rtlCol="0">
            <a:spAutoFit/>
          </a:bodyPr>
          <a:lstStyle/>
          <a:p>
            <a:pPr marL="12700" marR="5080" algn="just">
              <a:lnSpc>
                <a:spcPct val="124300"/>
              </a:lnSpc>
              <a:spcBef>
                <a:spcPts val="1664"/>
              </a:spcBef>
            </a:pPr>
            <a:r>
              <a:rPr sz="1200" spc="-5" dirty="0">
                <a:solidFill>
                  <a:srgbClr val="1E4592"/>
                </a:solidFill>
                <a:latin typeface="Urbane Medium" pitchFamily="2" charset="77"/>
              </a:rPr>
              <a:t>An Anti-Money Laundering Bulletin providing  Guidance regarding Transaction Monitoring –  Continued</a:t>
            </a:r>
          </a:p>
          <a:p>
            <a:pPr>
              <a:lnSpc>
                <a:spcPct val="100000"/>
              </a:lnSpc>
              <a:spcBef>
                <a:spcPts val="35"/>
              </a:spcBef>
            </a:pPr>
            <a:endParaRPr sz="1350" dirty="0">
              <a:solidFill>
                <a:srgbClr val="1E4592"/>
              </a:solidFill>
              <a:latin typeface="Urbane Medium" pitchFamily="2" charset="77"/>
              <a:cs typeface="Judson"/>
            </a:endParaRPr>
          </a:p>
          <a:p>
            <a:pPr marL="12700" marR="118110">
              <a:lnSpc>
                <a:spcPct val="125400"/>
              </a:lnSpc>
            </a:pPr>
            <a:r>
              <a:rPr sz="1300" spc="-5" dirty="0">
                <a:solidFill>
                  <a:srgbClr val="1E4592"/>
                </a:solidFill>
                <a:latin typeface="Urbane Medium" pitchFamily="2" charset="77"/>
                <a:cs typeface="Judson"/>
              </a:rPr>
              <a:t>Placing</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reliance</a:t>
            </a:r>
            <a:r>
              <a:rPr sz="1300" dirty="0">
                <a:solidFill>
                  <a:srgbClr val="1E4592"/>
                </a:solidFill>
                <a:latin typeface="Urbane Medium" pitchFamily="2" charset="77"/>
                <a:cs typeface="Judson"/>
              </a:rPr>
              <a:t> on </a:t>
            </a:r>
            <a:r>
              <a:rPr sz="1300" spc="-5" dirty="0">
                <a:solidFill>
                  <a:srgbClr val="1E4592"/>
                </a:solidFill>
                <a:latin typeface="Urbane Medium" pitchFamily="2" charset="77"/>
                <a:cs typeface="Judson"/>
              </a:rPr>
              <a:t>an</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automated</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transaction</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monitoring </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solutions,</a:t>
            </a:r>
            <a:r>
              <a:rPr sz="1300" dirty="0">
                <a:solidFill>
                  <a:srgbClr val="1E4592"/>
                </a:solidFill>
                <a:latin typeface="Urbane Medium" pitchFamily="2" charset="77"/>
                <a:cs typeface="Judson"/>
              </a:rPr>
              <a:t> that</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may</a:t>
            </a:r>
            <a:r>
              <a:rPr sz="1300" spc="5" dirty="0">
                <a:solidFill>
                  <a:srgbClr val="1E4592"/>
                </a:solidFill>
                <a:latin typeface="Urbane Medium" pitchFamily="2" charset="77"/>
                <a:cs typeface="Judson"/>
              </a:rPr>
              <a:t> </a:t>
            </a:r>
            <a:r>
              <a:rPr sz="1300" dirty="0">
                <a:solidFill>
                  <a:srgbClr val="1E4592"/>
                </a:solidFill>
                <a:latin typeface="Urbane Medium" pitchFamily="2" charset="77"/>
                <a:cs typeface="Judson"/>
              </a:rPr>
              <a:t>be </a:t>
            </a:r>
            <a:r>
              <a:rPr sz="1300" spc="-5" dirty="0">
                <a:solidFill>
                  <a:srgbClr val="1E4592"/>
                </a:solidFill>
                <a:latin typeface="Urbane Medium" pitchFamily="2" charset="77"/>
                <a:cs typeface="Judson"/>
              </a:rPr>
              <a:t>proprietary</a:t>
            </a:r>
            <a:r>
              <a:rPr sz="1300" spc="5" dirty="0">
                <a:solidFill>
                  <a:srgbClr val="1E4592"/>
                </a:solidFill>
                <a:latin typeface="Urbane Medium" pitchFamily="2" charset="77"/>
                <a:cs typeface="Judson"/>
              </a:rPr>
              <a:t> </a:t>
            </a:r>
            <a:r>
              <a:rPr sz="1300" dirty="0">
                <a:solidFill>
                  <a:srgbClr val="1E4592"/>
                </a:solidFill>
                <a:latin typeface="Urbane Medium" pitchFamily="2" charset="77"/>
                <a:cs typeface="Judson"/>
              </a:rPr>
              <a:t>or</a:t>
            </a:r>
            <a:r>
              <a:rPr sz="1300" spc="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provided</a:t>
            </a:r>
            <a:r>
              <a:rPr sz="1300" spc="10" dirty="0">
                <a:solidFill>
                  <a:srgbClr val="1E4592"/>
                </a:solidFill>
                <a:latin typeface="Urbane Medium" pitchFamily="2" charset="77"/>
                <a:cs typeface="Judson"/>
              </a:rPr>
              <a:t> </a:t>
            </a:r>
            <a:r>
              <a:rPr sz="1300" dirty="0">
                <a:solidFill>
                  <a:srgbClr val="1E4592"/>
                </a:solidFill>
                <a:latin typeface="Urbane Medium" pitchFamily="2" charset="77"/>
                <a:cs typeface="Judson"/>
              </a:rPr>
              <a:t>by </a:t>
            </a:r>
            <a:r>
              <a:rPr sz="1300" spc="-5" dirty="0">
                <a:solidFill>
                  <a:srgbClr val="1E4592"/>
                </a:solidFill>
                <a:latin typeface="Urbane Medium" pitchFamily="2" charset="77"/>
                <a:cs typeface="Judson"/>
              </a:rPr>
              <a:t>an</a:t>
            </a:r>
            <a:r>
              <a:rPr sz="1300" spc="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affiliated </a:t>
            </a:r>
            <a:r>
              <a:rPr sz="1300" spc="-295" dirty="0">
                <a:solidFill>
                  <a:srgbClr val="1E4592"/>
                </a:solidFill>
                <a:latin typeface="Urbane Medium" pitchFamily="2" charset="77"/>
                <a:cs typeface="Judson"/>
              </a:rPr>
              <a:t> </a:t>
            </a:r>
            <a:r>
              <a:rPr sz="1300" dirty="0">
                <a:solidFill>
                  <a:srgbClr val="1E4592"/>
                </a:solidFill>
                <a:latin typeface="Urbane Medium" pitchFamily="2" charset="77"/>
                <a:cs typeface="Judson"/>
              </a:rPr>
              <a:t>or</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third</a:t>
            </a:r>
            <a:r>
              <a:rPr sz="1300" dirty="0">
                <a:solidFill>
                  <a:srgbClr val="1E4592"/>
                </a:solidFill>
                <a:latin typeface="Urbane Medium" pitchFamily="2" charset="77"/>
                <a:cs typeface="Judson"/>
              </a:rPr>
              <a:t> party</a:t>
            </a:r>
            <a:r>
              <a:rPr sz="1300" spc="-5" dirty="0">
                <a:solidFill>
                  <a:srgbClr val="1E4592"/>
                </a:solidFill>
                <a:latin typeface="Urbane Medium" pitchFamily="2" charset="77"/>
                <a:cs typeface="Judson"/>
              </a:rPr>
              <a:t> entity, where:</a:t>
            </a:r>
            <a:endParaRPr sz="1300" dirty="0">
              <a:solidFill>
                <a:srgbClr val="1E4592"/>
              </a:solidFill>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00" dirty="0">
              <a:latin typeface="Urbane Medium" pitchFamily="2" charset="77"/>
              <a:cs typeface="Judson"/>
            </a:endParaRPr>
          </a:p>
          <a:p>
            <a:pPr marL="298450" marR="48260" indent="-285750">
              <a:lnSpc>
                <a:spcPct val="105400"/>
              </a:lnSpc>
              <a:buClr>
                <a:srgbClr val="E87825"/>
              </a:buClr>
              <a:buFont typeface="Wingdings" pitchFamily="2" charset="2"/>
              <a:buChar char="§"/>
              <a:tabLst>
                <a:tab pos="298450" algn="l"/>
                <a:tab pos="299085" algn="l"/>
              </a:tabLst>
            </a:pPr>
            <a:r>
              <a:rPr sz="1100" spc="-5" dirty="0">
                <a:solidFill>
                  <a:srgbClr val="1D2C4F"/>
                </a:solidFill>
                <a:latin typeface="Urbane Medium" pitchFamily="2" charset="77"/>
                <a:cs typeface="Judson"/>
              </a:rPr>
              <a:t>An</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assessment </a:t>
            </a:r>
            <a:r>
              <a:rPr sz="1100" dirty="0">
                <a:solidFill>
                  <a:srgbClr val="1D2C4F"/>
                </a:solidFill>
                <a:latin typeface="Urbane Medium" pitchFamily="2" charset="77"/>
                <a:cs typeface="Judson"/>
              </a:rPr>
              <a:t>as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its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adequacy</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relation to </a:t>
            </a:r>
            <a:r>
              <a:rPr sz="1100" spc="-5" dirty="0">
                <a:solidFill>
                  <a:srgbClr val="1D2C4F"/>
                </a:solidFill>
                <a:latin typeface="Urbane Medium" pitchFamily="2" charset="77"/>
                <a:cs typeface="Judson"/>
              </a:rPr>
              <a:t>the Firm’s</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specific</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risks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is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not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completed;</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00" dirty="0">
              <a:latin typeface="Urbane Medium" pitchFamily="2" charset="77"/>
              <a:cs typeface="Judson"/>
            </a:endParaRPr>
          </a:p>
          <a:p>
            <a:pPr marL="298450" marR="464184" indent="-285750">
              <a:lnSpc>
                <a:spcPts val="1300"/>
              </a:lnSpc>
              <a:buClr>
                <a:srgbClr val="E87825"/>
              </a:buClr>
              <a:buFont typeface="Wingdings" pitchFamily="2" charset="2"/>
              <a:buChar char="§"/>
              <a:tabLst>
                <a:tab pos="298450" algn="l"/>
                <a:tab pos="299085" algn="l"/>
              </a:tabLst>
            </a:pP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Firm </a:t>
            </a:r>
            <a:r>
              <a:rPr sz="1100" spc="-5" dirty="0">
                <a:solidFill>
                  <a:srgbClr val="1D2C4F"/>
                </a:solidFill>
                <a:latin typeface="Urbane Medium" pitchFamily="2" charset="77"/>
                <a:cs typeface="Judson"/>
              </a:rPr>
              <a:t>has no input </a:t>
            </a:r>
            <a:r>
              <a:rPr sz="1100" dirty="0">
                <a:solidFill>
                  <a:srgbClr val="1D2C4F"/>
                </a:solidFill>
                <a:latin typeface="Urbane Medium" pitchFamily="2" charset="77"/>
                <a:cs typeface="Judson"/>
              </a:rPr>
              <a:t>into </a:t>
            </a:r>
            <a:r>
              <a:rPr sz="1100" spc="-5" dirty="0">
                <a:solidFill>
                  <a:srgbClr val="1D2C4F"/>
                </a:solidFill>
                <a:latin typeface="Urbane Medium" pitchFamily="2" charset="77"/>
                <a:cs typeface="Judson"/>
              </a:rPr>
              <a:t>the governance </a:t>
            </a:r>
            <a:r>
              <a:rPr sz="1100" dirty="0">
                <a:solidFill>
                  <a:srgbClr val="1D2C4F"/>
                </a:solidFill>
                <a:latin typeface="Urbane Medium" pitchFamily="2" charset="77"/>
                <a:cs typeface="Judson"/>
              </a:rPr>
              <a:t>or </a:t>
            </a:r>
            <a:r>
              <a:rPr sz="1100" spc="-5" dirty="0">
                <a:solidFill>
                  <a:srgbClr val="1D2C4F"/>
                </a:solidFill>
                <a:latin typeface="Urbane Medium" pitchFamily="2" charset="77"/>
                <a:cs typeface="Judson"/>
              </a:rPr>
              <a:t>management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solution;</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350" dirty="0">
              <a:latin typeface="Urbane Medium" pitchFamily="2" charset="77"/>
              <a:cs typeface="Judson"/>
            </a:endParaRPr>
          </a:p>
          <a:p>
            <a:pPr marL="298450" marR="5080" indent="-285750">
              <a:lnSpc>
                <a:spcPts val="1300"/>
              </a:lnSpc>
              <a:buClr>
                <a:srgbClr val="E87825"/>
              </a:buClr>
              <a:buFont typeface="Wingdings" pitchFamily="2" charset="2"/>
              <a:buChar char="§"/>
              <a:tabLst>
                <a:tab pos="298450" algn="l"/>
                <a:tab pos="299085" algn="l"/>
              </a:tabLst>
            </a:pPr>
            <a:r>
              <a:rPr sz="1100" spc="-5" dirty="0">
                <a:solidFill>
                  <a:srgbClr val="1D2C4F"/>
                </a:solidFill>
                <a:latin typeface="Urbane Medium" pitchFamily="2" charset="77"/>
                <a:cs typeface="Judson"/>
              </a:rPr>
              <a:t>Scenarios, rules,</a:t>
            </a:r>
            <a:r>
              <a:rPr sz="1100" dirty="0">
                <a:solidFill>
                  <a:srgbClr val="1D2C4F"/>
                </a:solidFill>
                <a:latin typeface="Urbane Medium" pitchFamily="2" charset="77"/>
                <a:cs typeface="Judson"/>
              </a:rPr>
              <a:t> and</a:t>
            </a:r>
            <a:r>
              <a:rPr sz="1100" spc="-5" dirty="0">
                <a:solidFill>
                  <a:srgbClr val="1D2C4F"/>
                </a:solidFill>
                <a:latin typeface="Urbane Medium" pitchFamily="2" charset="77"/>
                <a:cs typeface="Judson"/>
              </a:rPr>
              <a:t> thresholds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are</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not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subject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regular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review</a:t>
            </a:r>
            <a:r>
              <a:rPr sz="1100" dirty="0">
                <a:solidFill>
                  <a:srgbClr val="1D2C4F"/>
                </a:solidFill>
                <a:latin typeface="Urbane Medium" pitchFamily="2" charset="77"/>
                <a:cs typeface="Judson"/>
              </a:rPr>
              <a:t> 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are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not</a:t>
            </a:r>
            <a:r>
              <a:rPr sz="1100" spc="-5" dirty="0">
                <a:solidFill>
                  <a:srgbClr val="1D2C4F"/>
                </a:solidFill>
                <a:latin typeface="Urbane Medium" pitchFamily="2" charset="77"/>
                <a:cs typeface="Judson"/>
              </a:rPr>
              <a:t> tested</a:t>
            </a:r>
            <a:r>
              <a:rPr sz="1100" dirty="0">
                <a:solidFill>
                  <a:srgbClr val="1D2C4F"/>
                </a:solidFill>
                <a:latin typeface="Urbane Medium" pitchFamily="2" charset="77"/>
                <a:cs typeface="Judson"/>
              </a:rPr>
              <a:t> 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light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changes</a:t>
            </a:r>
            <a:r>
              <a:rPr sz="1100" dirty="0">
                <a:solidFill>
                  <a:srgbClr val="1D2C4F"/>
                </a:solidFill>
                <a:latin typeface="Urbane Medium" pitchFamily="2" charset="77"/>
                <a:cs typeface="Judson"/>
              </a:rPr>
              <a:t> to </a:t>
            </a:r>
            <a:r>
              <a:rPr sz="1100" spc="-5" dirty="0">
                <a:solidFill>
                  <a:srgbClr val="1D2C4F"/>
                </a:solidFill>
                <a:latin typeface="Urbane Medium" pitchFamily="2" charset="77"/>
                <a:cs typeface="Judson"/>
              </a:rPr>
              <a:t>the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Firm’s</a:t>
            </a:r>
            <a:r>
              <a:rPr sz="1100" spc="5"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BRA</a:t>
            </a:r>
            <a:r>
              <a:rPr sz="1100" spc="-5" dirty="0">
                <a:solidFill>
                  <a:srgbClr val="1D2C4F"/>
                </a:solidFill>
                <a:latin typeface="Urbane Medium" pitchFamily="2" charset="77"/>
                <a:cs typeface="Judson"/>
              </a:rPr>
              <a:t>;</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400" dirty="0">
              <a:latin typeface="Urbane Medium" pitchFamily="2" charset="77"/>
              <a:cs typeface="Judson"/>
            </a:endParaRPr>
          </a:p>
          <a:p>
            <a:pPr marL="297815" marR="346075" indent="-285750">
              <a:lnSpc>
                <a:spcPct val="100000"/>
              </a:lnSpc>
              <a:buClr>
                <a:srgbClr val="E87825"/>
              </a:buClr>
              <a:buFont typeface="Wingdings" pitchFamily="2" charset="2"/>
              <a:buChar char="§"/>
              <a:tabLst>
                <a:tab pos="297815" algn="l"/>
                <a:tab pos="298450" algn="l"/>
              </a:tabLst>
            </a:pP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Firm </a:t>
            </a:r>
            <a:r>
              <a:rPr sz="1100" spc="-5" dirty="0">
                <a:solidFill>
                  <a:srgbClr val="1D2C4F"/>
                </a:solidFill>
                <a:latin typeface="Urbane Medium" pitchFamily="2" charset="77"/>
                <a:cs typeface="Judson"/>
              </a:rPr>
              <a:t>lacks autonomy </a:t>
            </a:r>
            <a:r>
              <a:rPr sz="1100" dirty="0">
                <a:solidFill>
                  <a:srgbClr val="1D2C4F"/>
                </a:solidFill>
                <a:latin typeface="Urbane Medium" pitchFamily="2" charset="77"/>
                <a:cs typeface="Judson"/>
              </a:rPr>
              <a:t>and ability to </a:t>
            </a:r>
            <a:r>
              <a:rPr sz="1100" spc="-5" dirty="0">
                <a:solidFill>
                  <a:srgbClr val="1D2C4F"/>
                </a:solidFill>
                <a:latin typeface="Urbane Medium" pitchFamily="2" charset="77"/>
                <a:cs typeface="Judson"/>
              </a:rPr>
              <a:t>request changes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configurations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dirty="0">
                <a:solidFill>
                  <a:srgbClr val="1D2C4F"/>
                </a:solidFill>
                <a:latin typeface="Urbane Medium" pitchFamily="2" charset="77"/>
                <a:cs typeface="Judson"/>
              </a:rPr>
              <a:t> transaction </a:t>
            </a:r>
            <a:r>
              <a:rPr sz="1100" spc="-5" dirty="0">
                <a:solidFill>
                  <a:srgbClr val="1D2C4F"/>
                </a:solidFill>
                <a:latin typeface="Urbane Medium" pitchFamily="2" charset="77"/>
                <a:cs typeface="Judson"/>
              </a:rPr>
              <a:t>monitoring</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controls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necessary.</a:t>
            </a:r>
            <a:endParaRPr sz="1100" dirty="0">
              <a:latin typeface="Urbane Medium" pitchFamily="2" charset="77"/>
              <a:cs typeface="Judson"/>
            </a:endParaRP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44</a:t>
            </a:fld>
            <a:endParaRPr dirty="0"/>
          </a:p>
        </p:txBody>
      </p:sp>
      <p:sp>
        <p:nvSpPr>
          <p:cNvPr id="3" name="object 3"/>
          <p:cNvSpPr txBox="1"/>
          <p:nvPr/>
        </p:nvSpPr>
        <p:spPr>
          <a:xfrm>
            <a:off x="5596040" y="1584019"/>
            <a:ext cx="4568190" cy="3776162"/>
          </a:xfrm>
          <a:prstGeom prst="rect">
            <a:avLst/>
          </a:prstGeom>
        </p:spPr>
        <p:txBody>
          <a:bodyPr vert="horz" wrap="square" lIns="0" tIns="12700" rIns="0" bIns="0" rtlCol="0">
            <a:spAutoFit/>
          </a:bodyPr>
          <a:lstStyle/>
          <a:p>
            <a:pPr marL="12700" marR="5080">
              <a:lnSpc>
                <a:spcPct val="121500"/>
              </a:lnSpc>
              <a:spcBef>
                <a:spcPts val="100"/>
              </a:spcBef>
            </a:pPr>
            <a:r>
              <a:rPr sz="1300" spc="-5" dirty="0">
                <a:solidFill>
                  <a:srgbClr val="1E4592"/>
                </a:solidFill>
                <a:latin typeface="Urbane Medium" pitchFamily="2" charset="77"/>
                <a:cs typeface="Judson"/>
              </a:rPr>
              <a:t>Failure </a:t>
            </a:r>
            <a:r>
              <a:rPr sz="1300" spc="5" dirty="0">
                <a:solidFill>
                  <a:srgbClr val="1E4592"/>
                </a:solidFill>
                <a:latin typeface="Urbane Medium" pitchFamily="2" charset="77"/>
                <a:cs typeface="Judson"/>
              </a:rPr>
              <a:t>to </a:t>
            </a:r>
            <a:r>
              <a:rPr sz="1300" spc="-5" dirty="0">
                <a:solidFill>
                  <a:srgbClr val="1E4592"/>
                </a:solidFill>
                <a:latin typeface="Urbane Medium" pitchFamily="2" charset="77"/>
                <a:cs typeface="Judson"/>
              </a:rPr>
              <a:t>implement </a:t>
            </a:r>
            <a:r>
              <a:rPr sz="1300" dirty="0">
                <a:solidFill>
                  <a:srgbClr val="1E4592"/>
                </a:solidFill>
                <a:latin typeface="Urbane Medium" pitchFamily="2" charset="77"/>
                <a:cs typeface="Judson"/>
              </a:rPr>
              <a:t>a robust </a:t>
            </a:r>
            <a:r>
              <a:rPr sz="1300" spc="-5" dirty="0">
                <a:solidFill>
                  <a:srgbClr val="1E4592"/>
                </a:solidFill>
                <a:latin typeface="Urbane Medium" pitchFamily="2" charset="77"/>
                <a:cs typeface="Judson"/>
              </a:rPr>
              <a:t>AML/CFT </a:t>
            </a:r>
            <a:r>
              <a:rPr sz="1300" dirty="0">
                <a:solidFill>
                  <a:srgbClr val="1E4592"/>
                </a:solidFill>
                <a:latin typeface="Urbane Medium" pitchFamily="2" charset="77"/>
                <a:cs typeface="Judson"/>
              </a:rPr>
              <a:t>control </a:t>
            </a:r>
            <a:r>
              <a:rPr sz="1300" spc="-5" dirty="0">
                <a:solidFill>
                  <a:srgbClr val="1E4592"/>
                </a:solidFill>
                <a:latin typeface="Urbane Medium" pitchFamily="2" charset="77"/>
                <a:cs typeface="Judson"/>
              </a:rPr>
              <a:t>framework </a:t>
            </a:r>
            <a:r>
              <a:rPr sz="1300" dirty="0">
                <a:solidFill>
                  <a:srgbClr val="1E4592"/>
                </a:solidFill>
                <a:latin typeface="Urbane Medium" pitchFamily="2" charset="77"/>
                <a:cs typeface="Judson"/>
              </a:rPr>
              <a:t>for </a:t>
            </a:r>
            <a:r>
              <a:rPr sz="1300" spc="-300" dirty="0">
                <a:solidFill>
                  <a:srgbClr val="1E4592"/>
                </a:solidFill>
                <a:latin typeface="Urbane Medium" pitchFamily="2" charset="77"/>
                <a:cs typeface="Judson"/>
              </a:rPr>
              <a:t> </a:t>
            </a:r>
            <a:r>
              <a:rPr sz="1300" dirty="0">
                <a:solidFill>
                  <a:srgbClr val="1E4592"/>
                </a:solidFill>
                <a:latin typeface="Urbane Medium" pitchFamily="2" charset="77"/>
                <a:cs typeface="Judson"/>
              </a:rPr>
              <a:t>the</a:t>
            </a:r>
            <a:r>
              <a:rPr sz="1300" spc="-5" dirty="0">
                <a:solidFill>
                  <a:srgbClr val="1E4592"/>
                </a:solidFill>
                <a:latin typeface="Urbane Medium" pitchFamily="2" charset="77"/>
                <a:cs typeface="Judson"/>
              </a:rPr>
              <a:t> transaction monitoring</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process.</a:t>
            </a:r>
            <a:endParaRPr sz="1300" dirty="0">
              <a:solidFill>
                <a:srgbClr val="1E4592"/>
              </a:solidFill>
              <a:latin typeface="Urbane Medium" pitchFamily="2" charset="77"/>
              <a:cs typeface="Judson"/>
            </a:endParaRPr>
          </a:p>
          <a:p>
            <a:pPr>
              <a:lnSpc>
                <a:spcPct val="100000"/>
              </a:lnSpc>
              <a:spcBef>
                <a:spcPts val="5"/>
              </a:spcBef>
            </a:pPr>
            <a:endParaRPr sz="1650" dirty="0">
              <a:latin typeface="Urbane Medium" pitchFamily="2" charset="77"/>
              <a:cs typeface="Judson"/>
            </a:endParaRPr>
          </a:p>
          <a:p>
            <a:pPr marL="12700">
              <a:lnSpc>
                <a:spcPct val="100000"/>
              </a:lnSpc>
              <a:spcBef>
                <a:spcPts val="5"/>
              </a:spcBef>
            </a:pPr>
            <a:r>
              <a:rPr sz="1100" spc="-5" dirty="0">
                <a:solidFill>
                  <a:srgbClr val="1D2C4F"/>
                </a:solidFill>
                <a:latin typeface="Urbane Medium" pitchFamily="2" charset="77"/>
                <a:cs typeface="Judson"/>
              </a:rPr>
              <a:t>Examples</a:t>
            </a:r>
            <a:r>
              <a:rPr sz="1100" spc="-3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include:</a:t>
            </a:r>
            <a:endParaRPr sz="1100" dirty="0">
              <a:latin typeface="Urbane Medium" pitchFamily="2" charset="77"/>
              <a:cs typeface="Judson"/>
            </a:endParaRPr>
          </a:p>
          <a:p>
            <a:pPr>
              <a:lnSpc>
                <a:spcPct val="100000"/>
              </a:lnSpc>
            </a:pPr>
            <a:endParaRPr sz="1450" dirty="0">
              <a:latin typeface="Urbane Medium" pitchFamily="2" charset="77"/>
              <a:cs typeface="Judson"/>
            </a:endParaRPr>
          </a:p>
          <a:p>
            <a:pPr marL="183515" marR="156845" indent="-171450" algn="just">
              <a:lnSpc>
                <a:spcPct val="124500"/>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Insufficient </a:t>
            </a:r>
            <a:r>
              <a:rPr sz="1100" dirty="0">
                <a:solidFill>
                  <a:srgbClr val="1D2C4F"/>
                </a:solidFill>
                <a:latin typeface="Urbane Medium" pitchFamily="2" charset="77"/>
                <a:cs typeface="Judson"/>
              </a:rPr>
              <a:t>technological </a:t>
            </a:r>
            <a:r>
              <a:rPr sz="1100" spc="-5" dirty="0">
                <a:solidFill>
                  <a:srgbClr val="1D2C4F"/>
                </a:solidFill>
                <a:latin typeface="Urbane Medium" pitchFamily="2" charset="77"/>
                <a:cs typeface="Judson"/>
              </a:rPr>
              <a:t>resources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ensure </a:t>
            </a:r>
            <a:r>
              <a:rPr sz="1100" dirty="0">
                <a:solidFill>
                  <a:srgbClr val="1D2C4F"/>
                </a:solidFill>
                <a:latin typeface="Urbane Medium" pitchFamily="2" charset="77"/>
                <a:cs typeface="Judson"/>
              </a:rPr>
              <a:t>that all </a:t>
            </a:r>
            <a:r>
              <a:rPr sz="1100" spc="-5" dirty="0">
                <a:solidFill>
                  <a:srgbClr val="1D2C4F"/>
                </a:solidFill>
                <a:latin typeface="Urbane Medium" pitchFamily="2" charset="77"/>
                <a:cs typeface="Judson"/>
              </a:rPr>
              <a:t>customers </a:t>
            </a:r>
            <a:r>
              <a:rPr sz="1100" dirty="0">
                <a:solidFill>
                  <a:srgbClr val="1D2C4F"/>
                </a:solidFill>
                <a:latin typeface="Urbane Medium" pitchFamily="2" charset="77"/>
                <a:cs typeface="Judson"/>
              </a:rPr>
              <a:t>are </a:t>
            </a:r>
            <a:r>
              <a:rPr sz="1100" spc="-140" dirty="0">
                <a:solidFill>
                  <a:srgbClr val="1D2C4F"/>
                </a:solidFill>
                <a:latin typeface="Urbane Medium" pitchFamily="2" charset="77"/>
                <a:cs typeface="Judson"/>
              </a:rPr>
              <a:t>in </a:t>
            </a:r>
            <a:r>
              <a:rPr sz="1100" spc="-13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scope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accurate customer </a:t>
            </a:r>
            <a:r>
              <a:rPr sz="1100" dirty="0">
                <a:solidFill>
                  <a:srgbClr val="1D2C4F"/>
                </a:solidFill>
                <a:latin typeface="Urbane Medium" pitchFamily="2" charset="77"/>
                <a:cs typeface="Judson"/>
              </a:rPr>
              <a:t>and transactional data is </a:t>
            </a:r>
            <a:r>
              <a:rPr sz="1100" spc="-5" dirty="0">
                <a:solidFill>
                  <a:srgbClr val="1D2C4F"/>
                </a:solidFill>
                <a:latin typeface="Urbane Medium" pitchFamily="2" charset="77"/>
                <a:cs typeface="Judson"/>
              </a:rPr>
              <a:t>captured </a:t>
            </a:r>
            <a:r>
              <a:rPr sz="1100" dirty="0">
                <a:solidFill>
                  <a:srgbClr val="1D2C4F"/>
                </a:solidFill>
                <a:latin typeface="Urbane Medium" pitchFamily="2" charset="77"/>
                <a:cs typeface="Judson"/>
              </a:rPr>
              <a:t>for </a:t>
            </a:r>
            <a:r>
              <a:rPr sz="1100" spc="-5"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purpose</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this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process;</a:t>
            </a:r>
            <a:endParaRPr sz="1100" dirty="0">
              <a:latin typeface="Urbane Medium" pitchFamily="2" charset="77"/>
              <a:cs typeface="Judson"/>
            </a:endParaRPr>
          </a:p>
          <a:p>
            <a:pPr marL="285750" indent="-285750">
              <a:lnSpc>
                <a:spcPct val="100000"/>
              </a:lnSpc>
              <a:spcBef>
                <a:spcPts val="55"/>
              </a:spcBef>
              <a:buClr>
                <a:srgbClr val="E87825"/>
              </a:buClr>
              <a:buFont typeface="Wingdings" pitchFamily="2" charset="2"/>
              <a:buChar char="§"/>
            </a:pPr>
            <a:endParaRPr sz="1600" dirty="0">
              <a:latin typeface="Urbane Medium" pitchFamily="2" charset="77"/>
              <a:cs typeface="Judson"/>
            </a:endParaRPr>
          </a:p>
          <a:p>
            <a:pPr marL="183515" indent="-171450">
              <a:lnSpc>
                <a:spcPct val="100000"/>
              </a:lnSpc>
              <a:buClr>
                <a:srgbClr val="E87825"/>
              </a:buClr>
              <a:buFont typeface="Wingdings" pitchFamily="2" charset="2"/>
              <a:buChar char="§"/>
              <a:tabLst>
                <a:tab pos="184150" algn="l"/>
              </a:tabLst>
            </a:pPr>
            <a:r>
              <a:rPr sz="1100" dirty="0">
                <a:solidFill>
                  <a:srgbClr val="1D2C4F"/>
                </a:solidFill>
                <a:latin typeface="Urbane Medium" pitchFamily="2" charset="77"/>
                <a:cs typeface="Judson"/>
              </a:rPr>
              <a:t>Errors and control </a:t>
            </a:r>
            <a:r>
              <a:rPr sz="1100" spc="-5" dirty="0">
                <a:solidFill>
                  <a:srgbClr val="1D2C4F"/>
                </a:solidFill>
                <a:latin typeface="Urbane Medium" pitchFamily="2" charset="77"/>
                <a:cs typeface="Judson"/>
              </a:rPr>
              <a:t>failures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the resolution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alerts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generated;</a:t>
            </a:r>
            <a:endParaRPr sz="1100" dirty="0">
              <a:latin typeface="Urbane Medium" pitchFamily="2" charset="77"/>
              <a:cs typeface="Judson"/>
            </a:endParaRPr>
          </a:p>
          <a:p>
            <a:pPr marL="285750" indent="-285750">
              <a:lnSpc>
                <a:spcPct val="100000"/>
              </a:lnSpc>
              <a:spcBef>
                <a:spcPts val="15"/>
              </a:spcBef>
              <a:buClr>
                <a:srgbClr val="E87825"/>
              </a:buClr>
              <a:buFont typeface="Wingdings" pitchFamily="2" charset="2"/>
              <a:buChar char="§"/>
            </a:pPr>
            <a:endParaRPr sz="1700" dirty="0">
              <a:latin typeface="Urbane Medium" pitchFamily="2" charset="77"/>
              <a:cs typeface="Judson"/>
            </a:endParaRPr>
          </a:p>
          <a:p>
            <a:pPr marL="183515" indent="-171450">
              <a:lnSpc>
                <a:spcPct val="100000"/>
              </a:lnSpc>
              <a:buClr>
                <a:srgbClr val="E87825"/>
              </a:buClr>
              <a:buFont typeface="Wingdings" pitchFamily="2" charset="2"/>
              <a:buChar char="§"/>
              <a:tabLst>
                <a:tab pos="184150" algn="l"/>
              </a:tabLst>
            </a:pPr>
            <a:r>
              <a:rPr sz="1100" spc="-5" dirty="0">
                <a:solidFill>
                  <a:srgbClr val="1D2C4F"/>
                </a:solidFill>
                <a:latin typeface="Urbane Medium" pitchFamily="2" charset="77"/>
                <a:cs typeface="Judson"/>
              </a:rPr>
              <a:t>Generic </a:t>
            </a:r>
            <a:r>
              <a:rPr sz="1100" dirty="0">
                <a:solidFill>
                  <a:srgbClr val="1D2C4F"/>
                </a:solidFill>
                <a:latin typeface="Urbane Medium" pitchFamily="2" charset="77"/>
                <a:cs typeface="Judson"/>
              </a:rPr>
              <a:t>and insufficient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detail</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the </a:t>
            </a:r>
            <a:r>
              <a:rPr sz="1100" dirty="0">
                <a:solidFill>
                  <a:srgbClr val="1D2C4F"/>
                </a:solidFill>
                <a:latin typeface="Urbane Medium" pitchFamily="2" charset="77"/>
                <a:cs typeface="Judson"/>
              </a:rPr>
              <a:t>rationale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used</a:t>
            </a:r>
            <a:r>
              <a:rPr sz="1100" dirty="0">
                <a:solidFill>
                  <a:srgbClr val="1D2C4F"/>
                </a:solidFill>
                <a:latin typeface="Urbane Medium" pitchFamily="2" charset="77"/>
                <a:cs typeface="Judson"/>
              </a:rPr>
              <a:t> to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discount</a:t>
            </a:r>
            <a:r>
              <a:rPr sz="1100" spc="-5" dirty="0">
                <a:solidFill>
                  <a:srgbClr val="1D2C4F"/>
                </a:solidFill>
                <a:latin typeface="Urbane Medium" pitchFamily="2" charset="77"/>
                <a:cs typeface="Judson"/>
              </a:rPr>
              <a:t> results;</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600" dirty="0">
              <a:latin typeface="Urbane Medium" pitchFamily="2" charset="77"/>
              <a:cs typeface="Judson"/>
            </a:endParaRPr>
          </a:p>
          <a:p>
            <a:pPr marL="183515" indent="-171450">
              <a:lnSpc>
                <a:spcPct val="100000"/>
              </a:lnSpc>
              <a:buClr>
                <a:srgbClr val="E87825"/>
              </a:buClr>
              <a:buFont typeface="Wingdings" pitchFamily="2" charset="2"/>
              <a:buChar char="§"/>
              <a:tabLst>
                <a:tab pos="184150" algn="l"/>
              </a:tabLst>
            </a:pPr>
            <a:r>
              <a:rPr sz="1100" dirty="0">
                <a:solidFill>
                  <a:srgbClr val="1D2C4F"/>
                </a:solidFill>
                <a:latin typeface="Urbane Medium" pitchFamily="2" charset="77"/>
                <a:cs typeface="Judson"/>
              </a:rPr>
              <a:t>Failure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maintain audit</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trails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fully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reflect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review</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alerts.</a:t>
            </a:r>
            <a:endParaRPr sz="1100" dirty="0">
              <a:latin typeface="Urbane Medium" pitchFamily="2" charset="77"/>
              <a:cs typeface="Judson"/>
            </a:endParaRPr>
          </a:p>
        </p:txBody>
      </p:sp>
      <p:sp>
        <p:nvSpPr>
          <p:cNvPr id="4" name="object 4"/>
          <p:cNvSpPr txBox="1">
            <a:spLocks noGrp="1"/>
          </p:cNvSpPr>
          <p:nvPr>
            <p:ph type="title"/>
          </p:nvPr>
        </p:nvSpPr>
        <p:spPr>
          <a:xfrm>
            <a:off x="401740" y="404876"/>
            <a:ext cx="5706960" cy="391160"/>
          </a:xfrm>
          <a:prstGeom prst="rect">
            <a:avLst/>
          </a:prstGeom>
        </p:spPr>
        <p:txBody>
          <a:bodyPr vert="horz" wrap="square" lIns="0" tIns="12700" rIns="0" bIns="0" rtlCol="0">
            <a:spAutoFit/>
          </a:bodyPr>
          <a:lstStyle/>
          <a:p>
            <a:pPr marL="12700">
              <a:lnSpc>
                <a:spcPct val="100000"/>
              </a:lnSpc>
              <a:spcBef>
                <a:spcPts val="100"/>
              </a:spcBef>
            </a:pPr>
            <a:r>
              <a:rPr dirty="0"/>
              <a:t>Central</a:t>
            </a:r>
            <a:r>
              <a:rPr spc="-40" dirty="0"/>
              <a:t> </a:t>
            </a:r>
            <a:r>
              <a:rPr spc="-5" dirty="0"/>
              <a:t>Bank</a:t>
            </a:r>
            <a:r>
              <a:rPr spc="-45" dirty="0"/>
              <a:t> </a:t>
            </a:r>
            <a:r>
              <a:rPr dirty="0"/>
              <a:t>Communications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40" y="1573784"/>
            <a:ext cx="7608570" cy="560474"/>
          </a:xfrm>
          <a:prstGeom prst="rect">
            <a:avLst/>
          </a:prstGeom>
        </p:spPr>
        <p:txBody>
          <a:bodyPr vert="horz" wrap="square" lIns="0" tIns="12700" rIns="0" bIns="0" rtlCol="0">
            <a:spAutoFit/>
          </a:bodyPr>
          <a:lstStyle/>
          <a:p>
            <a:pPr marL="12700" marR="5080">
              <a:lnSpc>
                <a:spcPct val="122700"/>
              </a:lnSpc>
              <a:spcBef>
                <a:spcPts val="100"/>
              </a:spcBef>
            </a:pPr>
            <a:r>
              <a:rPr sz="1500" spc="-5" dirty="0">
                <a:solidFill>
                  <a:srgbClr val="1D2C4F"/>
                </a:solidFill>
                <a:latin typeface="Urbane Medium" pitchFamily="2" charset="77"/>
                <a:cs typeface="Judson"/>
              </a:rPr>
              <a:t>Central Bank</a:t>
            </a:r>
            <a:r>
              <a:rPr sz="1500" spc="5"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Enforcement</a:t>
            </a:r>
            <a:r>
              <a:rPr sz="1500" dirty="0">
                <a:solidFill>
                  <a:srgbClr val="1D2C4F"/>
                </a:solidFill>
                <a:latin typeface="Urbane Medium" pitchFamily="2" charset="77"/>
                <a:cs typeface="Judson"/>
              </a:rPr>
              <a:t> Actions</a:t>
            </a:r>
            <a:r>
              <a:rPr sz="1500" spc="10" dirty="0">
                <a:solidFill>
                  <a:srgbClr val="1D2C4F"/>
                </a:solidFill>
                <a:latin typeface="Urbane Medium" pitchFamily="2" charset="77"/>
                <a:cs typeface="Judson"/>
              </a:rPr>
              <a:t> </a:t>
            </a:r>
            <a:r>
              <a:rPr sz="1500" dirty="0">
                <a:solidFill>
                  <a:srgbClr val="1D2C4F"/>
                </a:solidFill>
                <a:latin typeface="Urbane Medium" pitchFamily="2" charset="77"/>
                <a:cs typeface="Judson"/>
              </a:rPr>
              <a:t>-</a:t>
            </a:r>
            <a:r>
              <a:rPr sz="1500" spc="5"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Since</a:t>
            </a:r>
            <a:r>
              <a:rPr sz="1500" spc="5" dirty="0">
                <a:solidFill>
                  <a:srgbClr val="1D2C4F"/>
                </a:solidFill>
                <a:latin typeface="Urbane Medium" pitchFamily="2" charset="77"/>
                <a:cs typeface="Judson"/>
              </a:rPr>
              <a:t> </a:t>
            </a:r>
            <a:r>
              <a:rPr sz="1500" dirty="0">
                <a:solidFill>
                  <a:srgbClr val="1D2C4F"/>
                </a:solidFill>
                <a:latin typeface="Urbane Medium" pitchFamily="2" charset="77"/>
                <a:cs typeface="Judson"/>
              </a:rPr>
              <a:t>2012</a:t>
            </a:r>
            <a:r>
              <a:rPr sz="1500" spc="10" dirty="0">
                <a:solidFill>
                  <a:srgbClr val="1D2C4F"/>
                </a:solidFill>
                <a:latin typeface="Urbane Medium" pitchFamily="2" charset="77"/>
                <a:cs typeface="Judson"/>
              </a:rPr>
              <a:t> </a:t>
            </a:r>
            <a:r>
              <a:rPr sz="1500" dirty="0">
                <a:solidFill>
                  <a:srgbClr val="1D2C4F"/>
                </a:solidFill>
                <a:latin typeface="Urbane Medium" pitchFamily="2" charset="77"/>
                <a:cs typeface="Judson"/>
              </a:rPr>
              <a:t>the</a:t>
            </a:r>
            <a:r>
              <a:rPr sz="1500" spc="5"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CBI</a:t>
            </a:r>
            <a:r>
              <a:rPr sz="1500" spc="5" dirty="0">
                <a:solidFill>
                  <a:srgbClr val="1D2C4F"/>
                </a:solidFill>
                <a:latin typeface="Urbane Medium" pitchFamily="2" charset="77"/>
                <a:cs typeface="Judson"/>
              </a:rPr>
              <a:t> </a:t>
            </a:r>
            <a:r>
              <a:rPr sz="1500" dirty="0">
                <a:solidFill>
                  <a:srgbClr val="1D2C4F"/>
                </a:solidFill>
                <a:latin typeface="Urbane Medium" pitchFamily="2" charset="77"/>
                <a:cs typeface="Judson"/>
              </a:rPr>
              <a:t>has</a:t>
            </a:r>
            <a:r>
              <a:rPr sz="1500" spc="5"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published</a:t>
            </a:r>
            <a:r>
              <a:rPr sz="1500"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details</a:t>
            </a:r>
            <a:r>
              <a:rPr sz="1500" spc="10" dirty="0">
                <a:solidFill>
                  <a:srgbClr val="1D2C4F"/>
                </a:solidFill>
                <a:latin typeface="Urbane Medium" pitchFamily="2" charset="77"/>
                <a:cs typeface="Judson"/>
              </a:rPr>
              <a:t> </a:t>
            </a:r>
            <a:r>
              <a:rPr sz="1500" dirty="0">
                <a:solidFill>
                  <a:srgbClr val="1D2C4F"/>
                </a:solidFill>
                <a:latin typeface="Urbane Medium" pitchFamily="2" charset="77"/>
                <a:cs typeface="Judson"/>
              </a:rPr>
              <a:t>of</a:t>
            </a:r>
            <a:r>
              <a:rPr sz="1500" spc="5"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settlements </a:t>
            </a:r>
            <a:r>
              <a:rPr sz="1500" spc="-345"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with</a:t>
            </a:r>
            <a:r>
              <a:rPr sz="1500" spc="5" dirty="0">
                <a:solidFill>
                  <a:srgbClr val="1D2C4F"/>
                </a:solidFill>
                <a:latin typeface="Urbane Medium" pitchFamily="2" charset="77"/>
                <a:cs typeface="Judson"/>
              </a:rPr>
              <a:t> </a:t>
            </a:r>
            <a:r>
              <a:rPr sz="1500" dirty="0">
                <a:solidFill>
                  <a:srgbClr val="1D2C4F"/>
                </a:solidFill>
                <a:latin typeface="Urbane Medium" pitchFamily="2" charset="77"/>
                <a:cs typeface="Judson"/>
              </a:rPr>
              <a:t>the </a:t>
            </a:r>
            <a:r>
              <a:rPr sz="1500" spc="-5" dirty="0">
                <a:solidFill>
                  <a:srgbClr val="1D2C4F"/>
                </a:solidFill>
                <a:latin typeface="Urbane Medium" pitchFamily="2" charset="77"/>
                <a:cs typeface="Judson"/>
              </a:rPr>
              <a:t>following entities</a:t>
            </a:r>
            <a:r>
              <a:rPr sz="1500" spc="5" dirty="0">
                <a:solidFill>
                  <a:srgbClr val="1D2C4F"/>
                </a:solidFill>
                <a:latin typeface="Urbane Medium" pitchFamily="2" charset="77"/>
                <a:cs typeface="Judson"/>
              </a:rPr>
              <a:t> </a:t>
            </a:r>
            <a:r>
              <a:rPr sz="1500" spc="-5" dirty="0">
                <a:solidFill>
                  <a:srgbClr val="1D2C4F"/>
                </a:solidFill>
                <a:latin typeface="Urbane Medium" pitchFamily="2" charset="77"/>
                <a:cs typeface="Judson"/>
              </a:rPr>
              <a:t>for failures</a:t>
            </a:r>
            <a:r>
              <a:rPr sz="1500" spc="5" dirty="0">
                <a:solidFill>
                  <a:srgbClr val="1D2C4F"/>
                </a:solidFill>
                <a:latin typeface="Urbane Medium" pitchFamily="2" charset="77"/>
                <a:cs typeface="Judson"/>
              </a:rPr>
              <a:t> </a:t>
            </a:r>
            <a:r>
              <a:rPr sz="1500" dirty="0">
                <a:solidFill>
                  <a:srgbClr val="1D2C4F"/>
                </a:solidFill>
                <a:latin typeface="Urbane Medium" pitchFamily="2" charset="77"/>
                <a:cs typeface="Judson"/>
              </a:rPr>
              <a:t>to</a:t>
            </a:r>
            <a:r>
              <a:rPr sz="1500" spc="-5" dirty="0">
                <a:solidFill>
                  <a:srgbClr val="1D2C4F"/>
                </a:solidFill>
                <a:latin typeface="Urbane Medium" pitchFamily="2" charset="77"/>
                <a:cs typeface="Judson"/>
              </a:rPr>
              <a:t> comply with</a:t>
            </a:r>
            <a:r>
              <a:rPr sz="1500" spc="5" dirty="0">
                <a:solidFill>
                  <a:srgbClr val="1D2C4F"/>
                </a:solidFill>
                <a:latin typeface="Urbane Medium" pitchFamily="2" charset="77"/>
                <a:cs typeface="Judson"/>
              </a:rPr>
              <a:t> </a:t>
            </a:r>
            <a:r>
              <a:rPr sz="1500" dirty="0">
                <a:solidFill>
                  <a:srgbClr val="1D2C4F"/>
                </a:solidFill>
                <a:latin typeface="Urbane Medium" pitchFamily="2" charset="77"/>
                <a:cs typeface="Judson"/>
              </a:rPr>
              <a:t>the Acts</a:t>
            </a:r>
            <a:endParaRPr sz="1500" dirty="0">
              <a:latin typeface="Urbane Medium" pitchFamily="2" charset="77"/>
              <a:cs typeface="Judson"/>
            </a:endParaRP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graphicFrame>
        <p:nvGraphicFramePr>
          <p:cNvPr id="3" name="object 3"/>
          <p:cNvGraphicFramePr>
            <a:graphicFrameLocks noGrp="1"/>
          </p:cNvGraphicFramePr>
          <p:nvPr>
            <p:extLst>
              <p:ext uri="{D42A27DB-BD31-4B8C-83A1-F6EECF244321}">
                <p14:modId xmlns:p14="http://schemas.microsoft.com/office/powerpoint/2010/main" val="3313802024"/>
              </p:ext>
            </p:extLst>
          </p:nvPr>
        </p:nvGraphicFramePr>
        <p:xfrm>
          <a:off x="398232" y="2406650"/>
          <a:ext cx="6600190" cy="3787775"/>
        </p:xfrm>
        <a:graphic>
          <a:graphicData uri="http://schemas.openxmlformats.org/drawingml/2006/table">
            <a:tbl>
              <a:tblPr firstRow="1" bandRow="1">
                <a:tableStyleId>{2D5ABB26-0587-4C30-8999-92F81FD0307C}</a:tableStyleId>
              </a:tblPr>
              <a:tblGrid>
                <a:gridCol w="149225">
                  <a:extLst>
                    <a:ext uri="{9D8B030D-6E8A-4147-A177-3AD203B41FA5}">
                      <a16:colId xmlns:a16="http://schemas.microsoft.com/office/drawing/2014/main" val="20000"/>
                    </a:ext>
                  </a:extLst>
                </a:gridCol>
                <a:gridCol w="3696970">
                  <a:extLst>
                    <a:ext uri="{9D8B030D-6E8A-4147-A177-3AD203B41FA5}">
                      <a16:colId xmlns:a16="http://schemas.microsoft.com/office/drawing/2014/main" val="20001"/>
                    </a:ext>
                  </a:extLst>
                </a:gridCol>
                <a:gridCol w="442595">
                  <a:extLst>
                    <a:ext uri="{9D8B030D-6E8A-4147-A177-3AD203B41FA5}">
                      <a16:colId xmlns:a16="http://schemas.microsoft.com/office/drawing/2014/main" val="20002"/>
                    </a:ext>
                  </a:extLst>
                </a:gridCol>
                <a:gridCol w="2311400">
                  <a:extLst>
                    <a:ext uri="{9D8B030D-6E8A-4147-A177-3AD203B41FA5}">
                      <a16:colId xmlns:a16="http://schemas.microsoft.com/office/drawing/2014/main" val="20003"/>
                    </a:ext>
                  </a:extLst>
                </a:gridCol>
              </a:tblGrid>
              <a:tr h="177800">
                <a:tc>
                  <a:txBody>
                    <a:bodyPr/>
                    <a:lstStyle/>
                    <a:p>
                      <a:pPr marL="31750">
                        <a:lnSpc>
                          <a:spcPts val="1275"/>
                        </a:lnSpc>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0" marB="0"/>
                </a:tc>
                <a:tc>
                  <a:txBody>
                    <a:bodyPr/>
                    <a:lstStyle/>
                    <a:p>
                      <a:pPr marL="53340">
                        <a:lnSpc>
                          <a:spcPts val="1285"/>
                        </a:lnSpc>
                      </a:pPr>
                      <a:r>
                        <a:rPr sz="1150" b="0" i="0" spc="-30" dirty="0">
                          <a:solidFill>
                            <a:srgbClr val="1D2C4F"/>
                          </a:solidFill>
                          <a:latin typeface="Urbane Medium" pitchFamily="2" charset="77"/>
                          <a:cs typeface="Judson"/>
                        </a:rPr>
                        <a:t>2012 UBS </a:t>
                      </a:r>
                      <a:r>
                        <a:rPr sz="1150" b="0" i="0" spc="-25" dirty="0">
                          <a:solidFill>
                            <a:srgbClr val="1D2C4F"/>
                          </a:solidFill>
                          <a:latin typeface="Urbane Medium" pitchFamily="2" charset="77"/>
                          <a:cs typeface="Judson"/>
                        </a:rPr>
                        <a:t>International</a:t>
                      </a:r>
                      <a:r>
                        <a:rPr sz="1150" b="0" i="0" spc="-20" dirty="0">
                          <a:solidFill>
                            <a:srgbClr val="1D2C4F"/>
                          </a:solidFill>
                          <a:latin typeface="Urbane Medium" pitchFamily="2" charset="77"/>
                          <a:cs typeface="Judson"/>
                        </a:rPr>
                        <a:t> </a:t>
                      </a:r>
                      <a:r>
                        <a:rPr sz="1150" b="0" i="0" spc="-25" dirty="0">
                          <a:solidFill>
                            <a:srgbClr val="1D2C4F"/>
                          </a:solidFill>
                          <a:latin typeface="Urbane Medium" pitchFamily="2" charset="77"/>
                          <a:cs typeface="Judson"/>
                        </a:rPr>
                        <a:t>Life</a:t>
                      </a:r>
                      <a:r>
                        <a:rPr sz="1150" b="0" i="0" spc="-30" dirty="0">
                          <a:solidFill>
                            <a:srgbClr val="1D2C4F"/>
                          </a:solidFill>
                          <a:latin typeface="Urbane Medium" pitchFamily="2" charset="77"/>
                          <a:cs typeface="Judson"/>
                        </a:rPr>
                        <a:t> Limited</a:t>
                      </a:r>
                      <a:endParaRPr sz="1150" b="0" i="0" dirty="0">
                        <a:latin typeface="Urbane Medium" pitchFamily="2" charset="77"/>
                        <a:cs typeface="Judson"/>
                      </a:endParaRPr>
                    </a:p>
                  </a:txBody>
                  <a:tcPr marL="0" marR="0" marT="0" marB="0"/>
                </a:tc>
                <a:tc>
                  <a:txBody>
                    <a:bodyPr/>
                    <a:lstStyle/>
                    <a:p>
                      <a:pPr marR="45720" algn="r">
                        <a:lnSpc>
                          <a:spcPts val="1275"/>
                        </a:lnSpc>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0" marB="0"/>
                </a:tc>
                <a:tc>
                  <a:txBody>
                    <a:bodyPr/>
                    <a:lstStyle/>
                    <a:p>
                      <a:pPr marL="53340">
                        <a:lnSpc>
                          <a:spcPts val="1285"/>
                        </a:lnSpc>
                      </a:pPr>
                      <a:r>
                        <a:rPr sz="1150" b="0" i="0" spc="-30" dirty="0">
                          <a:solidFill>
                            <a:srgbClr val="1D2C4F"/>
                          </a:solidFill>
                          <a:latin typeface="Urbane Medium" pitchFamily="2" charset="77"/>
                          <a:cs typeface="Judson"/>
                        </a:rPr>
                        <a:t>2017</a:t>
                      </a:r>
                      <a:r>
                        <a:rPr sz="1150" b="0" i="0" spc="-25" dirty="0">
                          <a:solidFill>
                            <a:srgbClr val="1D2C4F"/>
                          </a:solidFill>
                          <a:latin typeface="Urbane Medium" pitchFamily="2" charset="77"/>
                          <a:cs typeface="Judson"/>
                        </a:rPr>
                        <a:t> </a:t>
                      </a:r>
                      <a:r>
                        <a:rPr sz="1150" b="0" i="0" spc="-35" dirty="0">
                          <a:solidFill>
                            <a:srgbClr val="1D2C4F"/>
                          </a:solidFill>
                          <a:latin typeface="Urbane Medium" pitchFamily="2" charset="77"/>
                          <a:cs typeface="Judson"/>
                        </a:rPr>
                        <a:t>Drimnagh</a:t>
                      </a:r>
                      <a:r>
                        <a:rPr sz="1150" b="0" i="0" spc="-2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Credit</a:t>
                      </a:r>
                      <a:r>
                        <a:rPr sz="1150" b="0" i="0" spc="-20"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Union</a:t>
                      </a:r>
                      <a:endParaRPr sz="1150" b="0" i="0" dirty="0">
                        <a:latin typeface="Urbane Medium" pitchFamily="2" charset="77"/>
                        <a:cs typeface="Judson"/>
                      </a:endParaRPr>
                    </a:p>
                  </a:txBody>
                  <a:tcPr marL="0" marR="0" marT="0" marB="0"/>
                </a:tc>
                <a:extLst>
                  <a:ext uri="{0D108BD9-81ED-4DB2-BD59-A6C34878D82A}">
                    <a16:rowId xmlns:a16="http://schemas.microsoft.com/office/drawing/2014/main" val="10000"/>
                  </a:ext>
                </a:extLst>
              </a:tr>
              <a:tr h="266700">
                <a:tc>
                  <a:txBody>
                    <a:bodyPr/>
                    <a:lstStyle/>
                    <a:p>
                      <a:pPr>
                        <a:lnSpc>
                          <a:spcPct val="100000"/>
                        </a:lnSpc>
                      </a:pPr>
                      <a:endParaRPr sz="1200" b="0" i="0" dirty="0">
                        <a:latin typeface="Urbane Medium" pitchFamily="2" charset="77"/>
                        <a:cs typeface="Times New Roman"/>
                      </a:endParaRPr>
                    </a:p>
                  </a:txBody>
                  <a:tcPr marL="0" marR="0" marT="0" marB="0"/>
                </a:tc>
                <a:tc>
                  <a:txBody>
                    <a:bodyPr/>
                    <a:lstStyle/>
                    <a:p>
                      <a:pPr marL="53340">
                        <a:lnSpc>
                          <a:spcPts val="1265"/>
                        </a:lnSpc>
                      </a:pPr>
                      <a:r>
                        <a:rPr sz="1100" b="0" i="0" spc="-5" dirty="0">
                          <a:solidFill>
                            <a:srgbClr val="1D2C4F"/>
                          </a:solidFill>
                          <a:latin typeface="Urbane Medium" pitchFamily="2" charset="77"/>
                          <a:cs typeface="Judson"/>
                        </a:rPr>
                        <a:t>€65,000</a:t>
                      </a:r>
                      <a:endParaRPr sz="1100" b="0" i="0" dirty="0">
                        <a:latin typeface="Urbane Medium" pitchFamily="2" charset="77"/>
                        <a:cs typeface="Judson"/>
                      </a:endParaRPr>
                    </a:p>
                  </a:txBody>
                  <a:tcPr marL="0" marR="0" marT="0" marB="0"/>
                </a:tc>
                <a:tc>
                  <a:txBody>
                    <a:bodyPr/>
                    <a:lstStyle/>
                    <a:p>
                      <a:pPr>
                        <a:lnSpc>
                          <a:spcPct val="100000"/>
                        </a:lnSpc>
                      </a:pPr>
                      <a:endParaRPr sz="1200" b="0" i="0" dirty="0">
                        <a:latin typeface="Urbane Medium" pitchFamily="2" charset="77"/>
                        <a:cs typeface="Times New Roman"/>
                      </a:endParaRPr>
                    </a:p>
                  </a:txBody>
                  <a:tcPr marL="0" marR="0" marT="0" marB="0"/>
                </a:tc>
                <a:tc>
                  <a:txBody>
                    <a:bodyPr/>
                    <a:lstStyle/>
                    <a:p>
                      <a:pPr marL="53340">
                        <a:lnSpc>
                          <a:spcPts val="1265"/>
                        </a:lnSpc>
                      </a:pPr>
                      <a:r>
                        <a:rPr sz="1100" b="0" i="0" spc="-5" dirty="0">
                          <a:solidFill>
                            <a:srgbClr val="1D2C4F"/>
                          </a:solidFill>
                          <a:latin typeface="Urbane Medium" pitchFamily="2" charset="77"/>
                          <a:cs typeface="Judson"/>
                        </a:rPr>
                        <a:t>€125,000</a:t>
                      </a:r>
                      <a:endParaRPr sz="1100" b="0" i="0" dirty="0">
                        <a:latin typeface="Urbane Medium" pitchFamily="2" charset="77"/>
                        <a:cs typeface="Judson"/>
                      </a:endParaRPr>
                    </a:p>
                  </a:txBody>
                  <a:tcPr marL="0" marR="0" marT="0" marB="0"/>
                </a:tc>
                <a:extLst>
                  <a:ext uri="{0D108BD9-81ED-4DB2-BD59-A6C34878D82A}">
                    <a16:rowId xmlns:a16="http://schemas.microsoft.com/office/drawing/2014/main" val="10001"/>
                  </a:ext>
                </a:extLst>
              </a:tr>
              <a:tr h="533400">
                <a:tc>
                  <a:txBody>
                    <a:bodyPr/>
                    <a:lstStyle/>
                    <a:p>
                      <a:pPr marL="31750">
                        <a:lnSpc>
                          <a:spcPct val="100000"/>
                        </a:lnSpc>
                        <a:spcBef>
                          <a:spcPts val="740"/>
                        </a:spcBef>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93980" marB="0"/>
                </a:tc>
                <a:tc>
                  <a:txBody>
                    <a:bodyPr/>
                    <a:lstStyle/>
                    <a:p>
                      <a:pPr marL="53340">
                        <a:lnSpc>
                          <a:spcPts val="1365"/>
                        </a:lnSpc>
                        <a:spcBef>
                          <a:spcPts val="690"/>
                        </a:spcBef>
                      </a:pPr>
                      <a:r>
                        <a:rPr sz="1150" b="0" i="0" spc="-30" dirty="0">
                          <a:solidFill>
                            <a:srgbClr val="1D2C4F"/>
                          </a:solidFill>
                          <a:latin typeface="Urbane Medium" pitchFamily="2" charset="77"/>
                          <a:cs typeface="Judson"/>
                        </a:rPr>
                        <a:t>2012 </a:t>
                      </a:r>
                      <a:r>
                        <a:rPr sz="1150" b="0" i="0" spc="-35" dirty="0">
                          <a:solidFill>
                            <a:srgbClr val="1D2C4F"/>
                          </a:solidFill>
                          <a:latin typeface="Urbane Medium" pitchFamily="2" charset="77"/>
                          <a:cs typeface="Judson"/>
                        </a:rPr>
                        <a:t>Community</a:t>
                      </a:r>
                      <a:r>
                        <a:rPr sz="1150" b="0" i="0" spc="-2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Credit</a:t>
                      </a:r>
                      <a:r>
                        <a:rPr sz="1150" b="0" i="0" spc="-2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Union</a:t>
                      </a:r>
                      <a:endParaRPr sz="1150" b="0" i="0" dirty="0">
                        <a:latin typeface="Urbane Medium" pitchFamily="2" charset="77"/>
                        <a:cs typeface="Judson"/>
                      </a:endParaRPr>
                    </a:p>
                    <a:p>
                      <a:pPr marL="53340">
                        <a:lnSpc>
                          <a:spcPts val="1305"/>
                        </a:lnSpc>
                      </a:pPr>
                      <a:r>
                        <a:rPr sz="1100" b="0" i="0" spc="-5" dirty="0">
                          <a:solidFill>
                            <a:srgbClr val="1D2C4F"/>
                          </a:solidFill>
                          <a:latin typeface="Urbane Medium" pitchFamily="2" charset="77"/>
                          <a:cs typeface="Judson"/>
                        </a:rPr>
                        <a:t>€21,000</a:t>
                      </a:r>
                      <a:endParaRPr sz="1100" b="0" i="0" dirty="0">
                        <a:latin typeface="Urbane Medium" pitchFamily="2" charset="77"/>
                        <a:cs typeface="Judson"/>
                      </a:endParaRPr>
                    </a:p>
                  </a:txBody>
                  <a:tcPr marL="0" marR="0" marT="87630" marB="0"/>
                </a:tc>
                <a:tc>
                  <a:txBody>
                    <a:bodyPr/>
                    <a:lstStyle/>
                    <a:p>
                      <a:pPr marR="45720" algn="r">
                        <a:lnSpc>
                          <a:spcPct val="100000"/>
                        </a:lnSpc>
                        <a:spcBef>
                          <a:spcPts val="740"/>
                        </a:spcBef>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93980" marB="0"/>
                </a:tc>
                <a:tc>
                  <a:txBody>
                    <a:bodyPr/>
                    <a:lstStyle/>
                    <a:p>
                      <a:pPr marL="53340">
                        <a:lnSpc>
                          <a:spcPts val="1365"/>
                        </a:lnSpc>
                        <a:spcBef>
                          <a:spcPts val="690"/>
                        </a:spcBef>
                      </a:pPr>
                      <a:r>
                        <a:rPr sz="1150" b="0" i="0" spc="-30" dirty="0">
                          <a:solidFill>
                            <a:srgbClr val="1D2C4F"/>
                          </a:solidFill>
                          <a:latin typeface="Urbane Medium" pitchFamily="2" charset="77"/>
                          <a:cs typeface="Judson"/>
                        </a:rPr>
                        <a:t>2017</a:t>
                      </a:r>
                      <a:r>
                        <a:rPr sz="1150" b="0" i="0" spc="-3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Bank</a:t>
                      </a:r>
                      <a:r>
                        <a:rPr sz="1150" b="0" i="0" spc="-35" dirty="0">
                          <a:solidFill>
                            <a:srgbClr val="1D2C4F"/>
                          </a:solidFill>
                          <a:latin typeface="Urbane Medium" pitchFamily="2" charset="77"/>
                          <a:cs typeface="Judson"/>
                        </a:rPr>
                        <a:t> </a:t>
                      </a:r>
                      <a:r>
                        <a:rPr sz="1150" b="0" i="0" spc="-20" dirty="0">
                          <a:solidFill>
                            <a:srgbClr val="1D2C4F"/>
                          </a:solidFill>
                          <a:latin typeface="Urbane Medium" pitchFamily="2" charset="77"/>
                          <a:cs typeface="Judson"/>
                        </a:rPr>
                        <a:t>of</a:t>
                      </a:r>
                      <a:r>
                        <a:rPr sz="1150" b="0" i="0" spc="-35" dirty="0">
                          <a:solidFill>
                            <a:srgbClr val="1D2C4F"/>
                          </a:solidFill>
                          <a:latin typeface="Urbane Medium" pitchFamily="2" charset="77"/>
                          <a:cs typeface="Judson"/>
                        </a:rPr>
                        <a:t> </a:t>
                      </a:r>
                      <a:r>
                        <a:rPr sz="1150" b="0" i="0" spc="-25" dirty="0">
                          <a:solidFill>
                            <a:srgbClr val="1D2C4F"/>
                          </a:solidFill>
                          <a:latin typeface="Urbane Medium" pitchFamily="2" charset="77"/>
                          <a:cs typeface="Judson"/>
                        </a:rPr>
                        <a:t>Ireland</a:t>
                      </a:r>
                      <a:endParaRPr sz="1150" b="0" i="0" dirty="0">
                        <a:latin typeface="Urbane Medium" pitchFamily="2" charset="77"/>
                        <a:cs typeface="Judson"/>
                      </a:endParaRPr>
                    </a:p>
                    <a:p>
                      <a:pPr marL="53340">
                        <a:lnSpc>
                          <a:spcPts val="1305"/>
                        </a:lnSpc>
                      </a:pPr>
                      <a:r>
                        <a:rPr sz="1100" b="0" i="0" spc="-5" dirty="0">
                          <a:solidFill>
                            <a:srgbClr val="1D2C4F"/>
                          </a:solidFill>
                          <a:latin typeface="Urbane Medium" pitchFamily="2" charset="77"/>
                          <a:cs typeface="Judson"/>
                        </a:rPr>
                        <a:t>€3.15</a:t>
                      </a:r>
                      <a:r>
                        <a:rPr sz="1100" b="0" i="0" spc="-35" dirty="0">
                          <a:solidFill>
                            <a:srgbClr val="1D2C4F"/>
                          </a:solidFill>
                          <a:latin typeface="Urbane Medium" pitchFamily="2" charset="77"/>
                          <a:cs typeface="Judson"/>
                        </a:rPr>
                        <a:t> </a:t>
                      </a:r>
                      <a:r>
                        <a:rPr sz="1100" b="0" i="0" spc="-5" dirty="0">
                          <a:solidFill>
                            <a:srgbClr val="1D2C4F"/>
                          </a:solidFill>
                          <a:latin typeface="Urbane Medium" pitchFamily="2" charset="77"/>
                          <a:cs typeface="Judson"/>
                        </a:rPr>
                        <a:t>million</a:t>
                      </a:r>
                      <a:endParaRPr sz="1100" b="0" i="0" dirty="0">
                        <a:latin typeface="Urbane Medium" pitchFamily="2" charset="77"/>
                        <a:cs typeface="Judson"/>
                      </a:endParaRPr>
                    </a:p>
                  </a:txBody>
                  <a:tcPr marL="0" marR="0" marT="87630" marB="0"/>
                </a:tc>
                <a:extLst>
                  <a:ext uri="{0D108BD9-81ED-4DB2-BD59-A6C34878D82A}">
                    <a16:rowId xmlns:a16="http://schemas.microsoft.com/office/drawing/2014/main" val="10002"/>
                  </a:ext>
                </a:extLst>
              </a:tr>
              <a:tr h="539115">
                <a:tc>
                  <a:txBody>
                    <a:bodyPr/>
                    <a:lstStyle/>
                    <a:p>
                      <a:pPr marL="31750">
                        <a:lnSpc>
                          <a:spcPct val="100000"/>
                        </a:lnSpc>
                        <a:spcBef>
                          <a:spcPts val="740"/>
                        </a:spcBef>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93980" marB="0"/>
                </a:tc>
                <a:tc>
                  <a:txBody>
                    <a:bodyPr/>
                    <a:lstStyle/>
                    <a:p>
                      <a:pPr marL="53340">
                        <a:lnSpc>
                          <a:spcPts val="1365"/>
                        </a:lnSpc>
                        <a:spcBef>
                          <a:spcPts val="690"/>
                        </a:spcBef>
                      </a:pPr>
                      <a:r>
                        <a:rPr sz="1150" b="0" i="0" spc="-30" dirty="0">
                          <a:solidFill>
                            <a:srgbClr val="1D2C4F"/>
                          </a:solidFill>
                          <a:latin typeface="Urbane Medium" pitchFamily="2" charset="77"/>
                          <a:cs typeface="Judson"/>
                        </a:rPr>
                        <a:t>2013</a:t>
                      </a:r>
                      <a:r>
                        <a:rPr sz="1150" b="0" i="0" spc="-2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Axa</a:t>
                      </a:r>
                      <a:r>
                        <a:rPr sz="1150" b="0" i="0" spc="-25" dirty="0">
                          <a:solidFill>
                            <a:srgbClr val="1D2C4F"/>
                          </a:solidFill>
                          <a:latin typeface="Urbane Medium" pitchFamily="2" charset="77"/>
                          <a:cs typeface="Judson"/>
                        </a:rPr>
                        <a:t> </a:t>
                      </a:r>
                      <a:r>
                        <a:rPr sz="1150" b="0" i="0" spc="-35" dirty="0">
                          <a:solidFill>
                            <a:srgbClr val="1D2C4F"/>
                          </a:solidFill>
                          <a:latin typeface="Urbane Medium" pitchFamily="2" charset="77"/>
                          <a:cs typeface="Judson"/>
                        </a:rPr>
                        <a:t>MPS</a:t>
                      </a:r>
                      <a:r>
                        <a:rPr sz="1150" b="0" i="0" spc="-20"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Financial</a:t>
                      </a:r>
                      <a:r>
                        <a:rPr sz="1150" b="0" i="0" spc="-1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Limited</a:t>
                      </a:r>
                      <a:endParaRPr sz="1150" b="0" i="0" dirty="0">
                        <a:latin typeface="Urbane Medium" pitchFamily="2" charset="77"/>
                        <a:cs typeface="Judson"/>
                      </a:endParaRPr>
                    </a:p>
                    <a:p>
                      <a:pPr marL="53340">
                        <a:lnSpc>
                          <a:spcPts val="1305"/>
                        </a:lnSpc>
                      </a:pPr>
                      <a:r>
                        <a:rPr sz="1100" b="0" i="0" spc="-5" dirty="0">
                          <a:solidFill>
                            <a:srgbClr val="1D2C4F"/>
                          </a:solidFill>
                          <a:latin typeface="Urbane Medium" pitchFamily="2" charset="77"/>
                          <a:cs typeface="Judson"/>
                        </a:rPr>
                        <a:t>€50,000</a:t>
                      </a:r>
                      <a:endParaRPr sz="1100" b="0" i="0" dirty="0">
                        <a:latin typeface="Urbane Medium" pitchFamily="2" charset="77"/>
                        <a:cs typeface="Judson"/>
                      </a:endParaRPr>
                    </a:p>
                  </a:txBody>
                  <a:tcPr marL="0" marR="0" marT="87630" marB="0"/>
                </a:tc>
                <a:tc>
                  <a:txBody>
                    <a:bodyPr/>
                    <a:lstStyle/>
                    <a:p>
                      <a:pPr marR="45720" algn="r">
                        <a:lnSpc>
                          <a:spcPct val="100000"/>
                        </a:lnSpc>
                        <a:spcBef>
                          <a:spcPts val="740"/>
                        </a:spcBef>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93980" marB="0"/>
                </a:tc>
                <a:tc>
                  <a:txBody>
                    <a:bodyPr/>
                    <a:lstStyle/>
                    <a:p>
                      <a:pPr marL="53340">
                        <a:lnSpc>
                          <a:spcPts val="1365"/>
                        </a:lnSpc>
                        <a:spcBef>
                          <a:spcPts val="690"/>
                        </a:spcBef>
                      </a:pPr>
                      <a:r>
                        <a:rPr sz="1150" b="0" i="0" spc="-30" dirty="0">
                          <a:solidFill>
                            <a:srgbClr val="1D2C4F"/>
                          </a:solidFill>
                          <a:latin typeface="Urbane Medium" pitchFamily="2" charset="77"/>
                          <a:cs typeface="Judson"/>
                        </a:rPr>
                        <a:t>2017 </a:t>
                      </a:r>
                      <a:r>
                        <a:rPr sz="1150" b="0" i="0" spc="-25" dirty="0">
                          <a:solidFill>
                            <a:srgbClr val="1D2C4F"/>
                          </a:solidFill>
                          <a:latin typeface="Urbane Medium" pitchFamily="2" charset="77"/>
                          <a:cs typeface="Judson"/>
                        </a:rPr>
                        <a:t>Allied Irish</a:t>
                      </a:r>
                      <a:r>
                        <a:rPr sz="1150" b="0" i="0" spc="-30" dirty="0">
                          <a:solidFill>
                            <a:srgbClr val="1D2C4F"/>
                          </a:solidFill>
                          <a:latin typeface="Urbane Medium" pitchFamily="2" charset="77"/>
                          <a:cs typeface="Judson"/>
                        </a:rPr>
                        <a:t> Banks</a:t>
                      </a:r>
                      <a:endParaRPr sz="1150" b="0" i="0" dirty="0">
                        <a:latin typeface="Urbane Medium" pitchFamily="2" charset="77"/>
                        <a:cs typeface="Judson"/>
                      </a:endParaRPr>
                    </a:p>
                    <a:p>
                      <a:pPr marL="53340">
                        <a:lnSpc>
                          <a:spcPts val="1305"/>
                        </a:lnSpc>
                      </a:pPr>
                      <a:r>
                        <a:rPr sz="1100" b="0" i="0" spc="-5" dirty="0">
                          <a:solidFill>
                            <a:srgbClr val="1D2C4F"/>
                          </a:solidFill>
                          <a:latin typeface="Urbane Medium" pitchFamily="2" charset="77"/>
                          <a:cs typeface="Judson"/>
                        </a:rPr>
                        <a:t>€3.325</a:t>
                      </a:r>
                      <a:r>
                        <a:rPr sz="1100" b="0" i="0" spc="-35" dirty="0">
                          <a:solidFill>
                            <a:srgbClr val="1D2C4F"/>
                          </a:solidFill>
                          <a:latin typeface="Urbane Medium" pitchFamily="2" charset="77"/>
                          <a:cs typeface="Judson"/>
                        </a:rPr>
                        <a:t> </a:t>
                      </a:r>
                      <a:r>
                        <a:rPr sz="1100" b="0" i="0" spc="-5" dirty="0">
                          <a:solidFill>
                            <a:srgbClr val="1D2C4F"/>
                          </a:solidFill>
                          <a:latin typeface="Urbane Medium" pitchFamily="2" charset="77"/>
                          <a:cs typeface="Judson"/>
                        </a:rPr>
                        <a:t>million</a:t>
                      </a:r>
                      <a:endParaRPr sz="1100" b="0" i="0" dirty="0">
                        <a:latin typeface="Urbane Medium" pitchFamily="2" charset="77"/>
                        <a:cs typeface="Judson"/>
                      </a:endParaRPr>
                    </a:p>
                  </a:txBody>
                  <a:tcPr marL="0" marR="0" marT="87630" marB="0"/>
                </a:tc>
                <a:extLst>
                  <a:ext uri="{0D108BD9-81ED-4DB2-BD59-A6C34878D82A}">
                    <a16:rowId xmlns:a16="http://schemas.microsoft.com/office/drawing/2014/main" val="10003"/>
                  </a:ext>
                </a:extLst>
              </a:tr>
              <a:tr h="539115">
                <a:tc>
                  <a:txBody>
                    <a:bodyPr/>
                    <a:lstStyle/>
                    <a:p>
                      <a:pPr marL="31750">
                        <a:lnSpc>
                          <a:spcPct val="100000"/>
                        </a:lnSpc>
                        <a:spcBef>
                          <a:spcPts val="790"/>
                        </a:spcBef>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100330" marB="0"/>
                </a:tc>
                <a:tc>
                  <a:txBody>
                    <a:bodyPr/>
                    <a:lstStyle/>
                    <a:p>
                      <a:pPr marL="53340">
                        <a:lnSpc>
                          <a:spcPts val="1365"/>
                        </a:lnSpc>
                        <a:spcBef>
                          <a:spcPts val="740"/>
                        </a:spcBef>
                      </a:pPr>
                      <a:r>
                        <a:rPr sz="1150" b="0" i="0" spc="-30" dirty="0">
                          <a:solidFill>
                            <a:srgbClr val="1D2C4F"/>
                          </a:solidFill>
                          <a:latin typeface="Urbane Medium" pitchFamily="2" charset="77"/>
                          <a:cs typeface="Judson"/>
                        </a:rPr>
                        <a:t>2015</a:t>
                      </a:r>
                      <a:r>
                        <a:rPr sz="1150" b="0" i="0" spc="-2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Western</a:t>
                      </a:r>
                      <a:r>
                        <a:rPr sz="1150" b="0" i="0" spc="-10"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Union</a:t>
                      </a:r>
                      <a:r>
                        <a:rPr sz="1150" b="0" i="0" spc="-1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Payment</a:t>
                      </a:r>
                      <a:r>
                        <a:rPr sz="1150" b="0" i="0" spc="-20"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Services</a:t>
                      </a:r>
                      <a:r>
                        <a:rPr sz="1150" b="0" i="0" spc="-20" dirty="0">
                          <a:solidFill>
                            <a:srgbClr val="1D2C4F"/>
                          </a:solidFill>
                          <a:latin typeface="Urbane Medium" pitchFamily="2" charset="77"/>
                          <a:cs typeface="Judson"/>
                        </a:rPr>
                        <a:t> </a:t>
                      </a:r>
                      <a:r>
                        <a:rPr sz="1150" b="0" i="0" spc="-25" dirty="0">
                          <a:solidFill>
                            <a:srgbClr val="1D2C4F"/>
                          </a:solidFill>
                          <a:latin typeface="Urbane Medium" pitchFamily="2" charset="77"/>
                          <a:cs typeface="Judson"/>
                        </a:rPr>
                        <a:t>Ireland</a:t>
                      </a:r>
                      <a:r>
                        <a:rPr sz="1150" b="0" i="0" spc="-1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Limited</a:t>
                      </a:r>
                      <a:endParaRPr sz="1150" b="0" i="0" dirty="0">
                        <a:latin typeface="Urbane Medium" pitchFamily="2" charset="77"/>
                        <a:cs typeface="Judson"/>
                      </a:endParaRPr>
                    </a:p>
                    <a:p>
                      <a:pPr marL="53340">
                        <a:lnSpc>
                          <a:spcPts val="1305"/>
                        </a:lnSpc>
                      </a:pPr>
                      <a:r>
                        <a:rPr sz="1100" b="0" i="0" spc="-5" dirty="0">
                          <a:solidFill>
                            <a:srgbClr val="1D2C4F"/>
                          </a:solidFill>
                          <a:latin typeface="Urbane Medium" pitchFamily="2" charset="77"/>
                          <a:cs typeface="Judson"/>
                        </a:rPr>
                        <a:t>€1.75</a:t>
                      </a:r>
                      <a:r>
                        <a:rPr sz="1100" b="0" i="0" spc="-45" dirty="0">
                          <a:solidFill>
                            <a:srgbClr val="1D2C4F"/>
                          </a:solidFill>
                          <a:latin typeface="Urbane Medium" pitchFamily="2" charset="77"/>
                          <a:cs typeface="Judson"/>
                        </a:rPr>
                        <a:t> </a:t>
                      </a:r>
                      <a:r>
                        <a:rPr sz="1100" b="0" i="0" dirty="0">
                          <a:solidFill>
                            <a:srgbClr val="1D2C4F"/>
                          </a:solidFill>
                          <a:latin typeface="Urbane Medium" pitchFamily="2" charset="77"/>
                          <a:cs typeface="Judson"/>
                        </a:rPr>
                        <a:t>Million</a:t>
                      </a:r>
                      <a:endParaRPr sz="1100" b="0" i="0" dirty="0">
                        <a:latin typeface="Urbane Medium" pitchFamily="2" charset="77"/>
                        <a:cs typeface="Judson"/>
                      </a:endParaRPr>
                    </a:p>
                  </a:txBody>
                  <a:tcPr marL="0" marR="0" marT="93980" marB="0"/>
                </a:tc>
                <a:tc>
                  <a:txBody>
                    <a:bodyPr/>
                    <a:lstStyle/>
                    <a:p>
                      <a:pPr marR="45720" algn="r">
                        <a:lnSpc>
                          <a:spcPct val="100000"/>
                        </a:lnSpc>
                        <a:spcBef>
                          <a:spcPts val="790"/>
                        </a:spcBef>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100330" marB="0"/>
                </a:tc>
                <a:tc>
                  <a:txBody>
                    <a:bodyPr/>
                    <a:lstStyle/>
                    <a:p>
                      <a:pPr marL="53340">
                        <a:lnSpc>
                          <a:spcPts val="1365"/>
                        </a:lnSpc>
                        <a:spcBef>
                          <a:spcPts val="740"/>
                        </a:spcBef>
                      </a:pPr>
                      <a:r>
                        <a:rPr sz="1150" b="0" i="0" spc="-30" dirty="0">
                          <a:solidFill>
                            <a:srgbClr val="1D2C4F"/>
                          </a:solidFill>
                          <a:latin typeface="Urbane Medium" pitchFamily="2" charset="77"/>
                          <a:cs typeface="Judson"/>
                        </a:rPr>
                        <a:t>2017</a:t>
                      </a:r>
                      <a:r>
                        <a:rPr sz="1150" b="0" i="0" spc="-25" dirty="0">
                          <a:solidFill>
                            <a:srgbClr val="1D2C4F"/>
                          </a:solidFill>
                          <a:latin typeface="Urbane Medium" pitchFamily="2" charset="77"/>
                          <a:cs typeface="Judson"/>
                        </a:rPr>
                        <a:t> Intesa</a:t>
                      </a:r>
                      <a:r>
                        <a:rPr sz="1150" b="0" i="0" spc="-20"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Sanpaolo</a:t>
                      </a:r>
                      <a:r>
                        <a:rPr sz="1150" b="0" i="0" spc="-20" dirty="0">
                          <a:solidFill>
                            <a:srgbClr val="1D2C4F"/>
                          </a:solidFill>
                          <a:latin typeface="Urbane Medium" pitchFamily="2" charset="77"/>
                          <a:cs typeface="Judson"/>
                        </a:rPr>
                        <a:t> </a:t>
                      </a:r>
                      <a:r>
                        <a:rPr sz="1150" b="0" i="0" spc="-25" dirty="0">
                          <a:solidFill>
                            <a:srgbClr val="1D2C4F"/>
                          </a:solidFill>
                          <a:latin typeface="Urbane Medium" pitchFamily="2" charset="77"/>
                          <a:cs typeface="Judson"/>
                        </a:rPr>
                        <a:t>Life</a:t>
                      </a:r>
                      <a:r>
                        <a:rPr sz="1150" b="0" i="0" spc="-1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dac</a:t>
                      </a:r>
                      <a:endParaRPr sz="1150" b="0" i="0" dirty="0">
                        <a:latin typeface="Urbane Medium" pitchFamily="2" charset="77"/>
                        <a:cs typeface="Judson"/>
                      </a:endParaRPr>
                    </a:p>
                    <a:p>
                      <a:pPr marL="53340">
                        <a:lnSpc>
                          <a:spcPts val="1305"/>
                        </a:lnSpc>
                      </a:pPr>
                      <a:r>
                        <a:rPr sz="1100" b="0" i="0" dirty="0">
                          <a:solidFill>
                            <a:srgbClr val="1D2C4F"/>
                          </a:solidFill>
                          <a:latin typeface="Urbane Medium" pitchFamily="2" charset="77"/>
                          <a:cs typeface="Judson"/>
                        </a:rPr>
                        <a:t>€1</a:t>
                      </a:r>
                      <a:r>
                        <a:rPr sz="1100" b="0" i="0" spc="-30" dirty="0">
                          <a:solidFill>
                            <a:srgbClr val="1D2C4F"/>
                          </a:solidFill>
                          <a:latin typeface="Urbane Medium" pitchFamily="2" charset="77"/>
                          <a:cs typeface="Judson"/>
                        </a:rPr>
                        <a:t> </a:t>
                      </a:r>
                      <a:r>
                        <a:rPr sz="1100" b="0" i="0" spc="-5" dirty="0">
                          <a:solidFill>
                            <a:srgbClr val="1D2C4F"/>
                          </a:solidFill>
                          <a:latin typeface="Urbane Medium" pitchFamily="2" charset="77"/>
                          <a:cs typeface="Judson"/>
                        </a:rPr>
                        <a:t>million</a:t>
                      </a:r>
                      <a:endParaRPr sz="1100" b="0" i="0" dirty="0">
                        <a:latin typeface="Urbane Medium" pitchFamily="2" charset="77"/>
                        <a:cs typeface="Judson"/>
                      </a:endParaRPr>
                    </a:p>
                  </a:txBody>
                  <a:tcPr marL="0" marR="0" marT="93980" marB="0"/>
                </a:tc>
                <a:extLst>
                  <a:ext uri="{0D108BD9-81ED-4DB2-BD59-A6C34878D82A}">
                    <a16:rowId xmlns:a16="http://schemas.microsoft.com/office/drawing/2014/main" val="10004"/>
                  </a:ext>
                </a:extLst>
              </a:tr>
              <a:tr h="533400">
                <a:tc>
                  <a:txBody>
                    <a:bodyPr/>
                    <a:lstStyle/>
                    <a:p>
                      <a:pPr marL="31750">
                        <a:lnSpc>
                          <a:spcPct val="100000"/>
                        </a:lnSpc>
                        <a:spcBef>
                          <a:spcPts val="740"/>
                        </a:spcBef>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93980" marB="0"/>
                </a:tc>
                <a:tc>
                  <a:txBody>
                    <a:bodyPr/>
                    <a:lstStyle/>
                    <a:p>
                      <a:pPr marL="53340">
                        <a:lnSpc>
                          <a:spcPts val="1365"/>
                        </a:lnSpc>
                        <a:spcBef>
                          <a:spcPts val="690"/>
                        </a:spcBef>
                      </a:pPr>
                      <a:r>
                        <a:rPr sz="1150" b="0" i="0" spc="-30" dirty="0">
                          <a:solidFill>
                            <a:srgbClr val="1D2C4F"/>
                          </a:solidFill>
                          <a:latin typeface="Urbane Medium" pitchFamily="2" charset="77"/>
                          <a:cs typeface="Judson"/>
                        </a:rPr>
                        <a:t>2016 </a:t>
                      </a:r>
                      <a:r>
                        <a:rPr sz="1150" b="0" i="0" spc="-25" dirty="0">
                          <a:solidFill>
                            <a:srgbClr val="1D2C4F"/>
                          </a:solidFill>
                          <a:latin typeface="Urbane Medium" pitchFamily="2" charset="77"/>
                          <a:cs typeface="Judson"/>
                        </a:rPr>
                        <a:t>Ulster</a:t>
                      </a:r>
                      <a:r>
                        <a:rPr sz="1150" b="0" i="0" spc="-30" dirty="0">
                          <a:solidFill>
                            <a:srgbClr val="1D2C4F"/>
                          </a:solidFill>
                          <a:latin typeface="Urbane Medium" pitchFamily="2" charset="77"/>
                          <a:cs typeface="Judson"/>
                        </a:rPr>
                        <a:t> Bank</a:t>
                      </a:r>
                      <a:r>
                        <a:rPr sz="1150" b="0" i="0" spc="-25" dirty="0">
                          <a:solidFill>
                            <a:srgbClr val="1D2C4F"/>
                          </a:solidFill>
                          <a:latin typeface="Urbane Medium" pitchFamily="2" charset="77"/>
                          <a:cs typeface="Judson"/>
                        </a:rPr>
                        <a:t> Ireland </a:t>
                      </a:r>
                      <a:r>
                        <a:rPr sz="1150" b="0" i="0" spc="-30" dirty="0">
                          <a:solidFill>
                            <a:srgbClr val="1D2C4F"/>
                          </a:solidFill>
                          <a:latin typeface="Urbane Medium" pitchFamily="2" charset="77"/>
                          <a:cs typeface="Judson"/>
                        </a:rPr>
                        <a:t>DAC</a:t>
                      </a:r>
                      <a:endParaRPr sz="1150" b="0" i="0" dirty="0">
                        <a:latin typeface="Urbane Medium" pitchFamily="2" charset="77"/>
                        <a:cs typeface="Judson"/>
                      </a:endParaRPr>
                    </a:p>
                    <a:p>
                      <a:pPr marL="53340">
                        <a:lnSpc>
                          <a:spcPts val="1305"/>
                        </a:lnSpc>
                      </a:pPr>
                      <a:r>
                        <a:rPr sz="1100" b="0" i="0" spc="-5" dirty="0">
                          <a:solidFill>
                            <a:srgbClr val="1D2C4F"/>
                          </a:solidFill>
                          <a:latin typeface="Urbane Medium" pitchFamily="2" charset="77"/>
                          <a:cs typeface="Judson"/>
                        </a:rPr>
                        <a:t>€3.325million</a:t>
                      </a:r>
                      <a:endParaRPr sz="1100" b="0" i="0" dirty="0">
                        <a:latin typeface="Urbane Medium" pitchFamily="2" charset="77"/>
                        <a:cs typeface="Judson"/>
                      </a:endParaRPr>
                    </a:p>
                  </a:txBody>
                  <a:tcPr marL="0" marR="0" marT="87630" marB="0"/>
                </a:tc>
                <a:tc>
                  <a:txBody>
                    <a:bodyPr/>
                    <a:lstStyle/>
                    <a:p>
                      <a:pPr marR="45720" algn="r">
                        <a:lnSpc>
                          <a:spcPct val="100000"/>
                        </a:lnSpc>
                        <a:spcBef>
                          <a:spcPts val="740"/>
                        </a:spcBef>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93980" marB="0"/>
                </a:tc>
                <a:tc>
                  <a:txBody>
                    <a:bodyPr/>
                    <a:lstStyle/>
                    <a:p>
                      <a:pPr marL="53340">
                        <a:lnSpc>
                          <a:spcPts val="1365"/>
                        </a:lnSpc>
                        <a:spcBef>
                          <a:spcPts val="690"/>
                        </a:spcBef>
                      </a:pPr>
                      <a:r>
                        <a:rPr sz="1150" b="0" i="0" spc="-30" dirty="0">
                          <a:solidFill>
                            <a:srgbClr val="1D2C4F"/>
                          </a:solidFill>
                          <a:latin typeface="Urbane Medium" pitchFamily="2" charset="77"/>
                          <a:cs typeface="Judson"/>
                        </a:rPr>
                        <a:t>2018 Appian</a:t>
                      </a:r>
                      <a:r>
                        <a:rPr sz="1150" b="0" i="0" spc="-15" dirty="0">
                          <a:solidFill>
                            <a:srgbClr val="1D2C4F"/>
                          </a:solidFill>
                          <a:latin typeface="Urbane Medium" pitchFamily="2" charset="77"/>
                          <a:cs typeface="Judson"/>
                        </a:rPr>
                        <a:t> </a:t>
                      </a:r>
                      <a:r>
                        <a:rPr sz="1150" b="0" i="0" spc="-25" dirty="0">
                          <a:solidFill>
                            <a:srgbClr val="1D2C4F"/>
                          </a:solidFill>
                          <a:latin typeface="Urbane Medium" pitchFamily="2" charset="77"/>
                          <a:cs typeface="Judson"/>
                        </a:rPr>
                        <a:t>Asset </a:t>
                      </a:r>
                      <a:r>
                        <a:rPr sz="1150" b="0" i="0" spc="-35" dirty="0">
                          <a:solidFill>
                            <a:srgbClr val="1D2C4F"/>
                          </a:solidFill>
                          <a:latin typeface="Urbane Medium" pitchFamily="2" charset="77"/>
                          <a:cs typeface="Judson"/>
                        </a:rPr>
                        <a:t>Management</a:t>
                      </a:r>
                      <a:endParaRPr sz="1150" b="0" i="0" dirty="0">
                        <a:latin typeface="Urbane Medium" pitchFamily="2" charset="77"/>
                        <a:cs typeface="Judson"/>
                      </a:endParaRPr>
                    </a:p>
                    <a:p>
                      <a:pPr marL="53340">
                        <a:lnSpc>
                          <a:spcPts val="1305"/>
                        </a:lnSpc>
                      </a:pPr>
                      <a:r>
                        <a:rPr sz="1100" b="0" i="0" spc="-5" dirty="0">
                          <a:solidFill>
                            <a:srgbClr val="1D2C4F"/>
                          </a:solidFill>
                          <a:latin typeface="Urbane Medium" pitchFamily="2" charset="77"/>
                          <a:cs typeface="Judson"/>
                        </a:rPr>
                        <a:t>€443,000</a:t>
                      </a:r>
                      <a:endParaRPr sz="1100" b="0" i="0" dirty="0">
                        <a:latin typeface="Urbane Medium" pitchFamily="2" charset="77"/>
                        <a:cs typeface="Judson"/>
                      </a:endParaRPr>
                    </a:p>
                  </a:txBody>
                  <a:tcPr marL="0" marR="0" marT="87630" marB="0"/>
                </a:tc>
                <a:extLst>
                  <a:ext uri="{0D108BD9-81ED-4DB2-BD59-A6C34878D82A}">
                    <a16:rowId xmlns:a16="http://schemas.microsoft.com/office/drawing/2014/main" val="10005"/>
                  </a:ext>
                </a:extLst>
              </a:tr>
              <a:tr h="0">
                <a:tc>
                  <a:txBody>
                    <a:bodyPr/>
                    <a:lstStyle/>
                    <a:p>
                      <a:pPr marL="31750">
                        <a:lnSpc>
                          <a:spcPct val="100000"/>
                        </a:lnSpc>
                        <a:spcBef>
                          <a:spcPts val="740"/>
                        </a:spcBef>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93980" marB="0"/>
                </a:tc>
                <a:tc>
                  <a:txBody>
                    <a:bodyPr/>
                    <a:lstStyle/>
                    <a:p>
                      <a:pPr marL="53340">
                        <a:lnSpc>
                          <a:spcPct val="100000"/>
                        </a:lnSpc>
                        <a:spcBef>
                          <a:spcPts val="690"/>
                        </a:spcBef>
                      </a:pPr>
                      <a:r>
                        <a:rPr sz="1150" b="0" i="0" spc="-30" dirty="0">
                          <a:solidFill>
                            <a:srgbClr val="1D2C4F"/>
                          </a:solidFill>
                          <a:latin typeface="Urbane Medium" pitchFamily="2" charset="77"/>
                          <a:cs typeface="Judson"/>
                        </a:rPr>
                        <a:t>2016</a:t>
                      </a:r>
                      <a:r>
                        <a:rPr sz="1150" b="0" i="0" spc="-3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Bray Credit Union</a:t>
                      </a:r>
                      <a:endParaRPr sz="1150" b="0" i="0" dirty="0">
                        <a:latin typeface="Urbane Medium" pitchFamily="2" charset="77"/>
                        <a:cs typeface="Judson"/>
                      </a:endParaRPr>
                    </a:p>
                  </a:txBody>
                  <a:tcPr marL="0" marR="0" marT="87630" marB="0"/>
                </a:tc>
                <a:tc>
                  <a:txBody>
                    <a:bodyPr/>
                    <a:lstStyle/>
                    <a:p>
                      <a:pPr marR="45720" algn="r">
                        <a:lnSpc>
                          <a:spcPct val="100000"/>
                        </a:lnSpc>
                        <a:spcBef>
                          <a:spcPts val="740"/>
                        </a:spcBef>
                      </a:pPr>
                      <a:r>
                        <a:rPr sz="1100" b="0" i="0" dirty="0">
                          <a:solidFill>
                            <a:srgbClr val="016673"/>
                          </a:solidFill>
                          <a:latin typeface="Urbane Medium" pitchFamily="2" charset="77"/>
                          <a:cs typeface="Arial"/>
                        </a:rPr>
                        <a:t> </a:t>
                      </a:r>
                      <a:endParaRPr sz="1100" b="0" i="0" dirty="0">
                        <a:latin typeface="Urbane Medium" pitchFamily="2" charset="77"/>
                        <a:cs typeface="Arial"/>
                      </a:endParaRPr>
                    </a:p>
                  </a:txBody>
                  <a:tcPr marL="0" marR="0" marT="93980" marB="0"/>
                </a:tc>
                <a:tc>
                  <a:txBody>
                    <a:bodyPr/>
                    <a:lstStyle/>
                    <a:p>
                      <a:pPr marL="53340">
                        <a:lnSpc>
                          <a:spcPct val="100000"/>
                        </a:lnSpc>
                        <a:spcBef>
                          <a:spcPts val="690"/>
                        </a:spcBef>
                      </a:pPr>
                      <a:r>
                        <a:rPr sz="1150" b="0" i="0" spc="-30" dirty="0">
                          <a:solidFill>
                            <a:srgbClr val="1D2C4F"/>
                          </a:solidFill>
                          <a:latin typeface="Urbane Medium" pitchFamily="2" charset="77"/>
                          <a:cs typeface="Judson"/>
                        </a:rPr>
                        <a:t>2019</a:t>
                      </a:r>
                      <a:r>
                        <a:rPr sz="1150" b="0" i="0" spc="-35" dirty="0">
                          <a:solidFill>
                            <a:srgbClr val="1D2C4F"/>
                          </a:solidFill>
                          <a:latin typeface="Urbane Medium" pitchFamily="2" charset="77"/>
                          <a:cs typeface="Judson"/>
                        </a:rPr>
                        <a:t> </a:t>
                      </a:r>
                      <a:r>
                        <a:rPr sz="1150" b="0" i="0" spc="-30" dirty="0">
                          <a:solidFill>
                            <a:srgbClr val="1D2C4F"/>
                          </a:solidFill>
                          <a:latin typeface="Urbane Medium" pitchFamily="2" charset="77"/>
                          <a:cs typeface="Judson"/>
                        </a:rPr>
                        <a:t>Campbell</a:t>
                      </a:r>
                      <a:r>
                        <a:rPr sz="1150" b="0" i="0" spc="-20" dirty="0">
                          <a:solidFill>
                            <a:srgbClr val="1D2C4F"/>
                          </a:solidFill>
                          <a:latin typeface="Urbane Medium" pitchFamily="2" charset="77"/>
                          <a:cs typeface="Judson"/>
                        </a:rPr>
                        <a:t> </a:t>
                      </a:r>
                      <a:r>
                        <a:rPr sz="1150" b="0" i="0" spc="-25" dirty="0">
                          <a:solidFill>
                            <a:srgbClr val="1D2C4F"/>
                          </a:solidFill>
                          <a:latin typeface="Urbane Medium" pitchFamily="2" charset="77"/>
                          <a:cs typeface="Judson"/>
                        </a:rPr>
                        <a:t>O’Connor</a:t>
                      </a:r>
                      <a:r>
                        <a:rPr sz="1150" b="0" i="0" spc="-30" dirty="0">
                          <a:solidFill>
                            <a:srgbClr val="1D2C4F"/>
                          </a:solidFill>
                          <a:latin typeface="Urbane Medium" pitchFamily="2" charset="77"/>
                          <a:cs typeface="Judson"/>
                        </a:rPr>
                        <a:t> </a:t>
                      </a:r>
                      <a:r>
                        <a:rPr sz="1150" b="0" i="0" spc="-35" dirty="0">
                          <a:solidFill>
                            <a:srgbClr val="1D2C4F"/>
                          </a:solidFill>
                          <a:latin typeface="Urbane Medium" pitchFamily="2" charset="77"/>
                          <a:cs typeface="Judson"/>
                        </a:rPr>
                        <a:t>&amp;</a:t>
                      </a:r>
                      <a:r>
                        <a:rPr sz="1150" b="0" i="0" spc="-30" dirty="0">
                          <a:solidFill>
                            <a:srgbClr val="1D2C4F"/>
                          </a:solidFill>
                          <a:latin typeface="Urbane Medium" pitchFamily="2" charset="77"/>
                          <a:cs typeface="Judson"/>
                        </a:rPr>
                        <a:t> </a:t>
                      </a:r>
                      <a:r>
                        <a:rPr sz="1150" b="0" i="0" spc="-35" dirty="0">
                          <a:solidFill>
                            <a:srgbClr val="1D2C4F"/>
                          </a:solidFill>
                          <a:latin typeface="Urbane Medium" pitchFamily="2" charset="77"/>
                          <a:cs typeface="Judson"/>
                        </a:rPr>
                        <a:t>Company</a:t>
                      </a:r>
                      <a:endParaRPr sz="1150" b="0" i="0" dirty="0">
                        <a:latin typeface="Urbane Medium" pitchFamily="2" charset="77"/>
                        <a:cs typeface="Judson"/>
                      </a:endParaRPr>
                    </a:p>
                  </a:txBody>
                  <a:tcPr marL="0" marR="0" marT="87630" marB="0"/>
                </a:tc>
                <a:extLst>
                  <a:ext uri="{0D108BD9-81ED-4DB2-BD59-A6C34878D82A}">
                    <a16:rowId xmlns:a16="http://schemas.microsoft.com/office/drawing/2014/main" val="10006"/>
                  </a:ext>
                </a:extLst>
              </a:tr>
              <a:tr h="57785">
                <a:tc>
                  <a:txBody>
                    <a:bodyPr/>
                    <a:lstStyle/>
                    <a:p>
                      <a:pPr>
                        <a:lnSpc>
                          <a:spcPct val="100000"/>
                        </a:lnSpc>
                      </a:pPr>
                      <a:endParaRPr sz="900" b="0" i="0" dirty="0">
                        <a:latin typeface="Urbane Medium" pitchFamily="2" charset="77"/>
                        <a:cs typeface="Times New Roman"/>
                      </a:endParaRPr>
                    </a:p>
                  </a:txBody>
                  <a:tcPr marL="0" marR="0" marT="0" marB="0"/>
                </a:tc>
                <a:tc>
                  <a:txBody>
                    <a:bodyPr/>
                    <a:lstStyle/>
                    <a:p>
                      <a:pPr marL="53340">
                        <a:lnSpc>
                          <a:spcPts val="1215"/>
                        </a:lnSpc>
                      </a:pPr>
                      <a:r>
                        <a:rPr sz="1100" b="0" i="0" spc="-5" dirty="0">
                          <a:solidFill>
                            <a:srgbClr val="1D2C4F"/>
                          </a:solidFill>
                          <a:latin typeface="Urbane Medium" pitchFamily="2" charset="77"/>
                          <a:cs typeface="Judson"/>
                        </a:rPr>
                        <a:t>€98,000</a:t>
                      </a:r>
                      <a:endParaRPr sz="1100" b="0" i="0" dirty="0">
                        <a:latin typeface="Urbane Medium" pitchFamily="2" charset="77"/>
                        <a:cs typeface="Judson"/>
                      </a:endParaRPr>
                    </a:p>
                  </a:txBody>
                  <a:tcPr marL="0" marR="0" marT="0" marB="0"/>
                </a:tc>
                <a:tc>
                  <a:txBody>
                    <a:bodyPr/>
                    <a:lstStyle/>
                    <a:p>
                      <a:pPr>
                        <a:lnSpc>
                          <a:spcPct val="100000"/>
                        </a:lnSpc>
                      </a:pPr>
                      <a:endParaRPr sz="900" b="0" i="0" dirty="0">
                        <a:latin typeface="Urbane Medium" pitchFamily="2" charset="77"/>
                        <a:cs typeface="Times New Roman"/>
                      </a:endParaRPr>
                    </a:p>
                  </a:txBody>
                  <a:tcPr marL="0" marR="0" marT="0" marB="0"/>
                </a:tc>
                <a:tc>
                  <a:txBody>
                    <a:bodyPr/>
                    <a:lstStyle/>
                    <a:p>
                      <a:pPr marL="53340">
                        <a:lnSpc>
                          <a:spcPts val="1215"/>
                        </a:lnSpc>
                      </a:pPr>
                      <a:r>
                        <a:rPr sz="1100" b="0" i="0" spc="-5" dirty="0">
                          <a:solidFill>
                            <a:srgbClr val="1D2C4F"/>
                          </a:solidFill>
                          <a:latin typeface="Urbane Medium" pitchFamily="2" charset="77"/>
                          <a:cs typeface="Judson"/>
                        </a:rPr>
                        <a:t>€280,000</a:t>
                      </a:r>
                      <a:endParaRPr lang="en-IE" sz="1100" b="0" i="0" spc="-5" dirty="0">
                        <a:solidFill>
                          <a:srgbClr val="1D2C4F"/>
                        </a:solidFill>
                        <a:latin typeface="Urbane Medium" pitchFamily="2" charset="77"/>
                        <a:cs typeface="Judson"/>
                      </a:endParaRPr>
                    </a:p>
                    <a:p>
                      <a:pPr marL="53340">
                        <a:lnSpc>
                          <a:spcPts val="1215"/>
                        </a:lnSpc>
                      </a:pPr>
                      <a:endParaRPr lang="en-IE" sz="1150" b="0" i="0" spc="-30" dirty="0">
                        <a:solidFill>
                          <a:srgbClr val="1D2C4F"/>
                        </a:solidFill>
                        <a:latin typeface="Urbane Medium" pitchFamily="2" charset="77"/>
                        <a:ea typeface="+mn-ea"/>
                        <a:cs typeface="Judson"/>
                      </a:endParaRPr>
                    </a:p>
                    <a:p>
                      <a:pPr marL="53340">
                        <a:lnSpc>
                          <a:spcPts val="1215"/>
                        </a:lnSpc>
                      </a:pPr>
                      <a:r>
                        <a:rPr lang="en-IE" sz="1150" b="0" i="0" spc="-30" dirty="0">
                          <a:solidFill>
                            <a:srgbClr val="1D2C4F"/>
                          </a:solidFill>
                          <a:latin typeface="Urbane Medium" pitchFamily="2" charset="77"/>
                          <a:ea typeface="+mn-ea"/>
                          <a:cs typeface="Judson"/>
                        </a:rPr>
                        <a:t>2022 </a:t>
                      </a:r>
                      <a:r>
                        <a:rPr lang="en-US" sz="1150" b="0" i="0" spc="-30" dirty="0">
                          <a:solidFill>
                            <a:srgbClr val="1D2C4F"/>
                          </a:solidFill>
                          <a:latin typeface="Urbane Medium" pitchFamily="2" charset="77"/>
                          <a:ea typeface="+mn-ea"/>
                          <a:cs typeface="Judson"/>
                        </a:rPr>
                        <a:t>Danske Bank A/S</a:t>
                      </a:r>
                    </a:p>
                    <a:p>
                      <a:pPr marL="53340">
                        <a:lnSpc>
                          <a:spcPts val="1215"/>
                        </a:lnSpc>
                      </a:pPr>
                      <a:r>
                        <a:rPr lang="en-US" sz="1100" b="0" i="0" spc="-5" dirty="0">
                          <a:solidFill>
                            <a:srgbClr val="1D2C4F"/>
                          </a:solidFill>
                          <a:latin typeface="Urbane Medium" pitchFamily="2" charset="77"/>
                          <a:cs typeface="Judson"/>
                        </a:rPr>
                        <a:t> €1,820,000</a:t>
                      </a:r>
                      <a:endParaRPr sz="1100" b="0" i="0" dirty="0">
                        <a:latin typeface="Urbane Medium" pitchFamily="2" charset="77"/>
                        <a:cs typeface="Judson"/>
                      </a:endParaRPr>
                    </a:p>
                  </a:txBody>
                  <a:tcPr marL="0" marR="0" marT="0" marB="0"/>
                </a:tc>
                <a:extLst>
                  <a:ext uri="{0D108BD9-81ED-4DB2-BD59-A6C34878D82A}">
                    <a16:rowId xmlns:a16="http://schemas.microsoft.com/office/drawing/2014/main" val="10007"/>
                  </a:ext>
                </a:extLst>
              </a:tr>
            </a:tbl>
          </a:graphicData>
        </a:graphic>
      </p:graphicFrame>
      <p:sp>
        <p:nvSpPr>
          <p:cNvPr id="4" name="object 4"/>
          <p:cNvSpPr txBox="1">
            <a:spLocks noGrp="1"/>
          </p:cNvSpPr>
          <p:nvPr>
            <p:ph type="title"/>
          </p:nvPr>
        </p:nvSpPr>
        <p:spPr>
          <a:xfrm>
            <a:off x="401740" y="404876"/>
            <a:ext cx="5783160"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1E4592"/>
                </a:solidFill>
              </a:rPr>
              <a:t>Central</a:t>
            </a:r>
            <a:r>
              <a:rPr spc="-25" dirty="0">
                <a:solidFill>
                  <a:srgbClr val="1E4592"/>
                </a:solidFill>
              </a:rPr>
              <a:t> </a:t>
            </a:r>
            <a:r>
              <a:rPr spc="-5" dirty="0">
                <a:solidFill>
                  <a:srgbClr val="1E4592"/>
                </a:solidFill>
              </a:rPr>
              <a:t>Bank</a:t>
            </a:r>
            <a:r>
              <a:rPr spc="-30" dirty="0">
                <a:solidFill>
                  <a:srgbClr val="1E4592"/>
                </a:solidFill>
              </a:rPr>
              <a:t> </a:t>
            </a:r>
            <a:r>
              <a:rPr dirty="0">
                <a:solidFill>
                  <a:srgbClr val="1E4592"/>
                </a:solidFill>
              </a:rPr>
              <a:t>Enforcement</a:t>
            </a:r>
            <a:r>
              <a:rPr spc="-20" dirty="0">
                <a:solidFill>
                  <a:srgbClr val="1E4592"/>
                </a:solidFill>
              </a:rPr>
              <a:t> </a:t>
            </a:r>
            <a:r>
              <a:rPr dirty="0">
                <a:solidFill>
                  <a:srgbClr val="1E4592"/>
                </a:solidFill>
              </a:rPr>
              <a:t>Actions</a:t>
            </a:r>
          </a:p>
        </p:txBody>
      </p:sp>
      <p:sp>
        <p:nvSpPr>
          <p:cNvPr id="7" name="object 6">
            <a:extLst>
              <a:ext uri="{FF2B5EF4-FFF2-40B4-BE49-F238E27FC236}">
                <a16:creationId xmlns:a16="http://schemas.microsoft.com/office/drawing/2014/main" id="{465040D3-E23C-088B-B54B-EDA04F41BCD2}"/>
              </a:ext>
            </a:extLst>
          </p:cNvPr>
          <p:cNvSpPr txBox="1">
            <a:spLocks noGrp="1"/>
          </p:cNvSpPr>
          <p:nvPr>
            <p:ph type="sldNum" sz="quarter" idx="7"/>
          </p:nvPr>
        </p:nvSpPr>
        <p:spPr>
          <a:xfrm>
            <a:off x="10123003" y="7034783"/>
            <a:ext cx="212725" cy="307777"/>
          </a:xfrm>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45</a:t>
            </a:fld>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22C7EA9-8F9C-C538-C1B5-D96C166FA3B4}"/>
              </a:ext>
            </a:extLst>
          </p:cNvPr>
          <p:cNvSpPr>
            <a:spLocks noGrp="1"/>
          </p:cNvSpPr>
          <p:nvPr>
            <p:ph sz="half" idx="2"/>
          </p:nvPr>
        </p:nvSpPr>
        <p:spPr>
          <a:xfrm>
            <a:off x="401740" y="1557020"/>
            <a:ext cx="4182960" cy="5290423"/>
          </a:xfrm>
        </p:spPr>
        <p:txBody>
          <a:bodyPr/>
          <a:lstStyle/>
          <a:p>
            <a:pPr marL="12700" marR="668020" indent="-635" rtl="0">
              <a:lnSpc>
                <a:spcPct val="122700"/>
              </a:lnSpc>
              <a:spcBef>
                <a:spcPts val="100"/>
              </a:spcBef>
            </a:pPr>
            <a:r>
              <a:rPr lang="en-US" kern="1200" spc="-5" dirty="0">
                <a:cs typeface="+mn-cs"/>
              </a:rPr>
              <a:t>High risk countries - High Risk Third  Jurisdictions:</a:t>
            </a:r>
          </a:p>
          <a:p>
            <a:pPr marL="12700" marR="668020" indent="-635" rtl="0">
              <a:lnSpc>
                <a:spcPct val="122700"/>
              </a:lnSpc>
              <a:spcBef>
                <a:spcPts val="100"/>
              </a:spcBef>
            </a:pPr>
            <a:endParaRPr lang="en-US" kern="1200" spc="-5" dirty="0">
              <a:cs typeface="+mn-cs"/>
            </a:endParaRPr>
          </a:p>
          <a:p>
            <a:pPr marL="12700" marR="668020" indent="-635" rtl="0">
              <a:lnSpc>
                <a:spcPct val="122700"/>
              </a:lnSpc>
              <a:spcBef>
                <a:spcPts val="100"/>
              </a:spcBef>
            </a:pPr>
            <a:r>
              <a:rPr lang="en-US" kern="1200" spc="-5" dirty="0">
                <a:cs typeface="+mn-cs"/>
              </a:rPr>
              <a:t>Updated May 2023</a:t>
            </a:r>
          </a:p>
          <a:p>
            <a:pPr marL="12700" marR="668020" indent="-635" rtl="0">
              <a:lnSpc>
                <a:spcPct val="122700"/>
              </a:lnSpc>
              <a:spcBef>
                <a:spcPts val="100"/>
              </a:spcBef>
            </a:pPr>
            <a:endParaRPr lang="en-US" sz="1600" b="0" dirty="0"/>
          </a:p>
          <a:p>
            <a:pPr marL="184150" marR="5080" indent="-171450">
              <a:lnSpc>
                <a:spcPct val="125499"/>
              </a:lnSpc>
            </a:pPr>
            <a:r>
              <a:rPr lang="en-US" sz="1100" b="0" spc="195" dirty="0">
                <a:solidFill>
                  <a:srgbClr val="016673"/>
                </a:solidFill>
                <a:cs typeface="Arial"/>
              </a:rPr>
              <a:t>   </a:t>
            </a:r>
            <a:r>
              <a:rPr lang="en-US" sz="1100" b="0" spc="-75" dirty="0">
                <a:solidFill>
                  <a:srgbClr val="016673"/>
                </a:solidFill>
                <a:cs typeface="Arial"/>
              </a:rPr>
              <a:t> </a:t>
            </a:r>
            <a:r>
              <a:rPr lang="en-US" sz="1100" b="0" dirty="0">
                <a:solidFill>
                  <a:srgbClr val="1D2C4F"/>
                </a:solidFill>
              </a:rPr>
              <a:t>In line with </a:t>
            </a:r>
            <a:r>
              <a:rPr lang="en-US" sz="1100" b="0" spc="-5" dirty="0">
                <a:solidFill>
                  <a:srgbClr val="1D2C4F"/>
                </a:solidFill>
              </a:rPr>
              <a:t>Article </a:t>
            </a:r>
            <a:r>
              <a:rPr lang="en-US" sz="1100" b="0" dirty="0">
                <a:solidFill>
                  <a:srgbClr val="1D2C4F"/>
                </a:solidFill>
              </a:rPr>
              <a:t>9 of 4MLD, </a:t>
            </a:r>
            <a:r>
              <a:rPr lang="en-US" sz="1100" b="0" spc="-5" dirty="0">
                <a:solidFill>
                  <a:srgbClr val="1D2C4F"/>
                </a:solidFill>
              </a:rPr>
              <a:t>European Commission </a:t>
            </a:r>
            <a:r>
              <a:rPr lang="en-US" sz="1100" b="0" dirty="0">
                <a:solidFill>
                  <a:srgbClr val="1D2C4F"/>
                </a:solidFill>
              </a:rPr>
              <a:t> adopted</a:t>
            </a:r>
            <a:r>
              <a:rPr lang="en-US" sz="1100" b="0" spc="-10" dirty="0">
                <a:solidFill>
                  <a:srgbClr val="1D2C4F"/>
                </a:solidFill>
              </a:rPr>
              <a:t> </a:t>
            </a:r>
            <a:r>
              <a:rPr lang="en-US" sz="1100" b="0" dirty="0">
                <a:solidFill>
                  <a:srgbClr val="1D2C4F"/>
                </a:solidFill>
              </a:rPr>
              <a:t>a </a:t>
            </a:r>
            <a:r>
              <a:rPr lang="en-US" sz="1100" b="0" spc="-5" dirty="0">
                <a:solidFill>
                  <a:srgbClr val="1D2C4F"/>
                </a:solidFill>
              </a:rPr>
              <a:t>delegated</a:t>
            </a:r>
            <a:r>
              <a:rPr lang="en-US" sz="1100" b="0" spc="-10" dirty="0">
                <a:solidFill>
                  <a:srgbClr val="1D2C4F"/>
                </a:solidFill>
              </a:rPr>
              <a:t> </a:t>
            </a:r>
            <a:r>
              <a:rPr lang="en-US" sz="1100" b="0" dirty="0">
                <a:solidFill>
                  <a:srgbClr val="1D2C4F"/>
                </a:solidFill>
              </a:rPr>
              <a:t>regulation</a:t>
            </a:r>
            <a:r>
              <a:rPr lang="en-US" sz="1100" b="0" spc="-5" dirty="0">
                <a:solidFill>
                  <a:srgbClr val="1D2C4F"/>
                </a:solidFill>
              </a:rPr>
              <a:t> </a:t>
            </a:r>
            <a:r>
              <a:rPr lang="en-US" sz="1100" b="0" dirty="0">
                <a:solidFill>
                  <a:srgbClr val="1D2C4F"/>
                </a:solidFill>
              </a:rPr>
              <a:t>in</a:t>
            </a:r>
            <a:r>
              <a:rPr lang="en-US" sz="1100" b="0" spc="-5" dirty="0">
                <a:solidFill>
                  <a:srgbClr val="1D2C4F"/>
                </a:solidFill>
              </a:rPr>
              <a:t> </a:t>
            </a:r>
            <a:r>
              <a:rPr lang="en-US" sz="1100" b="0" dirty="0">
                <a:solidFill>
                  <a:srgbClr val="1D2C4F"/>
                </a:solidFill>
              </a:rPr>
              <a:t>relation</a:t>
            </a:r>
            <a:r>
              <a:rPr lang="en-US" sz="1100" b="0" spc="-5" dirty="0">
                <a:solidFill>
                  <a:srgbClr val="1D2C4F"/>
                </a:solidFill>
              </a:rPr>
              <a:t> </a:t>
            </a:r>
            <a:r>
              <a:rPr lang="en-US" sz="1100" b="0" dirty="0">
                <a:solidFill>
                  <a:srgbClr val="1D2C4F"/>
                </a:solidFill>
              </a:rPr>
              <a:t>to</a:t>
            </a:r>
            <a:r>
              <a:rPr lang="en-US" sz="1100" b="0" spc="-5" dirty="0">
                <a:solidFill>
                  <a:srgbClr val="1D2C4F"/>
                </a:solidFill>
              </a:rPr>
              <a:t> </a:t>
            </a:r>
            <a:r>
              <a:rPr lang="en-US" sz="1100" b="0" dirty="0">
                <a:solidFill>
                  <a:srgbClr val="1D2C4F"/>
                </a:solidFill>
              </a:rPr>
              <a:t>third</a:t>
            </a:r>
            <a:r>
              <a:rPr lang="en-US" sz="1100" b="0" spc="-10" dirty="0">
                <a:solidFill>
                  <a:srgbClr val="1D2C4F"/>
                </a:solidFill>
              </a:rPr>
              <a:t> </a:t>
            </a:r>
            <a:r>
              <a:rPr lang="en-US" sz="1100" b="0" spc="-5" dirty="0">
                <a:solidFill>
                  <a:srgbClr val="1D2C4F"/>
                </a:solidFill>
              </a:rPr>
              <a:t>countries </a:t>
            </a:r>
            <a:r>
              <a:rPr lang="en-US" sz="1100" b="0" spc="-250" dirty="0">
                <a:solidFill>
                  <a:srgbClr val="1D2C4F"/>
                </a:solidFill>
              </a:rPr>
              <a:t> </a:t>
            </a:r>
            <a:r>
              <a:rPr lang="en-US" sz="1100" b="0" spc="-5" dirty="0">
                <a:solidFill>
                  <a:srgbClr val="1D2C4F"/>
                </a:solidFill>
              </a:rPr>
              <a:t>which</a:t>
            </a:r>
            <a:r>
              <a:rPr lang="en-US" sz="1100" b="0" spc="-15" dirty="0">
                <a:solidFill>
                  <a:srgbClr val="1D2C4F"/>
                </a:solidFill>
              </a:rPr>
              <a:t> </a:t>
            </a:r>
            <a:r>
              <a:rPr lang="en-US" sz="1100" b="0" dirty="0">
                <a:solidFill>
                  <a:srgbClr val="1D2C4F"/>
                </a:solidFill>
              </a:rPr>
              <a:t>have</a:t>
            </a:r>
            <a:r>
              <a:rPr lang="en-US" sz="1100" b="0" spc="-10" dirty="0">
                <a:solidFill>
                  <a:srgbClr val="1D2C4F"/>
                </a:solidFill>
              </a:rPr>
              <a:t> </a:t>
            </a:r>
            <a:r>
              <a:rPr lang="en-US" sz="1100" b="0" dirty="0">
                <a:solidFill>
                  <a:srgbClr val="1D2C4F"/>
                </a:solidFill>
              </a:rPr>
              <a:t>strategic</a:t>
            </a:r>
            <a:r>
              <a:rPr lang="en-US" sz="1100" b="0" spc="-10" dirty="0">
                <a:solidFill>
                  <a:srgbClr val="1D2C4F"/>
                </a:solidFill>
              </a:rPr>
              <a:t> </a:t>
            </a:r>
            <a:r>
              <a:rPr lang="en-US" sz="1100" b="0" spc="-5" dirty="0">
                <a:solidFill>
                  <a:srgbClr val="1D2C4F"/>
                </a:solidFill>
              </a:rPr>
              <a:t>deficiencies</a:t>
            </a:r>
            <a:r>
              <a:rPr lang="en-US" sz="1100" b="0" dirty="0">
                <a:solidFill>
                  <a:srgbClr val="1D2C4F"/>
                </a:solidFill>
              </a:rPr>
              <a:t> in</a:t>
            </a:r>
            <a:r>
              <a:rPr lang="en-US" sz="1100" b="0" spc="-10" dirty="0">
                <a:solidFill>
                  <a:srgbClr val="1D2C4F"/>
                </a:solidFill>
              </a:rPr>
              <a:t> </a:t>
            </a:r>
            <a:r>
              <a:rPr lang="en-US" sz="1100" b="0" spc="-5" dirty="0">
                <a:solidFill>
                  <a:srgbClr val="1D2C4F"/>
                </a:solidFill>
              </a:rPr>
              <a:t>their</a:t>
            </a:r>
            <a:r>
              <a:rPr lang="en-US" sz="1100" b="0" dirty="0">
                <a:solidFill>
                  <a:srgbClr val="1D2C4F"/>
                </a:solidFill>
              </a:rPr>
              <a:t> </a:t>
            </a:r>
            <a:r>
              <a:rPr lang="en-US" sz="1100" b="0" spc="-5" dirty="0">
                <a:solidFill>
                  <a:srgbClr val="1D2C4F"/>
                </a:solidFill>
              </a:rPr>
              <a:t>AML/CFT</a:t>
            </a:r>
            <a:endParaRPr lang="en-US" sz="1100" b="0" dirty="0"/>
          </a:p>
          <a:p>
            <a:pPr marL="184150" marR="47625">
              <a:lnSpc>
                <a:spcPct val="120000"/>
              </a:lnSpc>
              <a:spcBef>
                <a:spcPts val="120"/>
              </a:spcBef>
            </a:pPr>
            <a:r>
              <a:rPr lang="en-US" sz="1100" b="0" spc="-5" dirty="0">
                <a:solidFill>
                  <a:srgbClr val="1D2C4F"/>
                </a:solidFill>
              </a:rPr>
              <a:t>regimes</a:t>
            </a:r>
            <a:r>
              <a:rPr lang="en-US" sz="1100" b="0" spc="5" dirty="0">
                <a:solidFill>
                  <a:srgbClr val="1D2C4F"/>
                </a:solidFill>
              </a:rPr>
              <a:t> </a:t>
            </a:r>
            <a:r>
              <a:rPr lang="en-US" sz="1100" b="0" dirty="0">
                <a:solidFill>
                  <a:srgbClr val="1D2C4F"/>
                </a:solidFill>
              </a:rPr>
              <a:t>that </a:t>
            </a:r>
            <a:r>
              <a:rPr lang="en-US" sz="1100" b="0" spc="-5" dirty="0">
                <a:solidFill>
                  <a:srgbClr val="1D2C4F"/>
                </a:solidFill>
              </a:rPr>
              <a:t>pose </a:t>
            </a:r>
            <a:r>
              <a:rPr lang="en-US" sz="1100" b="0" dirty="0">
                <a:solidFill>
                  <a:srgbClr val="1D2C4F"/>
                </a:solidFill>
              </a:rPr>
              <a:t>significant</a:t>
            </a:r>
            <a:r>
              <a:rPr lang="en-US" sz="1100" b="0" spc="-5" dirty="0">
                <a:solidFill>
                  <a:srgbClr val="1D2C4F"/>
                </a:solidFill>
              </a:rPr>
              <a:t> threats</a:t>
            </a:r>
            <a:r>
              <a:rPr lang="en-US" sz="1100" b="0" spc="10" dirty="0">
                <a:solidFill>
                  <a:srgbClr val="1D2C4F"/>
                </a:solidFill>
              </a:rPr>
              <a:t> </a:t>
            </a:r>
            <a:r>
              <a:rPr lang="en-US" sz="1100" b="0" dirty="0">
                <a:solidFill>
                  <a:srgbClr val="1D2C4F"/>
                </a:solidFill>
              </a:rPr>
              <a:t>to</a:t>
            </a:r>
            <a:r>
              <a:rPr lang="en-US" sz="1100" b="0" spc="5" dirty="0">
                <a:solidFill>
                  <a:srgbClr val="1D2C4F"/>
                </a:solidFill>
              </a:rPr>
              <a:t> </a:t>
            </a:r>
            <a:r>
              <a:rPr lang="en-US" sz="1100" b="0" spc="-5" dirty="0">
                <a:solidFill>
                  <a:srgbClr val="1D2C4F"/>
                </a:solidFill>
              </a:rPr>
              <a:t>the financial</a:t>
            </a:r>
            <a:r>
              <a:rPr lang="en-US" sz="1100" b="0" spc="10" dirty="0">
                <a:solidFill>
                  <a:srgbClr val="1D2C4F"/>
                </a:solidFill>
              </a:rPr>
              <a:t> </a:t>
            </a:r>
            <a:r>
              <a:rPr lang="en-US" sz="1100" b="0" spc="-5" dirty="0">
                <a:solidFill>
                  <a:srgbClr val="1D2C4F"/>
                </a:solidFill>
              </a:rPr>
              <a:t>system </a:t>
            </a:r>
            <a:r>
              <a:rPr lang="en-US" sz="1100" b="0" spc="-250" dirty="0">
                <a:solidFill>
                  <a:srgbClr val="1D2C4F"/>
                </a:solidFill>
              </a:rPr>
              <a:t> </a:t>
            </a:r>
            <a:r>
              <a:rPr lang="en-US" sz="1100" b="0" dirty="0">
                <a:solidFill>
                  <a:srgbClr val="1D2C4F"/>
                </a:solidFill>
              </a:rPr>
              <a:t>of </a:t>
            </a:r>
            <a:r>
              <a:rPr lang="en-US" sz="1100" b="0" spc="-5" dirty="0">
                <a:solidFill>
                  <a:srgbClr val="1D2C4F"/>
                </a:solidFill>
              </a:rPr>
              <a:t>the</a:t>
            </a:r>
            <a:r>
              <a:rPr lang="en-US" sz="1100" b="0" spc="-10" dirty="0">
                <a:solidFill>
                  <a:srgbClr val="1D2C4F"/>
                </a:solidFill>
              </a:rPr>
              <a:t> </a:t>
            </a:r>
            <a:r>
              <a:rPr lang="en-US" sz="1100" b="0" spc="-5" dirty="0">
                <a:solidFill>
                  <a:srgbClr val="1D2C4F"/>
                </a:solidFill>
              </a:rPr>
              <a:t>Union (‘high-risk </a:t>
            </a:r>
            <a:r>
              <a:rPr lang="en-US" sz="1100" b="0" dirty="0">
                <a:solidFill>
                  <a:srgbClr val="1D2C4F"/>
                </a:solidFill>
              </a:rPr>
              <a:t>third</a:t>
            </a:r>
            <a:r>
              <a:rPr lang="en-US" sz="1100" b="0" spc="-10" dirty="0">
                <a:solidFill>
                  <a:srgbClr val="1D2C4F"/>
                </a:solidFill>
              </a:rPr>
              <a:t> </a:t>
            </a:r>
            <a:r>
              <a:rPr lang="en-US" sz="1100" b="0" spc="-5" dirty="0">
                <a:solidFill>
                  <a:srgbClr val="1D2C4F"/>
                </a:solidFill>
              </a:rPr>
              <a:t>countries’).</a:t>
            </a:r>
            <a:endParaRPr lang="en-US" sz="1100" b="0" dirty="0"/>
          </a:p>
          <a:p>
            <a:pPr>
              <a:lnSpc>
                <a:spcPct val="100000"/>
              </a:lnSpc>
            </a:pPr>
            <a:endParaRPr lang="en-US" sz="1600" b="0" dirty="0"/>
          </a:p>
          <a:p>
            <a:pPr marL="184150" marR="107314" indent="-172085">
              <a:lnSpc>
                <a:spcPct val="124800"/>
              </a:lnSpc>
            </a:pPr>
            <a:r>
              <a:rPr lang="en-US" sz="1100" b="0" spc="195" dirty="0">
                <a:solidFill>
                  <a:srgbClr val="016673"/>
                </a:solidFill>
                <a:cs typeface="Arial"/>
              </a:rPr>
              <a:t>   </a:t>
            </a:r>
            <a:r>
              <a:rPr lang="en-US" sz="1100" b="0" spc="-75" dirty="0">
                <a:solidFill>
                  <a:srgbClr val="016673"/>
                </a:solidFill>
                <a:cs typeface="Arial"/>
              </a:rPr>
              <a:t> </a:t>
            </a:r>
            <a:r>
              <a:rPr lang="en-US" sz="1100" b="0" spc="-5" dirty="0">
                <a:solidFill>
                  <a:srgbClr val="1D2C4F"/>
                </a:solidFill>
              </a:rPr>
              <a:t>For </a:t>
            </a:r>
            <a:r>
              <a:rPr lang="en-US" sz="1100" b="0" dirty="0">
                <a:solidFill>
                  <a:srgbClr val="1D2C4F"/>
                </a:solidFill>
              </a:rPr>
              <a:t>investors in a </a:t>
            </a:r>
            <a:r>
              <a:rPr lang="en-US" sz="1100" b="0" spc="-5" dirty="0">
                <a:solidFill>
                  <a:srgbClr val="1D2C4F"/>
                </a:solidFill>
              </a:rPr>
              <a:t>high</a:t>
            </a:r>
            <a:r>
              <a:rPr lang="en-US" sz="1100" b="0" spc="-5" dirty="0">
                <a:solidFill>
                  <a:srgbClr val="1D2C4F"/>
                </a:solidFill>
                <a:cs typeface="Cambria Math"/>
              </a:rPr>
              <a:t>-</a:t>
            </a:r>
            <a:r>
              <a:rPr lang="en-US" sz="1100" b="0" spc="-5" dirty="0">
                <a:solidFill>
                  <a:srgbClr val="1D2C4F"/>
                </a:solidFill>
              </a:rPr>
              <a:t>risk </a:t>
            </a:r>
            <a:r>
              <a:rPr lang="en-US" sz="1100" b="0" dirty="0">
                <a:solidFill>
                  <a:srgbClr val="1D2C4F"/>
                </a:solidFill>
              </a:rPr>
              <a:t>third </a:t>
            </a:r>
            <a:r>
              <a:rPr lang="en-US" sz="1100" b="0" spc="-5" dirty="0">
                <a:solidFill>
                  <a:srgbClr val="1D2C4F"/>
                </a:solidFill>
              </a:rPr>
              <a:t>country, there </a:t>
            </a:r>
            <a:r>
              <a:rPr lang="en-US" sz="1100" b="0" dirty="0">
                <a:solidFill>
                  <a:srgbClr val="1D2C4F"/>
                </a:solidFill>
              </a:rPr>
              <a:t>is a </a:t>
            </a:r>
            <a:r>
              <a:rPr lang="en-US" sz="1100" b="0" spc="5" dirty="0">
                <a:solidFill>
                  <a:srgbClr val="1D2C4F"/>
                </a:solidFill>
              </a:rPr>
              <a:t> </a:t>
            </a:r>
            <a:r>
              <a:rPr lang="en-US" sz="1100" b="0" spc="-5" dirty="0">
                <a:solidFill>
                  <a:srgbClr val="1D2C4F"/>
                </a:solidFill>
              </a:rPr>
              <a:t>requirement </a:t>
            </a:r>
            <a:r>
              <a:rPr lang="en-US" sz="1100" b="0" dirty="0">
                <a:solidFill>
                  <a:srgbClr val="1D2C4F"/>
                </a:solidFill>
              </a:rPr>
              <a:t>to obtain additional information on </a:t>
            </a:r>
            <a:r>
              <a:rPr lang="en-US" sz="1100" b="0" spc="-5" dirty="0">
                <a:solidFill>
                  <a:srgbClr val="1D2C4F"/>
                </a:solidFill>
              </a:rPr>
              <a:t>the </a:t>
            </a:r>
            <a:r>
              <a:rPr lang="en-US" sz="1100" b="0" dirty="0">
                <a:solidFill>
                  <a:srgbClr val="1D2C4F"/>
                </a:solidFill>
              </a:rPr>
              <a:t> investor and</a:t>
            </a:r>
            <a:r>
              <a:rPr lang="en-US" sz="1100" b="0" spc="-5" dirty="0">
                <a:solidFill>
                  <a:srgbClr val="1D2C4F"/>
                </a:solidFill>
              </a:rPr>
              <a:t> beneficial</a:t>
            </a:r>
            <a:r>
              <a:rPr lang="en-US" sz="1100" b="0" spc="5" dirty="0">
                <a:solidFill>
                  <a:srgbClr val="1D2C4F"/>
                </a:solidFill>
              </a:rPr>
              <a:t> </a:t>
            </a:r>
            <a:r>
              <a:rPr lang="en-US" sz="1100" b="0" spc="-5" dirty="0">
                <a:solidFill>
                  <a:srgbClr val="1D2C4F"/>
                </a:solidFill>
              </a:rPr>
              <a:t>owner,</a:t>
            </a:r>
            <a:r>
              <a:rPr lang="en-US" sz="1100" b="0" dirty="0">
                <a:solidFill>
                  <a:srgbClr val="1D2C4F"/>
                </a:solidFill>
              </a:rPr>
              <a:t> </a:t>
            </a:r>
            <a:r>
              <a:rPr lang="en-US" sz="1100" b="0" spc="-5" dirty="0">
                <a:solidFill>
                  <a:srgbClr val="1D2C4F"/>
                </a:solidFill>
              </a:rPr>
              <a:t>the intended nature </a:t>
            </a:r>
            <a:r>
              <a:rPr lang="en-US" sz="1100" b="0" dirty="0">
                <a:solidFill>
                  <a:srgbClr val="1D2C4F"/>
                </a:solidFill>
              </a:rPr>
              <a:t>of</a:t>
            </a:r>
            <a:r>
              <a:rPr lang="en-US" sz="1100" b="0" spc="5" dirty="0">
                <a:solidFill>
                  <a:srgbClr val="1D2C4F"/>
                </a:solidFill>
              </a:rPr>
              <a:t> </a:t>
            </a:r>
            <a:r>
              <a:rPr lang="en-US" sz="1100" b="0" spc="-5" dirty="0">
                <a:solidFill>
                  <a:srgbClr val="1D2C4F"/>
                </a:solidFill>
              </a:rPr>
              <a:t>the </a:t>
            </a:r>
            <a:r>
              <a:rPr lang="en-US" sz="1100" b="0" dirty="0">
                <a:solidFill>
                  <a:srgbClr val="1D2C4F"/>
                </a:solidFill>
              </a:rPr>
              <a:t> </a:t>
            </a:r>
            <a:r>
              <a:rPr lang="en-US" sz="1100" b="0" spc="-5" dirty="0">
                <a:solidFill>
                  <a:srgbClr val="1D2C4F"/>
                </a:solidFill>
              </a:rPr>
              <a:t>business</a:t>
            </a:r>
            <a:r>
              <a:rPr lang="en-US" sz="1100" b="0" spc="5" dirty="0">
                <a:solidFill>
                  <a:srgbClr val="1D2C4F"/>
                </a:solidFill>
              </a:rPr>
              <a:t> </a:t>
            </a:r>
            <a:r>
              <a:rPr lang="en-US" sz="1100" b="0" spc="-5" dirty="0">
                <a:solidFill>
                  <a:srgbClr val="1D2C4F"/>
                </a:solidFill>
              </a:rPr>
              <a:t>relationship </a:t>
            </a:r>
            <a:r>
              <a:rPr lang="en-US" sz="1100" b="0" dirty="0">
                <a:solidFill>
                  <a:srgbClr val="1D2C4F"/>
                </a:solidFill>
              </a:rPr>
              <a:t>and </a:t>
            </a:r>
            <a:r>
              <a:rPr lang="en-US" sz="1100" b="0" spc="-5" dirty="0">
                <a:solidFill>
                  <a:srgbClr val="1D2C4F"/>
                </a:solidFill>
              </a:rPr>
              <a:t>the source </a:t>
            </a:r>
            <a:r>
              <a:rPr lang="en-US" sz="1100" b="0" dirty="0">
                <a:solidFill>
                  <a:srgbClr val="1D2C4F"/>
                </a:solidFill>
              </a:rPr>
              <a:t>of</a:t>
            </a:r>
            <a:r>
              <a:rPr lang="en-US" sz="1100" b="0" spc="5" dirty="0">
                <a:solidFill>
                  <a:srgbClr val="1D2C4F"/>
                </a:solidFill>
              </a:rPr>
              <a:t> </a:t>
            </a:r>
            <a:r>
              <a:rPr lang="en-US" sz="1100" b="0" spc="-5" dirty="0">
                <a:solidFill>
                  <a:srgbClr val="1D2C4F"/>
                </a:solidFill>
              </a:rPr>
              <a:t>wealth </a:t>
            </a:r>
            <a:r>
              <a:rPr lang="en-US" sz="1100" b="0" dirty="0">
                <a:solidFill>
                  <a:srgbClr val="1D2C4F"/>
                </a:solidFill>
              </a:rPr>
              <a:t>/</a:t>
            </a:r>
            <a:r>
              <a:rPr lang="en-US" sz="1100" b="0" spc="-5" dirty="0">
                <a:solidFill>
                  <a:srgbClr val="1D2C4F"/>
                </a:solidFill>
              </a:rPr>
              <a:t> source </a:t>
            </a:r>
            <a:r>
              <a:rPr lang="en-US" sz="1100" b="0" dirty="0">
                <a:solidFill>
                  <a:srgbClr val="1D2C4F"/>
                </a:solidFill>
              </a:rPr>
              <a:t>of </a:t>
            </a:r>
            <a:r>
              <a:rPr lang="en-US" sz="1100" b="0" spc="5" dirty="0">
                <a:solidFill>
                  <a:srgbClr val="1D2C4F"/>
                </a:solidFill>
              </a:rPr>
              <a:t> </a:t>
            </a:r>
            <a:r>
              <a:rPr lang="en-US" sz="1100" b="0" spc="-5" dirty="0">
                <a:solidFill>
                  <a:srgbClr val="1D2C4F"/>
                </a:solidFill>
              </a:rPr>
              <a:t>funds, </a:t>
            </a:r>
            <a:r>
              <a:rPr lang="en-US" sz="1100" b="0" dirty="0">
                <a:solidFill>
                  <a:srgbClr val="1D2C4F"/>
                </a:solidFill>
              </a:rPr>
              <a:t>as </a:t>
            </a:r>
            <a:r>
              <a:rPr lang="en-US" sz="1100" b="0" spc="-5" dirty="0">
                <a:solidFill>
                  <a:srgbClr val="1D2C4F"/>
                </a:solidFill>
              </a:rPr>
              <a:t>well</a:t>
            </a:r>
            <a:r>
              <a:rPr lang="en-US" sz="1100" b="0" dirty="0">
                <a:solidFill>
                  <a:srgbClr val="1D2C4F"/>
                </a:solidFill>
              </a:rPr>
              <a:t> as obtaining </a:t>
            </a:r>
            <a:r>
              <a:rPr lang="en-US" sz="1100" b="0" spc="-5" dirty="0">
                <a:solidFill>
                  <a:srgbClr val="1D2C4F"/>
                </a:solidFill>
              </a:rPr>
              <a:t>the</a:t>
            </a:r>
            <a:r>
              <a:rPr lang="en-US" sz="1100" b="0" spc="-10" dirty="0">
                <a:solidFill>
                  <a:srgbClr val="1D2C4F"/>
                </a:solidFill>
              </a:rPr>
              <a:t> </a:t>
            </a:r>
            <a:r>
              <a:rPr lang="en-US" sz="1100" b="0" dirty="0">
                <a:solidFill>
                  <a:srgbClr val="1D2C4F"/>
                </a:solidFill>
              </a:rPr>
              <a:t>approval of </a:t>
            </a:r>
            <a:r>
              <a:rPr lang="en-US" sz="1100" b="0" spc="-5" dirty="0">
                <a:solidFill>
                  <a:srgbClr val="1D2C4F"/>
                </a:solidFill>
              </a:rPr>
              <a:t>senior </a:t>
            </a:r>
            <a:r>
              <a:rPr lang="en-US" sz="1100" b="0" dirty="0">
                <a:solidFill>
                  <a:srgbClr val="1D2C4F"/>
                </a:solidFill>
              </a:rPr>
              <a:t> </a:t>
            </a:r>
            <a:r>
              <a:rPr lang="en-US" sz="1100" b="0" spc="-5" dirty="0">
                <a:solidFill>
                  <a:srgbClr val="1D2C4F"/>
                </a:solidFill>
              </a:rPr>
              <a:t>management </a:t>
            </a:r>
            <a:r>
              <a:rPr lang="en-US" sz="1100" b="0" dirty="0">
                <a:solidFill>
                  <a:srgbClr val="1D2C4F"/>
                </a:solidFill>
              </a:rPr>
              <a:t>and </a:t>
            </a:r>
            <a:r>
              <a:rPr lang="en-US" sz="1100" b="0" spc="-5" dirty="0">
                <a:solidFill>
                  <a:srgbClr val="1D2C4F"/>
                </a:solidFill>
              </a:rPr>
              <a:t>conducting enhanced </a:t>
            </a:r>
            <a:r>
              <a:rPr lang="en-US" sz="1100" b="0" dirty="0">
                <a:solidFill>
                  <a:srgbClr val="1D2C4F"/>
                </a:solidFill>
              </a:rPr>
              <a:t>monitoring on </a:t>
            </a:r>
            <a:r>
              <a:rPr lang="en-US" sz="1100" b="0" spc="-10" dirty="0">
                <a:solidFill>
                  <a:srgbClr val="1D2C4F"/>
                </a:solidFill>
              </a:rPr>
              <a:t>the </a:t>
            </a:r>
            <a:r>
              <a:rPr lang="en-US" sz="1100" b="0" spc="-250" dirty="0">
                <a:solidFill>
                  <a:srgbClr val="1D2C4F"/>
                </a:solidFill>
              </a:rPr>
              <a:t> </a:t>
            </a:r>
            <a:r>
              <a:rPr lang="en-US" sz="1100" b="0" spc="-5" dirty="0">
                <a:solidFill>
                  <a:srgbClr val="1D2C4F"/>
                </a:solidFill>
              </a:rPr>
              <a:t>customer relationship.</a:t>
            </a:r>
            <a:endParaRPr lang="en-US" sz="1100" b="0" dirty="0"/>
          </a:p>
          <a:p>
            <a:pPr>
              <a:lnSpc>
                <a:spcPct val="100000"/>
              </a:lnSpc>
              <a:spcBef>
                <a:spcPts val="40"/>
              </a:spcBef>
            </a:pPr>
            <a:endParaRPr lang="en-US" sz="1400" b="0" dirty="0"/>
          </a:p>
          <a:p>
            <a:pPr marL="184150" marR="24765" indent="-171450">
              <a:lnSpc>
                <a:spcPct val="127200"/>
              </a:lnSpc>
            </a:pPr>
            <a:r>
              <a:rPr lang="en-US" sz="1100" b="0" spc="195" dirty="0">
                <a:solidFill>
                  <a:srgbClr val="016673"/>
                </a:solidFill>
                <a:cs typeface="Arial"/>
              </a:rPr>
              <a:t>   </a:t>
            </a:r>
            <a:r>
              <a:rPr lang="en-US" sz="1100" b="0" spc="-75" dirty="0">
                <a:solidFill>
                  <a:srgbClr val="016673"/>
                </a:solidFill>
                <a:cs typeface="Arial"/>
              </a:rPr>
              <a:t> </a:t>
            </a:r>
            <a:r>
              <a:rPr lang="en-US" sz="1100" b="0" spc="-5" dirty="0">
                <a:solidFill>
                  <a:srgbClr val="1D2C4F"/>
                </a:solidFill>
              </a:rPr>
              <a:t>The</a:t>
            </a:r>
            <a:r>
              <a:rPr lang="en-US" sz="1100" b="0" spc="-10" dirty="0">
                <a:solidFill>
                  <a:srgbClr val="1D2C4F"/>
                </a:solidFill>
              </a:rPr>
              <a:t> </a:t>
            </a:r>
            <a:r>
              <a:rPr lang="en-US" sz="1100" b="0" dirty="0">
                <a:solidFill>
                  <a:srgbClr val="1D2C4F"/>
                </a:solidFill>
              </a:rPr>
              <a:t>following</a:t>
            </a:r>
            <a:r>
              <a:rPr lang="en-US" sz="1100" b="0" spc="5" dirty="0">
                <a:solidFill>
                  <a:srgbClr val="1D2C4F"/>
                </a:solidFill>
              </a:rPr>
              <a:t> </a:t>
            </a:r>
            <a:r>
              <a:rPr lang="en-US" sz="1100" b="0" spc="-5" dirty="0">
                <a:solidFill>
                  <a:srgbClr val="1D2C4F"/>
                </a:solidFill>
              </a:rPr>
              <a:t>jurisdictions</a:t>
            </a:r>
            <a:r>
              <a:rPr lang="en-US" sz="1100" b="0" spc="5" dirty="0">
                <a:solidFill>
                  <a:srgbClr val="1D2C4F"/>
                </a:solidFill>
              </a:rPr>
              <a:t> </a:t>
            </a:r>
            <a:r>
              <a:rPr lang="en-US" sz="1100" b="0" dirty="0">
                <a:solidFill>
                  <a:srgbClr val="1D2C4F"/>
                </a:solidFill>
              </a:rPr>
              <a:t>are</a:t>
            </a:r>
            <a:r>
              <a:rPr lang="en-US" sz="1100" b="0" spc="-10" dirty="0">
                <a:solidFill>
                  <a:srgbClr val="1D2C4F"/>
                </a:solidFill>
              </a:rPr>
              <a:t> </a:t>
            </a:r>
            <a:r>
              <a:rPr lang="en-US" sz="1100" b="0" spc="-5" dirty="0">
                <a:solidFill>
                  <a:srgbClr val="1D2C4F"/>
                </a:solidFill>
              </a:rPr>
              <a:t>identified</a:t>
            </a:r>
            <a:r>
              <a:rPr lang="en-US" sz="1100" b="0" dirty="0">
                <a:solidFill>
                  <a:srgbClr val="1D2C4F"/>
                </a:solidFill>
              </a:rPr>
              <a:t> as</a:t>
            </a:r>
            <a:r>
              <a:rPr lang="en-US" sz="1100" b="0" spc="5" dirty="0">
                <a:solidFill>
                  <a:srgbClr val="1D2C4F"/>
                </a:solidFill>
              </a:rPr>
              <a:t> </a:t>
            </a:r>
            <a:r>
              <a:rPr lang="en-US" sz="1100" b="0" dirty="0">
                <a:solidFill>
                  <a:srgbClr val="1D2C4F"/>
                </a:solidFill>
              </a:rPr>
              <a:t>having</a:t>
            </a:r>
            <a:r>
              <a:rPr lang="en-US" sz="1100" b="0" spc="5" dirty="0">
                <a:solidFill>
                  <a:srgbClr val="1D2C4F"/>
                </a:solidFill>
              </a:rPr>
              <a:t> </a:t>
            </a:r>
            <a:r>
              <a:rPr lang="en-US" sz="1100" b="0" dirty="0">
                <a:solidFill>
                  <a:srgbClr val="1D2C4F"/>
                </a:solidFill>
              </a:rPr>
              <a:t>strategic </a:t>
            </a:r>
            <a:r>
              <a:rPr lang="en-US" sz="1100" b="0" spc="-250" dirty="0">
                <a:solidFill>
                  <a:srgbClr val="1D2C4F"/>
                </a:solidFill>
              </a:rPr>
              <a:t> </a:t>
            </a:r>
            <a:r>
              <a:rPr lang="en-US" sz="1100" b="0" spc="-5" dirty="0">
                <a:solidFill>
                  <a:srgbClr val="1D2C4F"/>
                </a:solidFill>
              </a:rPr>
              <a:t>deficiencies </a:t>
            </a:r>
            <a:r>
              <a:rPr lang="en-US" sz="1100" b="0" dirty="0">
                <a:solidFill>
                  <a:srgbClr val="1D2C4F"/>
                </a:solidFill>
              </a:rPr>
              <a:t>in</a:t>
            </a:r>
            <a:r>
              <a:rPr lang="en-US" sz="1100" b="0" spc="-5" dirty="0">
                <a:solidFill>
                  <a:srgbClr val="1D2C4F"/>
                </a:solidFill>
              </a:rPr>
              <a:t> their</a:t>
            </a:r>
            <a:r>
              <a:rPr lang="en-US" sz="1100" b="0" dirty="0">
                <a:solidFill>
                  <a:srgbClr val="1D2C4F"/>
                </a:solidFill>
              </a:rPr>
              <a:t> </a:t>
            </a:r>
            <a:r>
              <a:rPr lang="en-US" sz="1100" b="0" spc="-5" dirty="0">
                <a:solidFill>
                  <a:srgbClr val="1D2C4F"/>
                </a:solidFill>
              </a:rPr>
              <a:t>AML/CFT</a:t>
            </a:r>
            <a:r>
              <a:rPr lang="en-US" sz="1100" b="0" spc="-10" dirty="0">
                <a:solidFill>
                  <a:srgbClr val="1D2C4F"/>
                </a:solidFill>
              </a:rPr>
              <a:t> </a:t>
            </a:r>
            <a:r>
              <a:rPr lang="en-US" sz="1100" b="0" spc="-5" dirty="0">
                <a:solidFill>
                  <a:srgbClr val="1D2C4F"/>
                </a:solidFill>
              </a:rPr>
              <a:t>regimes: </a:t>
            </a:r>
          </a:p>
          <a:p>
            <a:pPr marL="184150" marR="24765" indent="-171450">
              <a:lnSpc>
                <a:spcPct val="127200"/>
              </a:lnSpc>
            </a:pPr>
            <a:endParaRPr lang="en-US" sz="1100" b="0" spc="-5" dirty="0">
              <a:solidFill>
                <a:srgbClr val="1D2C4F"/>
              </a:solidFill>
            </a:endParaRPr>
          </a:p>
          <a:p>
            <a:pPr marL="184150" marR="24765" indent="-171450">
              <a:lnSpc>
                <a:spcPct val="127200"/>
              </a:lnSpc>
            </a:pPr>
            <a:r>
              <a:rPr lang="en-US" sz="1100" b="0" spc="-5" dirty="0">
                <a:solidFill>
                  <a:srgbClr val="1D2C4F"/>
                </a:solidFill>
              </a:rPr>
              <a:t>	</a:t>
            </a:r>
            <a:endParaRPr lang="en-IE" dirty="0"/>
          </a:p>
        </p:txBody>
      </p:sp>
      <p:sp>
        <p:nvSpPr>
          <p:cNvPr id="8" name="Content Placeholder 7">
            <a:extLst>
              <a:ext uri="{FF2B5EF4-FFF2-40B4-BE49-F238E27FC236}">
                <a16:creationId xmlns:a16="http://schemas.microsoft.com/office/drawing/2014/main" id="{093C141E-8407-9177-C4CB-E6159B58CAE2}"/>
              </a:ext>
            </a:extLst>
          </p:cNvPr>
          <p:cNvSpPr>
            <a:spLocks noGrp="1"/>
          </p:cNvSpPr>
          <p:nvPr>
            <p:ph sz="half" idx="3"/>
          </p:nvPr>
        </p:nvSpPr>
        <p:spPr>
          <a:xfrm>
            <a:off x="5507101" y="1737995"/>
            <a:ext cx="4651629" cy="4847481"/>
          </a:xfrm>
        </p:spPr>
        <p:txBody>
          <a:bodyPr/>
          <a:lstStyle/>
          <a:p>
            <a:pPr marL="171450" indent="-171450">
              <a:buClr>
                <a:srgbClr val="E87825"/>
              </a:buClr>
              <a:buFont typeface="Wingdings" pitchFamily="2" charset="2"/>
              <a:buChar char="§"/>
            </a:pPr>
            <a:r>
              <a:rPr lang="en-IE" sz="1100" spc="-5" dirty="0">
                <a:solidFill>
                  <a:srgbClr val="1D2C4F"/>
                </a:solidFill>
              </a:rPr>
              <a:t>Afghanistan	</a:t>
            </a:r>
          </a:p>
          <a:p>
            <a:pPr marL="171450" indent="-171450">
              <a:buClr>
                <a:srgbClr val="E87825"/>
              </a:buClr>
              <a:buFont typeface="Wingdings" pitchFamily="2" charset="2"/>
              <a:buChar char="§"/>
            </a:pPr>
            <a:r>
              <a:rPr lang="en-IE" sz="1100" spc="-5" dirty="0">
                <a:solidFill>
                  <a:srgbClr val="1D2C4F"/>
                </a:solidFill>
              </a:rPr>
              <a:t>Barbados	</a:t>
            </a:r>
          </a:p>
          <a:p>
            <a:pPr marL="171450" indent="-171450">
              <a:buClr>
                <a:srgbClr val="E87825"/>
              </a:buClr>
              <a:buFont typeface="Wingdings" pitchFamily="2" charset="2"/>
              <a:buChar char="§"/>
            </a:pPr>
            <a:r>
              <a:rPr lang="en-IE" sz="1100" spc="-5" dirty="0">
                <a:solidFill>
                  <a:srgbClr val="1D2C4F"/>
                </a:solidFill>
              </a:rPr>
              <a:t>Burkina Faso	</a:t>
            </a:r>
          </a:p>
          <a:p>
            <a:pPr marL="171450" indent="-171450">
              <a:buClr>
                <a:srgbClr val="E87825"/>
              </a:buClr>
              <a:buFont typeface="Wingdings" pitchFamily="2" charset="2"/>
              <a:buChar char="§"/>
            </a:pPr>
            <a:r>
              <a:rPr lang="en-IE" sz="1100" spc="-5" dirty="0">
                <a:solidFill>
                  <a:srgbClr val="1D2C4F"/>
                </a:solidFill>
              </a:rPr>
              <a:t>Cayman Islands	</a:t>
            </a:r>
          </a:p>
          <a:p>
            <a:pPr marL="171450" indent="-171450">
              <a:buClr>
                <a:srgbClr val="E87825"/>
              </a:buClr>
              <a:buFont typeface="Wingdings" pitchFamily="2" charset="2"/>
              <a:buChar char="§"/>
            </a:pPr>
            <a:r>
              <a:rPr lang="en-IE" sz="1100" spc="-5" dirty="0">
                <a:solidFill>
                  <a:srgbClr val="1D2C4F"/>
                </a:solidFill>
              </a:rPr>
              <a:t>Democratic Republic of the Congo	</a:t>
            </a:r>
          </a:p>
          <a:p>
            <a:pPr marL="171450" indent="-171450">
              <a:buClr>
                <a:srgbClr val="E87825"/>
              </a:buClr>
              <a:buFont typeface="Wingdings" pitchFamily="2" charset="2"/>
              <a:buChar char="§"/>
            </a:pPr>
            <a:r>
              <a:rPr lang="en-IE" sz="1100" spc="-5" dirty="0">
                <a:solidFill>
                  <a:srgbClr val="1D2C4F"/>
                </a:solidFill>
              </a:rPr>
              <a:t>Democratic People's Republic of Korea (DPRK)	</a:t>
            </a:r>
          </a:p>
          <a:p>
            <a:pPr marL="171450" indent="-171450">
              <a:buClr>
                <a:srgbClr val="E87825"/>
              </a:buClr>
              <a:buFont typeface="Wingdings" pitchFamily="2" charset="2"/>
              <a:buChar char="§"/>
            </a:pPr>
            <a:r>
              <a:rPr lang="en-IE" sz="1100" spc="-5" dirty="0">
                <a:solidFill>
                  <a:srgbClr val="1D2C4F"/>
                </a:solidFill>
              </a:rPr>
              <a:t>Gibraltar	</a:t>
            </a:r>
          </a:p>
          <a:p>
            <a:pPr marL="171450" indent="-171450">
              <a:buClr>
                <a:srgbClr val="E87825"/>
              </a:buClr>
              <a:buFont typeface="Wingdings" pitchFamily="2" charset="2"/>
              <a:buChar char="§"/>
            </a:pPr>
            <a:r>
              <a:rPr lang="en-IE" sz="1100" spc="-5" dirty="0">
                <a:solidFill>
                  <a:srgbClr val="1D2C4F"/>
                </a:solidFill>
              </a:rPr>
              <a:t>Haiti	</a:t>
            </a:r>
          </a:p>
          <a:p>
            <a:pPr marL="171450" indent="-171450">
              <a:buClr>
                <a:srgbClr val="E87825"/>
              </a:buClr>
              <a:buFont typeface="Wingdings" pitchFamily="2" charset="2"/>
              <a:buChar char="§"/>
            </a:pPr>
            <a:r>
              <a:rPr lang="en-IE" sz="1100" spc="-5" dirty="0">
                <a:solidFill>
                  <a:srgbClr val="1D2C4F"/>
                </a:solidFill>
              </a:rPr>
              <a:t>Iran	</a:t>
            </a:r>
          </a:p>
          <a:p>
            <a:pPr marL="171450" indent="-171450">
              <a:buClr>
                <a:srgbClr val="E87825"/>
              </a:buClr>
              <a:buFont typeface="Wingdings" pitchFamily="2" charset="2"/>
              <a:buChar char="§"/>
            </a:pPr>
            <a:r>
              <a:rPr lang="en-IE" sz="1100" spc="-5" dirty="0">
                <a:solidFill>
                  <a:srgbClr val="1D2C4F"/>
                </a:solidFill>
              </a:rPr>
              <a:t>Jamaica</a:t>
            </a:r>
          </a:p>
          <a:p>
            <a:pPr marL="171450" indent="-171450">
              <a:buClr>
                <a:srgbClr val="E87825"/>
              </a:buClr>
              <a:buFont typeface="Wingdings" pitchFamily="2" charset="2"/>
              <a:buChar char="§"/>
            </a:pPr>
            <a:r>
              <a:rPr lang="en-IE" sz="1100" spc="-5" dirty="0">
                <a:solidFill>
                  <a:srgbClr val="1D2C4F"/>
                </a:solidFill>
              </a:rPr>
              <a:t>Jordan	</a:t>
            </a:r>
          </a:p>
          <a:p>
            <a:pPr marL="171450" indent="-171450">
              <a:buClr>
                <a:srgbClr val="E87825"/>
              </a:buClr>
              <a:buFont typeface="Wingdings" pitchFamily="2" charset="2"/>
              <a:buChar char="§"/>
            </a:pPr>
            <a:r>
              <a:rPr lang="en-IE" sz="1100" spc="-5" dirty="0">
                <a:solidFill>
                  <a:srgbClr val="1D2C4F"/>
                </a:solidFill>
              </a:rPr>
              <a:t>Mali	</a:t>
            </a:r>
          </a:p>
          <a:p>
            <a:pPr marL="171450" indent="-171450">
              <a:buClr>
                <a:srgbClr val="E87825"/>
              </a:buClr>
              <a:buFont typeface="Wingdings" pitchFamily="2" charset="2"/>
              <a:buChar char="§"/>
            </a:pPr>
            <a:r>
              <a:rPr lang="en-IE" sz="1100" spc="-5" dirty="0">
                <a:solidFill>
                  <a:srgbClr val="1D2C4F"/>
                </a:solidFill>
              </a:rPr>
              <a:t>Mozambique	</a:t>
            </a:r>
          </a:p>
          <a:p>
            <a:pPr marL="171450" indent="-171450">
              <a:buClr>
                <a:srgbClr val="E87825"/>
              </a:buClr>
              <a:buFont typeface="Wingdings" pitchFamily="2" charset="2"/>
              <a:buChar char="§"/>
            </a:pPr>
            <a:r>
              <a:rPr lang="en-IE" sz="1100" spc="-5" dirty="0">
                <a:solidFill>
                  <a:srgbClr val="1D2C4F"/>
                </a:solidFill>
              </a:rPr>
              <a:t>Myanmar	</a:t>
            </a:r>
          </a:p>
          <a:p>
            <a:pPr marL="171450" indent="-171450">
              <a:buClr>
                <a:srgbClr val="E87825"/>
              </a:buClr>
              <a:buFont typeface="Wingdings" pitchFamily="2" charset="2"/>
              <a:buChar char="§"/>
            </a:pPr>
            <a:r>
              <a:rPr lang="en-IE" sz="1100" spc="-5" dirty="0">
                <a:solidFill>
                  <a:srgbClr val="1D2C4F"/>
                </a:solidFill>
              </a:rPr>
              <a:t>Nigeria	</a:t>
            </a:r>
          </a:p>
          <a:p>
            <a:pPr marL="171450" indent="-171450">
              <a:buClr>
                <a:srgbClr val="E87825"/>
              </a:buClr>
              <a:buFont typeface="Wingdings" pitchFamily="2" charset="2"/>
              <a:buChar char="§"/>
            </a:pPr>
            <a:r>
              <a:rPr lang="en-IE" sz="1100" spc="-5" dirty="0">
                <a:solidFill>
                  <a:srgbClr val="1D2C4F"/>
                </a:solidFill>
              </a:rPr>
              <a:t>Panama	</a:t>
            </a:r>
          </a:p>
          <a:p>
            <a:pPr marL="171450" indent="-171450">
              <a:buClr>
                <a:srgbClr val="E87825"/>
              </a:buClr>
              <a:buFont typeface="Wingdings" pitchFamily="2" charset="2"/>
              <a:buChar char="§"/>
            </a:pPr>
            <a:r>
              <a:rPr lang="en-IE" sz="1100" spc="-5" dirty="0">
                <a:solidFill>
                  <a:srgbClr val="1D2C4F"/>
                </a:solidFill>
              </a:rPr>
              <a:t>Philippines	</a:t>
            </a:r>
          </a:p>
          <a:p>
            <a:pPr marL="171450" indent="-171450">
              <a:buClr>
                <a:srgbClr val="E87825"/>
              </a:buClr>
              <a:buFont typeface="Wingdings" pitchFamily="2" charset="2"/>
              <a:buChar char="§"/>
            </a:pPr>
            <a:r>
              <a:rPr lang="en-IE" sz="1100" spc="-5" dirty="0">
                <a:solidFill>
                  <a:srgbClr val="1D2C4F"/>
                </a:solidFill>
              </a:rPr>
              <a:t>Senegal</a:t>
            </a:r>
          </a:p>
          <a:p>
            <a:pPr marL="171450" indent="-171450">
              <a:buClr>
                <a:srgbClr val="E87825"/>
              </a:buClr>
              <a:buFont typeface="Wingdings" pitchFamily="2" charset="2"/>
              <a:buChar char="§"/>
            </a:pPr>
            <a:r>
              <a:rPr lang="en-IE" sz="1100" spc="-5" dirty="0">
                <a:solidFill>
                  <a:srgbClr val="1D2C4F"/>
                </a:solidFill>
              </a:rPr>
              <a:t>South Africa	</a:t>
            </a:r>
          </a:p>
          <a:p>
            <a:pPr marL="171450" indent="-171450">
              <a:buClr>
                <a:srgbClr val="E87825"/>
              </a:buClr>
              <a:buFont typeface="Wingdings" pitchFamily="2" charset="2"/>
              <a:buChar char="§"/>
            </a:pPr>
            <a:r>
              <a:rPr lang="en-IE" sz="1100" spc="-5" dirty="0">
                <a:solidFill>
                  <a:srgbClr val="1D2C4F"/>
                </a:solidFill>
              </a:rPr>
              <a:t>South Sudan	</a:t>
            </a:r>
          </a:p>
          <a:p>
            <a:pPr marL="171450" indent="-171450">
              <a:buClr>
                <a:srgbClr val="E87825"/>
              </a:buClr>
              <a:buFont typeface="Wingdings" pitchFamily="2" charset="2"/>
              <a:buChar char="§"/>
            </a:pPr>
            <a:r>
              <a:rPr lang="en-IE" sz="1100" spc="-5" dirty="0">
                <a:solidFill>
                  <a:srgbClr val="1D2C4F"/>
                </a:solidFill>
              </a:rPr>
              <a:t>Syria</a:t>
            </a:r>
          </a:p>
          <a:p>
            <a:pPr marL="171450" indent="-171450">
              <a:buClr>
                <a:srgbClr val="E87825"/>
              </a:buClr>
              <a:buFont typeface="Wingdings" pitchFamily="2" charset="2"/>
              <a:buChar char="§"/>
            </a:pPr>
            <a:r>
              <a:rPr lang="en-IE" sz="1100" spc="-5" dirty="0">
                <a:solidFill>
                  <a:srgbClr val="1D2C4F"/>
                </a:solidFill>
              </a:rPr>
              <a:t>Tanzania	</a:t>
            </a:r>
          </a:p>
          <a:p>
            <a:pPr marL="171450" indent="-171450">
              <a:buClr>
                <a:srgbClr val="E87825"/>
              </a:buClr>
              <a:buFont typeface="Wingdings" pitchFamily="2" charset="2"/>
              <a:buChar char="§"/>
            </a:pPr>
            <a:r>
              <a:rPr lang="en-IE" sz="1100" spc="-5" dirty="0">
                <a:solidFill>
                  <a:srgbClr val="1D2C4F"/>
                </a:solidFill>
              </a:rPr>
              <a:t>Trinidad and Tobago	</a:t>
            </a:r>
          </a:p>
          <a:p>
            <a:pPr marL="171450" indent="-171450">
              <a:buClr>
                <a:srgbClr val="E87825"/>
              </a:buClr>
              <a:buFont typeface="Wingdings" pitchFamily="2" charset="2"/>
              <a:buChar char="§"/>
            </a:pPr>
            <a:r>
              <a:rPr lang="en-IE" sz="1100" spc="-5" dirty="0">
                <a:solidFill>
                  <a:srgbClr val="1D2C4F"/>
                </a:solidFill>
              </a:rPr>
              <a:t>Uganda	</a:t>
            </a:r>
          </a:p>
          <a:p>
            <a:pPr marL="171450" indent="-171450">
              <a:buClr>
                <a:srgbClr val="E87825"/>
              </a:buClr>
              <a:buFont typeface="Wingdings" pitchFamily="2" charset="2"/>
              <a:buChar char="§"/>
            </a:pPr>
            <a:r>
              <a:rPr lang="en-IE" sz="1100" spc="-5" dirty="0">
                <a:solidFill>
                  <a:srgbClr val="1D2C4F"/>
                </a:solidFill>
              </a:rPr>
              <a:t>United Arab Emirates	</a:t>
            </a:r>
          </a:p>
          <a:p>
            <a:pPr marL="171450" indent="-171450">
              <a:buClr>
                <a:srgbClr val="E87825"/>
              </a:buClr>
              <a:buFont typeface="Wingdings" pitchFamily="2" charset="2"/>
              <a:buChar char="§"/>
            </a:pPr>
            <a:r>
              <a:rPr lang="en-IE" sz="1100" spc="-5" dirty="0">
                <a:solidFill>
                  <a:srgbClr val="1D2C4F"/>
                </a:solidFill>
              </a:rPr>
              <a:t>Vanuatu	</a:t>
            </a:r>
          </a:p>
          <a:p>
            <a:pPr marL="171450" indent="-171450">
              <a:buClr>
                <a:srgbClr val="E87825"/>
              </a:buClr>
              <a:buFont typeface="Wingdings" pitchFamily="2" charset="2"/>
              <a:buChar char="§"/>
            </a:pPr>
            <a:r>
              <a:rPr lang="en-IE" sz="1100" spc="-5" dirty="0">
                <a:solidFill>
                  <a:srgbClr val="1D2C4F"/>
                </a:solidFill>
              </a:rPr>
              <a:t>Yemen</a:t>
            </a:r>
          </a:p>
          <a:p>
            <a:pPr marL="285750" indent="-285750">
              <a:buClr>
                <a:srgbClr val="E87825"/>
              </a:buClr>
              <a:buFont typeface="Wingdings" pitchFamily="2" charset="2"/>
              <a:buChar char="§"/>
            </a:pPr>
            <a:endParaRPr lang="en-IE" dirty="0"/>
          </a:p>
        </p:txBody>
      </p:sp>
      <p:sp>
        <p:nvSpPr>
          <p:cNvPr id="4" name="object 6">
            <a:extLst>
              <a:ext uri="{FF2B5EF4-FFF2-40B4-BE49-F238E27FC236}">
                <a16:creationId xmlns:a16="http://schemas.microsoft.com/office/drawing/2014/main" id="{B7CA4A2E-56FF-6F42-9E01-5D02E3B9F7A2}"/>
              </a:ext>
            </a:extLst>
          </p:cNvPr>
          <p:cNvSpPr txBox="1">
            <a:spLocks noGrp="1"/>
          </p:cNvSpPr>
          <p:nvPr>
            <p:ph type="sldNum" sz="quarter" idx="7"/>
          </p:nvPr>
        </p:nvSpPr>
        <p:spPr>
          <a:xfrm>
            <a:off x="9994901" y="7034783"/>
            <a:ext cx="340828" cy="154529"/>
          </a:xfrm>
          <a:prstGeom prst="rect">
            <a:avLst/>
          </a:prstGeom>
        </p:spPr>
        <p:txBody>
          <a:bodyPr vert="horz" wrap="square" lIns="0" tIns="635" rIns="0" bIns="0" rtlCol="0">
            <a:spAutoFit/>
          </a:bodyPr>
          <a:lstStyle/>
          <a:p>
            <a:pPr marL="38100" algn="r">
              <a:lnSpc>
                <a:spcPct val="100000"/>
              </a:lnSpc>
              <a:spcBef>
                <a:spcPts val="5"/>
              </a:spcBef>
            </a:pPr>
            <a:fld id="{81D60167-4931-47E6-BA6A-407CBD079E47}" type="slidenum">
              <a:rPr dirty="0"/>
              <a:pPr marL="38100" algn="r">
                <a:lnSpc>
                  <a:spcPct val="100000"/>
                </a:lnSpc>
                <a:spcBef>
                  <a:spcPts val="5"/>
                </a:spcBef>
              </a:pPr>
              <a:t>46</a:t>
            </a:fld>
            <a:endParaRPr dirty="0"/>
          </a:p>
        </p:txBody>
      </p:sp>
      <p:sp>
        <p:nvSpPr>
          <p:cNvPr id="13" name="object 4">
            <a:extLst>
              <a:ext uri="{FF2B5EF4-FFF2-40B4-BE49-F238E27FC236}">
                <a16:creationId xmlns:a16="http://schemas.microsoft.com/office/drawing/2014/main" id="{DDF8786F-6ACE-68A2-7887-AD4D2570F09E}"/>
              </a:ext>
            </a:extLst>
          </p:cNvPr>
          <p:cNvSpPr txBox="1">
            <a:spLocks/>
          </p:cNvSpPr>
          <p:nvPr/>
        </p:nvSpPr>
        <p:spPr>
          <a:xfrm>
            <a:off x="401740" y="404876"/>
            <a:ext cx="5783160" cy="391160"/>
          </a:xfrm>
          <a:prstGeom prst="rect">
            <a:avLst/>
          </a:prstGeom>
        </p:spPr>
        <p:txBody>
          <a:bodyPr vert="horz" wrap="square" lIns="0" tIns="12700" rIns="0" bIns="0" rtlCol="0">
            <a:spAutoFit/>
          </a:bodyPr>
          <a:lstStyle>
            <a:lvl1pPr>
              <a:defRPr sz="2400" b="0" i="0">
                <a:solidFill>
                  <a:srgbClr val="1E4592"/>
                </a:solidFill>
                <a:latin typeface="Urbane Medium" pitchFamily="2" charset="77"/>
                <a:ea typeface="+mj-ea"/>
                <a:cs typeface="Urbane Medium" pitchFamily="2" charset="77"/>
              </a:defRPr>
            </a:lvl1pPr>
          </a:lstStyle>
          <a:p>
            <a:pPr marL="12700">
              <a:spcBef>
                <a:spcPts val="100"/>
              </a:spcBef>
            </a:pPr>
            <a:r>
              <a:rPr lang="en-IE" kern="0" dirty="0"/>
              <a:t>Central</a:t>
            </a:r>
            <a:r>
              <a:rPr lang="en-IE" kern="0" spc="-25" dirty="0"/>
              <a:t> </a:t>
            </a:r>
            <a:r>
              <a:rPr lang="en-IE" kern="0" spc="-5" dirty="0"/>
              <a:t>Bank</a:t>
            </a:r>
            <a:r>
              <a:rPr lang="en-IE" kern="0" spc="-30" dirty="0"/>
              <a:t> </a:t>
            </a:r>
            <a:r>
              <a:rPr lang="en-IE" kern="0" dirty="0"/>
              <a:t>Communications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740" y="1578586"/>
            <a:ext cx="3884929" cy="637995"/>
          </a:xfrm>
          <a:prstGeom prst="rect">
            <a:avLst/>
          </a:prstGeom>
        </p:spPr>
        <p:txBody>
          <a:bodyPr vert="horz" wrap="square" lIns="0" tIns="60325" rIns="0" bIns="0" rtlCol="0">
            <a:spAutoFit/>
          </a:bodyPr>
          <a:lstStyle/>
          <a:p>
            <a:pPr marL="12700">
              <a:lnSpc>
                <a:spcPct val="100000"/>
              </a:lnSpc>
              <a:spcBef>
                <a:spcPts val="475"/>
              </a:spcBef>
            </a:pPr>
            <a:r>
              <a:rPr sz="1300" spc="-5" dirty="0">
                <a:solidFill>
                  <a:srgbClr val="1D2C4F"/>
                </a:solidFill>
                <a:latin typeface="Urbane Medium" pitchFamily="2" charset="77"/>
                <a:cs typeface="Judson"/>
              </a:rPr>
              <a:t>The</a:t>
            </a:r>
            <a:r>
              <a:rPr sz="1300" spc="-3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CJA</a:t>
            </a:r>
            <a:r>
              <a:rPr sz="1300" spc="-20" dirty="0">
                <a:solidFill>
                  <a:srgbClr val="1D2C4F"/>
                </a:solidFill>
                <a:latin typeface="Urbane Medium" pitchFamily="2" charset="77"/>
                <a:cs typeface="Judson"/>
              </a:rPr>
              <a:t> </a:t>
            </a:r>
            <a:r>
              <a:rPr sz="1300" dirty="0">
                <a:solidFill>
                  <a:srgbClr val="1D2C4F"/>
                </a:solidFill>
                <a:latin typeface="Urbane Medium" pitchFamily="2" charset="77"/>
                <a:cs typeface="Judson"/>
              </a:rPr>
              <a:t>2010</a:t>
            </a:r>
            <a:endParaRPr sz="1300" dirty="0">
              <a:latin typeface="Urbane Medium" pitchFamily="2" charset="77"/>
              <a:cs typeface="Judson"/>
            </a:endParaRPr>
          </a:p>
          <a:p>
            <a:pPr marL="12700">
              <a:lnSpc>
                <a:spcPct val="100000"/>
              </a:lnSpc>
              <a:spcBef>
                <a:spcPts val="320"/>
              </a:spcBef>
            </a:pPr>
            <a:r>
              <a:rPr sz="1100" u="sng" spc="-5" dirty="0">
                <a:solidFill>
                  <a:srgbClr val="0092B6"/>
                </a:solidFill>
                <a:uFill>
                  <a:solidFill>
                    <a:srgbClr val="0092B6"/>
                  </a:solidFill>
                </a:uFill>
                <a:latin typeface="Urbane Medium" pitchFamily="2" charset="77"/>
                <a:cs typeface="Judson"/>
                <a:hlinkClick r:id="rId2"/>
              </a:rPr>
              <a:t>http://www.irishstatutebook.ie/pdf/2010/en.act.2010.0006.PDF</a:t>
            </a:r>
            <a:endParaRPr sz="1100" dirty="0">
              <a:latin typeface="Urbane Medium" pitchFamily="2" charset="77"/>
              <a:cs typeface="Judson"/>
            </a:endParaRPr>
          </a:p>
        </p:txBody>
      </p:sp>
      <p:sp>
        <p:nvSpPr>
          <p:cNvPr id="9" name="object 9"/>
          <p:cNvSpPr txBox="1"/>
          <p:nvPr/>
        </p:nvSpPr>
        <p:spPr>
          <a:xfrm>
            <a:off x="164885" y="695323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3"/>
              </a:rPr>
              <a:t>.</a:t>
            </a:r>
            <a:endParaRPr sz="1000" dirty="0">
              <a:latin typeface="Urbane Medium" pitchFamily="2" charset="77"/>
              <a:cs typeface="Judson"/>
            </a:endParaRPr>
          </a:p>
        </p:txBody>
      </p:sp>
      <p:sp>
        <p:nvSpPr>
          <p:cNvPr id="10" name="object 10"/>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47</a:t>
            </a:fld>
            <a:endParaRPr dirty="0"/>
          </a:p>
        </p:txBody>
      </p:sp>
      <p:sp>
        <p:nvSpPr>
          <p:cNvPr id="3" name="object 3"/>
          <p:cNvSpPr txBox="1"/>
          <p:nvPr/>
        </p:nvSpPr>
        <p:spPr>
          <a:xfrm>
            <a:off x="401740" y="2474144"/>
            <a:ext cx="3856990" cy="641842"/>
          </a:xfrm>
          <a:prstGeom prst="rect">
            <a:avLst/>
          </a:prstGeom>
        </p:spPr>
        <p:txBody>
          <a:bodyPr vert="horz" wrap="square" lIns="0" tIns="64135" rIns="0" bIns="0" rtlCol="0">
            <a:spAutoFit/>
          </a:bodyPr>
          <a:lstStyle/>
          <a:p>
            <a:pPr marL="12700">
              <a:lnSpc>
                <a:spcPct val="100000"/>
              </a:lnSpc>
              <a:spcBef>
                <a:spcPts val="505"/>
              </a:spcBef>
            </a:pPr>
            <a:r>
              <a:rPr sz="1300" spc="-5" dirty="0">
                <a:solidFill>
                  <a:srgbClr val="1D2C4F"/>
                </a:solidFill>
                <a:latin typeface="Urbane Medium" pitchFamily="2" charset="77"/>
                <a:cs typeface="Judson"/>
              </a:rPr>
              <a:t>The</a:t>
            </a:r>
            <a:r>
              <a:rPr sz="1300" spc="-3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CJA</a:t>
            </a:r>
            <a:r>
              <a:rPr sz="1300" spc="-25" dirty="0">
                <a:solidFill>
                  <a:srgbClr val="1D2C4F"/>
                </a:solidFill>
                <a:latin typeface="Urbane Medium" pitchFamily="2" charset="77"/>
                <a:cs typeface="Judson"/>
              </a:rPr>
              <a:t> </a:t>
            </a:r>
            <a:r>
              <a:rPr sz="1300" dirty="0">
                <a:solidFill>
                  <a:srgbClr val="1D2C4F"/>
                </a:solidFill>
                <a:latin typeface="Urbane Medium" pitchFamily="2" charset="77"/>
                <a:cs typeface="Judson"/>
              </a:rPr>
              <a:t>2013</a:t>
            </a:r>
            <a:endParaRPr sz="1300" dirty="0">
              <a:latin typeface="Urbane Medium" pitchFamily="2" charset="77"/>
              <a:cs typeface="Judson"/>
            </a:endParaRPr>
          </a:p>
          <a:p>
            <a:pPr marL="12700">
              <a:lnSpc>
                <a:spcPct val="100000"/>
              </a:lnSpc>
              <a:spcBef>
                <a:spcPts val="345"/>
              </a:spcBef>
            </a:pPr>
            <a:r>
              <a:rPr sz="1100" u="sng" spc="-5" dirty="0">
                <a:solidFill>
                  <a:srgbClr val="0092B6"/>
                </a:solidFill>
                <a:uFill>
                  <a:solidFill>
                    <a:srgbClr val="0092B6"/>
                  </a:solidFill>
                </a:uFill>
                <a:latin typeface="Urbane Medium" pitchFamily="2" charset="77"/>
                <a:cs typeface="Judson"/>
                <a:hlinkClick r:id="rId4"/>
              </a:rPr>
              <a:t>http://www.irishstatutebook.ie/pdf/2013/en.act.2013.0019.pdf</a:t>
            </a:r>
            <a:endParaRPr sz="1100" dirty="0">
              <a:latin typeface="Urbane Medium" pitchFamily="2" charset="77"/>
              <a:cs typeface="Judson"/>
            </a:endParaRPr>
          </a:p>
        </p:txBody>
      </p:sp>
      <p:sp>
        <p:nvSpPr>
          <p:cNvPr id="4" name="object 4"/>
          <p:cNvSpPr txBox="1"/>
          <p:nvPr/>
        </p:nvSpPr>
        <p:spPr>
          <a:xfrm>
            <a:off x="401740" y="3428168"/>
            <a:ext cx="4540885" cy="641842"/>
          </a:xfrm>
          <a:prstGeom prst="rect">
            <a:avLst/>
          </a:prstGeom>
        </p:spPr>
        <p:txBody>
          <a:bodyPr vert="horz" wrap="square" lIns="0" tIns="64135" rIns="0" bIns="0" rtlCol="0">
            <a:spAutoFit/>
          </a:bodyPr>
          <a:lstStyle/>
          <a:p>
            <a:pPr marL="12700">
              <a:lnSpc>
                <a:spcPct val="100000"/>
              </a:lnSpc>
              <a:spcBef>
                <a:spcPts val="505"/>
              </a:spcBef>
            </a:pPr>
            <a:r>
              <a:rPr sz="1300" spc="-5" dirty="0">
                <a:solidFill>
                  <a:srgbClr val="1D2C4F"/>
                </a:solidFill>
                <a:latin typeface="Urbane Medium" pitchFamily="2" charset="77"/>
                <a:cs typeface="Judson"/>
              </a:rPr>
              <a:t>The</a:t>
            </a:r>
            <a:r>
              <a:rPr sz="1300" spc="-3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CJA</a:t>
            </a:r>
            <a:r>
              <a:rPr sz="1300" spc="-20" dirty="0">
                <a:solidFill>
                  <a:srgbClr val="1D2C4F"/>
                </a:solidFill>
                <a:latin typeface="Urbane Medium" pitchFamily="2" charset="77"/>
                <a:cs typeface="Judson"/>
              </a:rPr>
              <a:t> </a:t>
            </a:r>
            <a:r>
              <a:rPr sz="1300" dirty="0">
                <a:solidFill>
                  <a:srgbClr val="1D2C4F"/>
                </a:solidFill>
                <a:latin typeface="Urbane Medium" pitchFamily="2" charset="77"/>
                <a:cs typeface="Judson"/>
              </a:rPr>
              <a:t>2018</a:t>
            </a:r>
            <a:endParaRPr sz="1300" dirty="0">
              <a:latin typeface="Urbane Medium" pitchFamily="2" charset="77"/>
              <a:cs typeface="Judson"/>
            </a:endParaRPr>
          </a:p>
          <a:p>
            <a:pPr marL="12700">
              <a:lnSpc>
                <a:spcPct val="100000"/>
              </a:lnSpc>
              <a:spcBef>
                <a:spcPts val="345"/>
              </a:spcBef>
            </a:pPr>
            <a:r>
              <a:rPr sz="1100" u="sng" spc="-5" dirty="0">
                <a:solidFill>
                  <a:srgbClr val="0092B6"/>
                </a:solidFill>
                <a:uFill>
                  <a:solidFill>
                    <a:srgbClr val="0092B6"/>
                  </a:solidFill>
                </a:uFill>
                <a:latin typeface="Urbane Medium" pitchFamily="2" charset="77"/>
                <a:cs typeface="Judson"/>
                <a:hlinkClick r:id="rId5"/>
              </a:rPr>
              <a:t>http://www.irishstatutebook.ie/eli/2018/act/26/enacted/en/print#sec14</a:t>
            </a:r>
            <a:endParaRPr sz="1100" dirty="0">
              <a:latin typeface="Urbane Medium" pitchFamily="2" charset="77"/>
              <a:cs typeface="Judson"/>
            </a:endParaRPr>
          </a:p>
        </p:txBody>
      </p:sp>
      <p:sp>
        <p:nvSpPr>
          <p:cNvPr id="5" name="object 5"/>
          <p:cNvSpPr txBox="1"/>
          <p:nvPr/>
        </p:nvSpPr>
        <p:spPr>
          <a:xfrm>
            <a:off x="401740" y="4379144"/>
            <a:ext cx="4053204" cy="641842"/>
          </a:xfrm>
          <a:prstGeom prst="rect">
            <a:avLst/>
          </a:prstGeom>
        </p:spPr>
        <p:txBody>
          <a:bodyPr vert="horz" wrap="square" lIns="0" tIns="64135" rIns="0" bIns="0" rtlCol="0">
            <a:spAutoFit/>
          </a:bodyPr>
          <a:lstStyle/>
          <a:p>
            <a:pPr marL="12700">
              <a:lnSpc>
                <a:spcPct val="100000"/>
              </a:lnSpc>
              <a:spcBef>
                <a:spcPts val="505"/>
              </a:spcBef>
            </a:pPr>
            <a:r>
              <a:rPr sz="1300" spc="-5" dirty="0">
                <a:solidFill>
                  <a:srgbClr val="1D2C4F"/>
                </a:solidFill>
                <a:latin typeface="Urbane Medium" pitchFamily="2" charset="77"/>
                <a:cs typeface="Judson"/>
              </a:rPr>
              <a:t>The</a:t>
            </a:r>
            <a:r>
              <a:rPr sz="1300" spc="-25"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CJA</a:t>
            </a:r>
            <a:r>
              <a:rPr sz="1300" spc="-20" dirty="0">
                <a:solidFill>
                  <a:srgbClr val="1D2C4F"/>
                </a:solidFill>
                <a:latin typeface="Urbane Medium" pitchFamily="2" charset="77"/>
                <a:cs typeface="Judson"/>
              </a:rPr>
              <a:t> </a:t>
            </a:r>
            <a:r>
              <a:rPr sz="1300" dirty="0">
                <a:solidFill>
                  <a:srgbClr val="1D2C4F"/>
                </a:solidFill>
                <a:latin typeface="Urbane Medium" pitchFamily="2" charset="77"/>
                <a:cs typeface="Judson"/>
              </a:rPr>
              <a:t>2021</a:t>
            </a:r>
            <a:endParaRPr sz="1300" dirty="0">
              <a:latin typeface="Urbane Medium" pitchFamily="2" charset="77"/>
              <a:cs typeface="Judson"/>
            </a:endParaRPr>
          </a:p>
          <a:p>
            <a:pPr marL="12700">
              <a:lnSpc>
                <a:spcPct val="100000"/>
              </a:lnSpc>
              <a:spcBef>
                <a:spcPts val="345"/>
              </a:spcBef>
            </a:pPr>
            <a:r>
              <a:rPr sz="1100" u="sng" spc="-5" dirty="0">
                <a:solidFill>
                  <a:srgbClr val="0092B6"/>
                </a:solidFill>
                <a:uFill>
                  <a:solidFill>
                    <a:srgbClr val="0092B6"/>
                  </a:solidFill>
                </a:uFill>
                <a:latin typeface="Urbane Medium" pitchFamily="2" charset="77"/>
                <a:cs typeface="Judson"/>
                <a:hlinkClick r:id="rId6"/>
              </a:rPr>
              <a:t>http://www.irishstatutebook.ie/eli/2021/act/3/enacted/en/html</a:t>
            </a:r>
            <a:endParaRPr sz="1100" dirty="0">
              <a:latin typeface="Urbane Medium" pitchFamily="2" charset="77"/>
              <a:cs typeface="Judson"/>
            </a:endParaRPr>
          </a:p>
        </p:txBody>
      </p:sp>
      <p:sp>
        <p:nvSpPr>
          <p:cNvPr id="6" name="object 6"/>
          <p:cNvSpPr txBox="1"/>
          <p:nvPr/>
        </p:nvSpPr>
        <p:spPr>
          <a:xfrm>
            <a:off x="5596040" y="1584019"/>
            <a:ext cx="4338320" cy="1341713"/>
          </a:xfrm>
          <a:prstGeom prst="rect">
            <a:avLst/>
          </a:prstGeom>
        </p:spPr>
        <p:txBody>
          <a:bodyPr vert="horz" wrap="square" lIns="0" tIns="55244" rIns="0" bIns="0" rtlCol="0">
            <a:spAutoFit/>
          </a:bodyPr>
          <a:lstStyle/>
          <a:p>
            <a:pPr marL="12700">
              <a:lnSpc>
                <a:spcPct val="100000"/>
              </a:lnSpc>
              <a:spcBef>
                <a:spcPts val="434"/>
              </a:spcBef>
            </a:pPr>
            <a:r>
              <a:rPr sz="1300" spc="-5" dirty="0">
                <a:solidFill>
                  <a:srgbClr val="1D2C4F"/>
                </a:solidFill>
                <a:latin typeface="Urbane Medium" pitchFamily="2" charset="77"/>
                <a:cs typeface="Judson"/>
              </a:rPr>
              <a:t>Central</a:t>
            </a:r>
            <a:r>
              <a:rPr sz="130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Bank </a:t>
            </a:r>
            <a:r>
              <a:rPr sz="1300" dirty="0">
                <a:solidFill>
                  <a:srgbClr val="1D2C4F"/>
                </a:solidFill>
                <a:latin typeface="Urbane Medium" pitchFamily="2" charset="77"/>
                <a:cs typeface="Judson"/>
              </a:rPr>
              <a:t>of</a:t>
            </a:r>
            <a:r>
              <a:rPr sz="1300" spc="-5" dirty="0">
                <a:solidFill>
                  <a:srgbClr val="1D2C4F"/>
                </a:solidFill>
                <a:latin typeface="Urbane Medium" pitchFamily="2" charset="77"/>
                <a:cs typeface="Judson"/>
              </a:rPr>
              <a:t> Ireland </a:t>
            </a:r>
            <a:r>
              <a:rPr sz="130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Legislation and</a:t>
            </a:r>
            <a:r>
              <a:rPr sz="130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Guidelines </a:t>
            </a:r>
            <a:r>
              <a:rPr sz="1300" dirty="0">
                <a:solidFill>
                  <a:srgbClr val="1D2C4F"/>
                </a:solidFill>
                <a:latin typeface="Urbane Medium" pitchFamily="2" charset="77"/>
                <a:cs typeface="Judson"/>
              </a:rPr>
              <a:t>for</a:t>
            </a:r>
            <a:r>
              <a:rPr sz="1300" spc="-5" dirty="0">
                <a:solidFill>
                  <a:srgbClr val="1D2C4F"/>
                </a:solidFill>
                <a:latin typeface="Urbane Medium" pitchFamily="2" charset="77"/>
                <a:cs typeface="Judson"/>
              </a:rPr>
              <a:t> </a:t>
            </a:r>
            <a:r>
              <a:rPr sz="1300" dirty="0">
                <a:solidFill>
                  <a:srgbClr val="1D2C4F"/>
                </a:solidFill>
                <a:latin typeface="Urbane Medium" pitchFamily="2" charset="77"/>
                <a:cs typeface="Judson"/>
              </a:rPr>
              <a:t>Anti-</a:t>
            </a:r>
            <a:endParaRPr sz="1300" dirty="0">
              <a:latin typeface="Urbane Medium" pitchFamily="2" charset="77"/>
              <a:cs typeface="Judson"/>
            </a:endParaRPr>
          </a:p>
          <a:p>
            <a:pPr marL="12700">
              <a:lnSpc>
                <a:spcPct val="100000"/>
              </a:lnSpc>
              <a:spcBef>
                <a:spcPts val="335"/>
              </a:spcBef>
            </a:pPr>
            <a:r>
              <a:rPr sz="1300" spc="-5" dirty="0">
                <a:solidFill>
                  <a:srgbClr val="1D2C4F"/>
                </a:solidFill>
                <a:latin typeface="Urbane Medium" pitchFamily="2" charset="77"/>
                <a:cs typeface="Judson"/>
              </a:rPr>
              <a:t>Money</a:t>
            </a:r>
            <a:r>
              <a:rPr sz="1300" spc="-3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Laundering</a:t>
            </a:r>
            <a:endParaRPr sz="1300" dirty="0">
              <a:latin typeface="Urbane Medium" pitchFamily="2" charset="77"/>
              <a:cs typeface="Judson"/>
            </a:endParaRPr>
          </a:p>
          <a:p>
            <a:pPr marL="12700" marR="5080">
              <a:lnSpc>
                <a:spcPts val="1680"/>
              </a:lnSpc>
              <a:spcBef>
                <a:spcPts val="85"/>
              </a:spcBef>
            </a:pPr>
            <a:r>
              <a:rPr sz="1100" u="sng" spc="-5" dirty="0">
                <a:solidFill>
                  <a:srgbClr val="0092B6"/>
                </a:solidFill>
                <a:uFill>
                  <a:solidFill>
                    <a:srgbClr val="0092B6"/>
                  </a:solidFill>
                </a:uFill>
                <a:latin typeface="Urbane Medium" pitchFamily="2" charset="77"/>
                <a:cs typeface="Judson"/>
                <a:hlinkClick r:id="rId7"/>
              </a:rPr>
              <a:t>https://www.centralbank.ie/regulation/anti-money-laundering-and-countering-the-financing-of</a:t>
            </a:r>
            <a:r>
              <a:rPr lang="en-GB" sz="1100" u="sng" spc="-5" dirty="0">
                <a:solidFill>
                  <a:srgbClr val="0092B6"/>
                </a:solidFill>
                <a:uFill>
                  <a:solidFill>
                    <a:srgbClr val="0092B6"/>
                  </a:solidFill>
                </a:uFill>
                <a:latin typeface="Urbane Medium" pitchFamily="2" charset="77"/>
                <a:cs typeface="Judson"/>
                <a:hlinkClick r:id="rId7"/>
              </a:rPr>
              <a:t>-</a:t>
            </a:r>
            <a:r>
              <a:rPr sz="1100" u="sng" spc="-5" dirty="0">
                <a:solidFill>
                  <a:srgbClr val="0092B6"/>
                </a:solidFill>
                <a:uFill>
                  <a:solidFill>
                    <a:srgbClr val="0092B6"/>
                  </a:solidFill>
                </a:uFill>
                <a:latin typeface="Urbane Medium" pitchFamily="2" charset="77"/>
                <a:cs typeface="Judson"/>
                <a:hlinkClick r:id="rId7"/>
              </a:rPr>
              <a:t>terrorism/legislation</a:t>
            </a:r>
            <a:endParaRPr sz="1100" dirty="0">
              <a:latin typeface="Urbane Medium" pitchFamily="2" charset="77"/>
              <a:cs typeface="Judson"/>
            </a:endParaRPr>
          </a:p>
        </p:txBody>
      </p:sp>
      <p:sp>
        <p:nvSpPr>
          <p:cNvPr id="7" name="object 7"/>
          <p:cNvSpPr txBox="1"/>
          <p:nvPr/>
        </p:nvSpPr>
        <p:spPr>
          <a:xfrm>
            <a:off x="5596040" y="2983160"/>
            <a:ext cx="4338320" cy="868828"/>
          </a:xfrm>
          <a:prstGeom prst="rect">
            <a:avLst/>
          </a:prstGeom>
        </p:spPr>
        <p:txBody>
          <a:bodyPr vert="horz" wrap="square" lIns="0" tIns="17145" rIns="0" bIns="0" rtlCol="0">
            <a:spAutoFit/>
          </a:bodyPr>
          <a:lstStyle/>
          <a:p>
            <a:pPr marL="12700" marR="5080">
              <a:lnSpc>
                <a:spcPct val="123700"/>
              </a:lnSpc>
              <a:spcBef>
                <a:spcPts val="135"/>
              </a:spcBef>
            </a:pPr>
            <a:r>
              <a:rPr sz="1300" spc="-5" dirty="0">
                <a:solidFill>
                  <a:srgbClr val="1D2C4F"/>
                </a:solidFill>
                <a:latin typeface="Urbane Medium" pitchFamily="2" charset="77"/>
                <a:cs typeface="Judson"/>
              </a:rPr>
              <a:t>Guidance </a:t>
            </a:r>
            <a:r>
              <a:rPr sz="1300" dirty="0">
                <a:solidFill>
                  <a:srgbClr val="1D2C4F"/>
                </a:solidFill>
                <a:latin typeface="Urbane Medium" pitchFamily="2" charset="77"/>
                <a:cs typeface="Judson"/>
              </a:rPr>
              <a:t>on</a:t>
            </a:r>
            <a:r>
              <a:rPr sz="1300" spc="-5" dirty="0">
                <a:solidFill>
                  <a:srgbClr val="1D2C4F"/>
                </a:solidFill>
                <a:latin typeface="Urbane Medium" pitchFamily="2" charset="77"/>
                <a:cs typeface="Judson"/>
              </a:rPr>
              <a:t> Financial</a:t>
            </a:r>
            <a:r>
              <a:rPr sz="1300" dirty="0">
                <a:solidFill>
                  <a:srgbClr val="1D2C4F"/>
                </a:solidFill>
                <a:latin typeface="Urbane Medium" pitchFamily="2" charset="77"/>
                <a:cs typeface="Judson"/>
              </a:rPr>
              <a:t> </a:t>
            </a:r>
            <a:r>
              <a:rPr sz="1300" spc="-5" dirty="0">
                <a:solidFill>
                  <a:srgbClr val="1D2C4F"/>
                </a:solidFill>
                <a:latin typeface="Urbane Medium" pitchFamily="2" charset="77"/>
                <a:cs typeface="Judson"/>
              </a:rPr>
              <a:t>Sanctions </a:t>
            </a:r>
            <a:r>
              <a:rPr sz="1300" dirty="0">
                <a:solidFill>
                  <a:srgbClr val="1D2C4F"/>
                </a:solidFill>
                <a:latin typeface="Urbane Medium" pitchFamily="2" charset="77"/>
                <a:cs typeface="Judson"/>
              </a:rPr>
              <a:t> </a:t>
            </a:r>
            <a:r>
              <a:rPr lang="en-IE" sz="1100" u="sng" spc="-5" dirty="0">
                <a:solidFill>
                  <a:srgbClr val="0092B6"/>
                </a:solidFill>
                <a:uFill>
                  <a:solidFill>
                    <a:srgbClr val="0092B6"/>
                  </a:solidFill>
                </a:uFill>
                <a:latin typeface="Urbane Medium" pitchFamily="2" charset="77"/>
                <a:cs typeface="Judson"/>
                <a:hlinkClick r:id="rId8"/>
              </a:rPr>
              <a:t>https://www.centralbank.ie/regulation/anti-money-laundering-and-countering-the-financing-of-terrorism/countering-the-financing-of-terrorism</a:t>
            </a:r>
            <a:endParaRPr sz="1100" dirty="0">
              <a:latin typeface="Urbane Medium" pitchFamily="2" charset="77"/>
              <a:cs typeface="Judson"/>
            </a:endParaRPr>
          </a:p>
        </p:txBody>
      </p:sp>
      <p:sp>
        <p:nvSpPr>
          <p:cNvPr id="8" name="object 8"/>
          <p:cNvSpPr txBox="1">
            <a:spLocks noGrp="1"/>
          </p:cNvSpPr>
          <p:nvPr>
            <p:ph type="title"/>
          </p:nvPr>
        </p:nvSpPr>
        <p:spPr>
          <a:xfrm>
            <a:off x="401740" y="392683"/>
            <a:ext cx="3116160" cy="382156"/>
          </a:xfrm>
          <a:prstGeom prst="rect">
            <a:avLst/>
          </a:prstGeom>
        </p:spPr>
        <p:txBody>
          <a:bodyPr vert="horz" wrap="square" lIns="0" tIns="12700" rIns="0" bIns="0" rtlCol="0">
            <a:spAutoFit/>
          </a:bodyPr>
          <a:lstStyle/>
          <a:p>
            <a:pPr marL="12700">
              <a:lnSpc>
                <a:spcPct val="100000"/>
              </a:lnSpc>
              <a:spcBef>
                <a:spcPts val="100"/>
              </a:spcBef>
            </a:pPr>
            <a:r>
              <a:rPr spc="120" dirty="0">
                <a:cs typeface="Book Antiqua"/>
              </a:rPr>
              <a:t>Useful</a:t>
            </a:r>
            <a:r>
              <a:rPr spc="-65" dirty="0">
                <a:cs typeface="Book Antiqua"/>
              </a:rPr>
              <a:t> </a:t>
            </a:r>
            <a:r>
              <a:rPr spc="135" dirty="0">
                <a:cs typeface="Book Antiqua"/>
              </a:rPr>
              <a:t>Links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99109"/>
            <a:ext cx="10686415" cy="0"/>
          </a:xfrm>
          <a:custGeom>
            <a:avLst/>
            <a:gdLst/>
            <a:ahLst/>
            <a:cxnLst/>
            <a:rect l="l" t="t" r="r" b="b"/>
            <a:pathLst>
              <a:path w="10686415">
                <a:moveTo>
                  <a:pt x="0" y="0"/>
                </a:moveTo>
                <a:lnTo>
                  <a:pt x="10686360" y="0"/>
                </a:lnTo>
              </a:path>
            </a:pathLst>
          </a:custGeom>
          <a:ln w="6346">
            <a:solidFill>
              <a:srgbClr val="0092B6"/>
            </a:solidFill>
          </a:ln>
        </p:spPr>
        <p:txBody>
          <a:bodyPr wrap="square" lIns="0" tIns="0" rIns="0" bIns="0" rtlCol="0"/>
          <a:lstStyle/>
          <a:p>
            <a:endParaRPr dirty="0">
              <a:latin typeface="Urbane Medium" pitchFamily="2" charset="77"/>
            </a:endParaRPr>
          </a:p>
        </p:txBody>
      </p:sp>
      <p:sp>
        <p:nvSpPr>
          <p:cNvPr id="4" name="object 4"/>
          <p:cNvSpPr txBox="1"/>
          <p:nvPr/>
        </p:nvSpPr>
        <p:spPr>
          <a:xfrm>
            <a:off x="401740" y="1567969"/>
            <a:ext cx="1853279" cy="537327"/>
          </a:xfrm>
          <a:prstGeom prst="rect">
            <a:avLst/>
          </a:prstGeom>
        </p:spPr>
        <p:txBody>
          <a:bodyPr vert="horz" wrap="square" lIns="0" tIns="100330" rIns="0" bIns="0" rtlCol="0">
            <a:spAutoFit/>
          </a:bodyPr>
          <a:lstStyle/>
          <a:p>
            <a:pPr marL="12700">
              <a:lnSpc>
                <a:spcPct val="100000"/>
              </a:lnSpc>
              <a:spcBef>
                <a:spcPts val="790"/>
              </a:spcBef>
            </a:pPr>
            <a:r>
              <a:rPr sz="1600" dirty="0">
                <a:solidFill>
                  <a:srgbClr val="1E4592"/>
                </a:solidFill>
                <a:latin typeface="Urbane Medium" pitchFamily="2" charset="77"/>
                <a:cs typeface="Judson"/>
              </a:rPr>
              <a:t>Joyce</a:t>
            </a:r>
            <a:r>
              <a:rPr sz="1600" spc="-60" dirty="0">
                <a:solidFill>
                  <a:srgbClr val="1E4592"/>
                </a:solidFill>
                <a:latin typeface="Urbane Medium" pitchFamily="2" charset="77"/>
                <a:cs typeface="Judson"/>
              </a:rPr>
              <a:t> </a:t>
            </a:r>
            <a:r>
              <a:rPr sz="1600" dirty="0">
                <a:solidFill>
                  <a:srgbClr val="1E4592"/>
                </a:solidFill>
                <a:latin typeface="Urbane Medium" pitchFamily="2" charset="77"/>
                <a:cs typeface="Judson"/>
              </a:rPr>
              <a:t>Byron</a:t>
            </a:r>
          </a:p>
          <a:p>
            <a:pPr marL="12700">
              <a:lnSpc>
                <a:spcPct val="100000"/>
              </a:lnSpc>
              <a:spcBef>
                <a:spcPts val="385"/>
              </a:spcBef>
            </a:pPr>
            <a:r>
              <a:rPr sz="900" spc="75" dirty="0">
                <a:solidFill>
                  <a:srgbClr val="696969"/>
                </a:solidFill>
                <a:latin typeface="Urbane Medium" pitchFamily="2" charset="77"/>
                <a:cs typeface="Judson"/>
              </a:rPr>
              <a:t>MLRO</a:t>
            </a:r>
            <a:endParaRPr sz="900" dirty="0">
              <a:latin typeface="Urbane Medium" pitchFamily="2" charset="77"/>
              <a:cs typeface="Judson"/>
            </a:endParaRPr>
          </a:p>
        </p:txBody>
      </p:sp>
      <p:sp>
        <p:nvSpPr>
          <p:cNvPr id="5" name="object 5"/>
          <p:cNvSpPr txBox="1"/>
          <p:nvPr/>
        </p:nvSpPr>
        <p:spPr>
          <a:xfrm>
            <a:off x="401740" y="2279903"/>
            <a:ext cx="2963760" cy="426399"/>
          </a:xfrm>
          <a:prstGeom prst="rect">
            <a:avLst/>
          </a:prstGeom>
        </p:spPr>
        <p:txBody>
          <a:bodyPr vert="horz" wrap="square" lIns="0" tIns="48895" rIns="0" bIns="0" rtlCol="0">
            <a:spAutoFit/>
          </a:bodyPr>
          <a:lstStyle/>
          <a:p>
            <a:pPr marL="12700">
              <a:lnSpc>
                <a:spcPct val="100000"/>
              </a:lnSpc>
              <a:spcBef>
                <a:spcPts val="385"/>
              </a:spcBef>
            </a:pPr>
            <a:r>
              <a:rPr lang="en-IE" sz="1100" spc="-5" dirty="0">
                <a:solidFill>
                  <a:srgbClr val="016673"/>
                </a:solidFill>
                <a:latin typeface="Urbane Medium" pitchFamily="2" charset="77"/>
                <a:cs typeface="Judson"/>
                <a:hlinkClick r:id="rId2"/>
              </a:rPr>
              <a:t>joyce.byron@bridgefundservices.com</a:t>
            </a:r>
            <a:r>
              <a:rPr lang="en-IE" sz="1100" spc="-5" dirty="0">
                <a:solidFill>
                  <a:srgbClr val="016673"/>
                </a:solidFill>
                <a:latin typeface="Urbane Medium" pitchFamily="2" charset="77"/>
                <a:cs typeface="Judson"/>
              </a:rPr>
              <a:t> </a:t>
            </a:r>
            <a:endParaRPr sz="1100" dirty="0">
              <a:latin typeface="Urbane Medium" pitchFamily="2" charset="77"/>
              <a:cs typeface="Judson"/>
            </a:endParaRPr>
          </a:p>
          <a:p>
            <a:pPr marL="12700">
              <a:lnSpc>
                <a:spcPct val="100000"/>
              </a:lnSpc>
              <a:spcBef>
                <a:spcPts val="290"/>
              </a:spcBef>
            </a:pPr>
            <a:r>
              <a:rPr sz="1100" spc="-10" dirty="0">
                <a:solidFill>
                  <a:srgbClr val="1D2C4F"/>
                </a:solidFill>
                <a:latin typeface="Urbane Medium" pitchFamily="2" charset="77"/>
                <a:cs typeface="Judson"/>
              </a:rPr>
              <a:t>+353</a:t>
            </a:r>
            <a:r>
              <a:rPr sz="1100" spc="-1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(0)1</a:t>
            </a:r>
            <a:r>
              <a:rPr sz="1100" spc="24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566</a:t>
            </a:r>
            <a:r>
              <a:rPr sz="1100" spc="-1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9805</a:t>
            </a:r>
            <a:endParaRPr sz="1100" dirty="0">
              <a:latin typeface="Urbane Medium" pitchFamily="2" charset="77"/>
              <a:cs typeface="Judson"/>
            </a:endParaRPr>
          </a:p>
        </p:txBody>
      </p:sp>
      <p:sp>
        <p:nvSpPr>
          <p:cNvPr id="6" name="object 6"/>
          <p:cNvSpPr txBox="1"/>
          <p:nvPr/>
        </p:nvSpPr>
        <p:spPr>
          <a:xfrm>
            <a:off x="4051300" y="1567969"/>
            <a:ext cx="2030028" cy="537327"/>
          </a:xfrm>
          <a:prstGeom prst="rect">
            <a:avLst/>
          </a:prstGeom>
        </p:spPr>
        <p:txBody>
          <a:bodyPr vert="horz" wrap="square" lIns="0" tIns="100330" rIns="0" bIns="0" rtlCol="0">
            <a:spAutoFit/>
          </a:bodyPr>
          <a:lstStyle/>
          <a:p>
            <a:pPr marL="12700">
              <a:lnSpc>
                <a:spcPct val="100000"/>
              </a:lnSpc>
              <a:spcBef>
                <a:spcPts val="790"/>
              </a:spcBef>
            </a:pPr>
            <a:r>
              <a:rPr sz="1600" spc="-5" dirty="0">
                <a:solidFill>
                  <a:srgbClr val="1E4592"/>
                </a:solidFill>
                <a:latin typeface="Urbane Medium" pitchFamily="2" charset="77"/>
                <a:cs typeface="Judson"/>
              </a:rPr>
              <a:t>Fergal</a:t>
            </a:r>
            <a:r>
              <a:rPr sz="1600" spc="-55" dirty="0">
                <a:solidFill>
                  <a:srgbClr val="1E4592"/>
                </a:solidFill>
                <a:latin typeface="Urbane Medium" pitchFamily="2" charset="77"/>
                <a:cs typeface="Judson"/>
              </a:rPr>
              <a:t> </a:t>
            </a:r>
            <a:r>
              <a:rPr sz="1600" spc="-5" dirty="0">
                <a:solidFill>
                  <a:srgbClr val="1E4592"/>
                </a:solidFill>
                <a:latin typeface="Urbane Medium" pitchFamily="2" charset="77"/>
                <a:cs typeface="Judson"/>
              </a:rPr>
              <a:t>Hand</a:t>
            </a:r>
            <a:endParaRPr sz="1600" dirty="0">
              <a:solidFill>
                <a:srgbClr val="1E4592"/>
              </a:solidFill>
              <a:latin typeface="Urbane Medium" pitchFamily="2" charset="77"/>
              <a:cs typeface="Judson"/>
            </a:endParaRPr>
          </a:p>
          <a:p>
            <a:pPr marL="12700">
              <a:lnSpc>
                <a:spcPct val="100000"/>
              </a:lnSpc>
              <a:spcBef>
                <a:spcPts val="385"/>
              </a:spcBef>
            </a:pPr>
            <a:r>
              <a:rPr sz="900" spc="75" dirty="0">
                <a:solidFill>
                  <a:srgbClr val="696969"/>
                </a:solidFill>
                <a:latin typeface="Urbane Medium" pitchFamily="2" charset="77"/>
                <a:cs typeface="Judson"/>
              </a:rPr>
              <a:t>MLRO</a:t>
            </a:r>
            <a:endParaRPr sz="900" dirty="0">
              <a:latin typeface="Urbane Medium" pitchFamily="2" charset="77"/>
              <a:cs typeface="Judson"/>
            </a:endParaRPr>
          </a:p>
        </p:txBody>
      </p:sp>
      <p:sp>
        <p:nvSpPr>
          <p:cNvPr id="7" name="object 7"/>
          <p:cNvSpPr txBox="1"/>
          <p:nvPr/>
        </p:nvSpPr>
        <p:spPr>
          <a:xfrm>
            <a:off x="4035424" y="2279903"/>
            <a:ext cx="3950903" cy="439223"/>
          </a:xfrm>
          <a:prstGeom prst="rect">
            <a:avLst/>
          </a:prstGeom>
        </p:spPr>
        <p:txBody>
          <a:bodyPr vert="horz" wrap="square" lIns="0" tIns="48895" rIns="0" bIns="0" rtlCol="0">
            <a:spAutoFit/>
          </a:bodyPr>
          <a:lstStyle/>
          <a:p>
            <a:pPr marL="12700">
              <a:lnSpc>
                <a:spcPct val="100000"/>
              </a:lnSpc>
              <a:spcBef>
                <a:spcPts val="385"/>
              </a:spcBef>
            </a:pPr>
            <a:r>
              <a:rPr sz="1100" spc="-5" dirty="0">
                <a:solidFill>
                  <a:srgbClr val="016673"/>
                </a:solidFill>
                <a:latin typeface="Urbane Medium" pitchFamily="2" charset="77"/>
                <a:cs typeface="Judson"/>
                <a:hlinkClick r:id="rId3"/>
              </a:rPr>
              <a:t>Fergal.Hand@</a:t>
            </a:r>
            <a:r>
              <a:rPr lang="en-IE" sz="1100" spc="-5" dirty="0">
                <a:solidFill>
                  <a:srgbClr val="016673"/>
                </a:solidFill>
                <a:latin typeface="Urbane Medium" pitchFamily="2" charset="77"/>
                <a:cs typeface="Judson"/>
                <a:hlinkClick r:id="rId3"/>
              </a:rPr>
              <a:t>bridgefundservices.com </a:t>
            </a:r>
            <a:endParaRPr lang="en-IE" sz="1100" spc="-5" dirty="0">
              <a:solidFill>
                <a:srgbClr val="016673"/>
              </a:solidFill>
              <a:latin typeface="Urbane Medium" pitchFamily="2" charset="77"/>
              <a:cs typeface="Judson"/>
            </a:endParaRPr>
          </a:p>
          <a:p>
            <a:pPr marL="12700">
              <a:lnSpc>
                <a:spcPct val="100000"/>
              </a:lnSpc>
              <a:spcBef>
                <a:spcPts val="385"/>
              </a:spcBef>
            </a:pPr>
            <a:r>
              <a:rPr sz="1100" spc="-10" dirty="0">
                <a:solidFill>
                  <a:srgbClr val="1D2C4F"/>
                </a:solidFill>
                <a:latin typeface="Urbane Medium" pitchFamily="2" charset="77"/>
                <a:cs typeface="Judson"/>
              </a:rPr>
              <a:t>+353</a:t>
            </a:r>
            <a:r>
              <a:rPr sz="1100" spc="-2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(0)1</a:t>
            </a:r>
            <a:r>
              <a:rPr sz="1100" spc="-2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487</a:t>
            </a:r>
            <a:r>
              <a:rPr sz="1100" spc="-1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0365</a:t>
            </a:r>
            <a:endParaRPr sz="1100" dirty="0">
              <a:latin typeface="Urbane Medium" pitchFamily="2" charset="77"/>
              <a:cs typeface="Judson"/>
            </a:endParaRPr>
          </a:p>
        </p:txBody>
      </p:sp>
      <p:sp>
        <p:nvSpPr>
          <p:cNvPr id="8" name="object 8"/>
          <p:cNvSpPr txBox="1"/>
          <p:nvPr/>
        </p:nvSpPr>
        <p:spPr>
          <a:xfrm>
            <a:off x="6993605" y="1577542"/>
            <a:ext cx="1221740" cy="245580"/>
          </a:xfrm>
          <a:prstGeom prst="rect">
            <a:avLst/>
          </a:prstGeom>
        </p:spPr>
        <p:txBody>
          <a:bodyPr vert="horz" wrap="square" lIns="0" tIns="90805" rIns="0" bIns="0" rtlCol="0">
            <a:spAutoFit/>
          </a:bodyPr>
          <a:lstStyle/>
          <a:p>
            <a:pPr marL="12700">
              <a:lnSpc>
                <a:spcPct val="100000"/>
              </a:lnSpc>
              <a:spcBef>
                <a:spcPts val="715"/>
              </a:spcBef>
            </a:pPr>
            <a:endParaRPr sz="1000" dirty="0">
              <a:latin typeface="Urbane Medium" pitchFamily="2" charset="77"/>
              <a:cs typeface="Judson"/>
            </a:endParaRPr>
          </a:p>
        </p:txBody>
      </p:sp>
      <p:pic>
        <p:nvPicPr>
          <p:cNvPr id="10" name="object 10"/>
          <p:cNvPicPr/>
          <p:nvPr/>
        </p:nvPicPr>
        <p:blipFill>
          <a:blip r:embed="rId4" cstate="print"/>
          <a:stretch>
            <a:fillRect/>
          </a:stretch>
        </p:blipFill>
        <p:spPr>
          <a:xfrm>
            <a:off x="0" y="3142487"/>
            <a:ext cx="10692384" cy="4414012"/>
          </a:xfrm>
          <a:prstGeom prst="rect">
            <a:avLst/>
          </a:prstGeom>
        </p:spPr>
      </p:pic>
      <p:sp>
        <p:nvSpPr>
          <p:cNvPr id="11" name="object 11"/>
          <p:cNvSpPr txBox="1">
            <a:spLocks noGrp="1"/>
          </p:cNvSpPr>
          <p:nvPr>
            <p:ph type="title"/>
          </p:nvPr>
        </p:nvSpPr>
        <p:spPr>
          <a:xfrm>
            <a:off x="401739" y="404876"/>
            <a:ext cx="7813605" cy="391160"/>
          </a:xfrm>
          <a:prstGeom prst="rect">
            <a:avLst/>
          </a:prstGeom>
        </p:spPr>
        <p:txBody>
          <a:bodyPr vert="horz" wrap="square" lIns="0" tIns="12700" rIns="0" bIns="0" rtlCol="0">
            <a:spAutoFit/>
          </a:bodyPr>
          <a:lstStyle/>
          <a:p>
            <a:pPr marL="12700">
              <a:lnSpc>
                <a:spcPct val="100000"/>
              </a:lnSpc>
              <a:spcBef>
                <a:spcPts val="100"/>
              </a:spcBef>
            </a:pPr>
            <a:r>
              <a:rPr spc="-105" dirty="0">
                <a:solidFill>
                  <a:srgbClr val="1E4592"/>
                </a:solidFill>
              </a:rPr>
              <a:t>P</a:t>
            </a:r>
            <a:r>
              <a:rPr spc="-95" dirty="0">
                <a:solidFill>
                  <a:srgbClr val="1E4592"/>
                </a:solidFill>
              </a:rPr>
              <a:t>l</a:t>
            </a:r>
            <a:r>
              <a:rPr spc="-100" dirty="0">
                <a:solidFill>
                  <a:srgbClr val="1E4592"/>
                </a:solidFill>
              </a:rPr>
              <a:t>eas</a:t>
            </a:r>
            <a:r>
              <a:rPr dirty="0">
                <a:solidFill>
                  <a:srgbClr val="1E4592"/>
                </a:solidFill>
              </a:rPr>
              <a:t>e</a:t>
            </a:r>
            <a:r>
              <a:rPr spc="-200" dirty="0">
                <a:solidFill>
                  <a:srgbClr val="1E4592"/>
                </a:solidFill>
              </a:rPr>
              <a:t> </a:t>
            </a:r>
            <a:r>
              <a:rPr spc="-100" dirty="0">
                <a:solidFill>
                  <a:srgbClr val="1E4592"/>
                </a:solidFill>
              </a:rPr>
              <a:t>d</a:t>
            </a:r>
            <a:r>
              <a:rPr spc="-110" dirty="0">
                <a:solidFill>
                  <a:srgbClr val="1E4592"/>
                </a:solidFill>
              </a:rPr>
              <a:t>i</a:t>
            </a:r>
            <a:r>
              <a:rPr spc="-100" dirty="0">
                <a:solidFill>
                  <a:srgbClr val="1E4592"/>
                </a:solidFill>
              </a:rPr>
              <a:t>re</a:t>
            </a:r>
            <a:r>
              <a:rPr spc="-95" dirty="0">
                <a:solidFill>
                  <a:srgbClr val="1E4592"/>
                </a:solidFill>
              </a:rPr>
              <a:t>c</a:t>
            </a:r>
            <a:r>
              <a:rPr spc="5" dirty="0">
                <a:solidFill>
                  <a:srgbClr val="1E4592"/>
                </a:solidFill>
              </a:rPr>
              <a:t>t</a:t>
            </a:r>
            <a:r>
              <a:rPr spc="-204" dirty="0">
                <a:solidFill>
                  <a:srgbClr val="1E4592"/>
                </a:solidFill>
              </a:rPr>
              <a:t> </a:t>
            </a:r>
            <a:r>
              <a:rPr spc="-105" dirty="0">
                <a:solidFill>
                  <a:srgbClr val="1E4592"/>
                </a:solidFill>
              </a:rPr>
              <a:t>q</a:t>
            </a:r>
            <a:r>
              <a:rPr spc="-95" dirty="0">
                <a:solidFill>
                  <a:srgbClr val="1E4592"/>
                </a:solidFill>
              </a:rPr>
              <a:t>u</a:t>
            </a:r>
            <a:r>
              <a:rPr spc="-100" dirty="0">
                <a:solidFill>
                  <a:srgbClr val="1E4592"/>
                </a:solidFill>
              </a:rPr>
              <a:t>es</a:t>
            </a:r>
            <a:r>
              <a:rPr spc="-95" dirty="0">
                <a:solidFill>
                  <a:srgbClr val="1E4592"/>
                </a:solidFill>
              </a:rPr>
              <a:t>t</a:t>
            </a:r>
            <a:r>
              <a:rPr spc="-110" dirty="0">
                <a:solidFill>
                  <a:srgbClr val="1E4592"/>
                </a:solidFill>
              </a:rPr>
              <a:t>i</a:t>
            </a:r>
            <a:r>
              <a:rPr spc="-95" dirty="0">
                <a:solidFill>
                  <a:srgbClr val="1E4592"/>
                </a:solidFill>
              </a:rPr>
              <a:t>o</a:t>
            </a:r>
            <a:r>
              <a:rPr spc="-105" dirty="0">
                <a:solidFill>
                  <a:srgbClr val="1E4592"/>
                </a:solidFill>
              </a:rPr>
              <a:t>n</a:t>
            </a:r>
            <a:r>
              <a:rPr dirty="0">
                <a:solidFill>
                  <a:srgbClr val="1E4592"/>
                </a:solidFill>
              </a:rPr>
              <a:t>s</a:t>
            </a:r>
            <a:r>
              <a:rPr spc="-200" dirty="0">
                <a:solidFill>
                  <a:srgbClr val="1E4592"/>
                </a:solidFill>
              </a:rPr>
              <a:t> </a:t>
            </a:r>
            <a:r>
              <a:rPr spc="-100" dirty="0">
                <a:solidFill>
                  <a:srgbClr val="1E4592"/>
                </a:solidFill>
              </a:rPr>
              <a:t>re</a:t>
            </a:r>
            <a:r>
              <a:rPr spc="-95" dirty="0">
                <a:solidFill>
                  <a:srgbClr val="1E4592"/>
                </a:solidFill>
              </a:rPr>
              <a:t>g</a:t>
            </a:r>
            <a:r>
              <a:rPr spc="-100" dirty="0">
                <a:solidFill>
                  <a:srgbClr val="1E4592"/>
                </a:solidFill>
              </a:rPr>
              <a:t>ard</a:t>
            </a:r>
            <a:r>
              <a:rPr spc="-110" dirty="0">
                <a:solidFill>
                  <a:srgbClr val="1E4592"/>
                </a:solidFill>
              </a:rPr>
              <a:t>i</a:t>
            </a:r>
            <a:r>
              <a:rPr spc="-105" dirty="0">
                <a:solidFill>
                  <a:srgbClr val="1E4592"/>
                </a:solidFill>
              </a:rPr>
              <a:t>n</a:t>
            </a:r>
            <a:r>
              <a:rPr dirty="0">
                <a:solidFill>
                  <a:srgbClr val="1E4592"/>
                </a:solidFill>
              </a:rPr>
              <a:t>g</a:t>
            </a:r>
            <a:r>
              <a:rPr spc="-204" dirty="0">
                <a:solidFill>
                  <a:srgbClr val="1E4592"/>
                </a:solidFill>
              </a:rPr>
              <a:t> </a:t>
            </a:r>
            <a:r>
              <a:rPr spc="-95" dirty="0">
                <a:solidFill>
                  <a:srgbClr val="1E4592"/>
                </a:solidFill>
              </a:rPr>
              <a:t>t</a:t>
            </a:r>
            <a:r>
              <a:rPr spc="5" dirty="0">
                <a:solidFill>
                  <a:srgbClr val="1E4592"/>
                </a:solidFill>
              </a:rPr>
              <a:t>o</a:t>
            </a:r>
            <a:r>
              <a:rPr spc="-200" dirty="0">
                <a:solidFill>
                  <a:srgbClr val="1E4592"/>
                </a:solidFill>
              </a:rPr>
              <a:t> </a:t>
            </a:r>
            <a:r>
              <a:rPr spc="-95" dirty="0">
                <a:solidFill>
                  <a:srgbClr val="1E4592"/>
                </a:solidFill>
              </a:rPr>
              <a:t>th</a:t>
            </a:r>
            <a:r>
              <a:rPr spc="-110" dirty="0">
                <a:solidFill>
                  <a:srgbClr val="1E4592"/>
                </a:solidFill>
              </a:rPr>
              <a:t>i</a:t>
            </a:r>
            <a:r>
              <a:rPr dirty="0">
                <a:solidFill>
                  <a:srgbClr val="1E4592"/>
                </a:solidFill>
              </a:rPr>
              <a:t>s</a:t>
            </a:r>
            <a:r>
              <a:rPr spc="-200" dirty="0">
                <a:solidFill>
                  <a:srgbClr val="1E4592"/>
                </a:solidFill>
              </a:rPr>
              <a:t> </a:t>
            </a:r>
            <a:r>
              <a:rPr spc="-95" dirty="0">
                <a:solidFill>
                  <a:srgbClr val="1E4592"/>
                </a:solidFill>
              </a:rPr>
              <a:t>t</a:t>
            </a:r>
            <a:r>
              <a:rPr spc="-100" dirty="0">
                <a:solidFill>
                  <a:srgbClr val="1E4592"/>
                </a:solidFill>
              </a:rPr>
              <a:t>ra</a:t>
            </a:r>
            <a:r>
              <a:rPr spc="-110" dirty="0">
                <a:solidFill>
                  <a:srgbClr val="1E4592"/>
                </a:solidFill>
              </a:rPr>
              <a:t>i</a:t>
            </a:r>
            <a:r>
              <a:rPr spc="-105" dirty="0">
                <a:solidFill>
                  <a:srgbClr val="1E4592"/>
                </a:solidFill>
              </a:rPr>
              <a:t>n</a:t>
            </a:r>
            <a:r>
              <a:rPr spc="-110" dirty="0">
                <a:solidFill>
                  <a:srgbClr val="1E4592"/>
                </a:solidFill>
              </a:rPr>
              <a:t>i</a:t>
            </a:r>
            <a:r>
              <a:rPr spc="-105" dirty="0">
                <a:solidFill>
                  <a:srgbClr val="1E4592"/>
                </a:solidFill>
              </a:rPr>
              <a:t>n</a:t>
            </a:r>
            <a:r>
              <a:rPr dirty="0">
                <a:solidFill>
                  <a:srgbClr val="1E4592"/>
                </a:solidFill>
              </a:rPr>
              <a:t>g</a:t>
            </a:r>
            <a:r>
              <a:rPr spc="-204" dirty="0">
                <a:solidFill>
                  <a:srgbClr val="1E4592"/>
                </a:solidFill>
              </a:rPr>
              <a:t> </a:t>
            </a:r>
            <a:r>
              <a:rPr spc="-95" dirty="0">
                <a:solidFill>
                  <a:srgbClr val="1E4592"/>
                </a:solidFill>
              </a:rPr>
              <a:t>to</a:t>
            </a:r>
            <a:r>
              <a:rPr dirty="0">
                <a:solidFill>
                  <a:srgbClr val="1E4592"/>
                </a:solidFill>
              </a:rPr>
              <a:t>:</a:t>
            </a:r>
          </a:p>
        </p:txBody>
      </p:sp>
      <p:sp>
        <p:nvSpPr>
          <p:cNvPr id="13" name="object 13"/>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FFFFFF"/>
                </a:solidFill>
                <a:latin typeface="Urbane Medium" pitchFamily="2" charset="77"/>
                <a:cs typeface="Judson"/>
                <a:hlinkClick r:id="rId5"/>
              </a:rPr>
              <a:t>.</a:t>
            </a:r>
            <a:endParaRPr sz="1000" dirty="0">
              <a:latin typeface="Urbane Medium" pitchFamily="2" charset="77"/>
              <a:cs typeface="Judso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 y="0"/>
            <a:ext cx="10695940" cy="7556500"/>
            <a:chOff x="-3175" y="0"/>
            <a:chExt cx="10695940" cy="7556500"/>
          </a:xfrm>
        </p:grpSpPr>
        <p:pic>
          <p:nvPicPr>
            <p:cNvPr id="3" name="object 3"/>
            <p:cNvPicPr/>
            <p:nvPr/>
          </p:nvPicPr>
          <p:blipFill>
            <a:blip r:embed="rId2" cstate="print"/>
            <a:stretch>
              <a:fillRect/>
            </a:stretch>
          </p:blipFill>
          <p:spPr>
            <a:xfrm>
              <a:off x="0" y="0"/>
              <a:ext cx="10692384" cy="7556500"/>
            </a:xfrm>
            <a:prstGeom prst="rect">
              <a:avLst/>
            </a:prstGeom>
          </p:spPr>
        </p:pic>
        <p:sp>
          <p:nvSpPr>
            <p:cNvPr id="4" name="object 4"/>
            <p:cNvSpPr/>
            <p:nvPr/>
          </p:nvSpPr>
          <p:spPr>
            <a:xfrm>
              <a:off x="0" y="6619030"/>
              <a:ext cx="10686415" cy="0"/>
            </a:xfrm>
            <a:custGeom>
              <a:avLst/>
              <a:gdLst/>
              <a:ahLst/>
              <a:cxnLst/>
              <a:rect l="l" t="t" r="r" b="b"/>
              <a:pathLst>
                <a:path w="10686415">
                  <a:moveTo>
                    <a:pt x="0" y="0"/>
                  </a:moveTo>
                  <a:lnTo>
                    <a:pt x="10686361" y="0"/>
                  </a:lnTo>
                </a:path>
              </a:pathLst>
            </a:custGeom>
            <a:ln w="6346">
              <a:solidFill>
                <a:srgbClr val="EB7E60"/>
              </a:solidFill>
            </a:ln>
          </p:spPr>
          <p:txBody>
            <a:bodyPr wrap="square" lIns="0" tIns="0" rIns="0" bIns="0" rtlCol="0"/>
            <a:lstStyle/>
            <a:p>
              <a:endParaRPr dirty="0">
                <a:latin typeface="Urbane Medium" pitchFamily="2" charset="77"/>
              </a:endParaRPr>
            </a:p>
          </p:txBody>
        </p:sp>
      </p:grpSp>
      <p:sp>
        <p:nvSpPr>
          <p:cNvPr id="9" name="object 9"/>
          <p:cNvSpPr txBox="1">
            <a:spLocks noGrp="1"/>
          </p:cNvSpPr>
          <p:nvPr>
            <p:ph type="title"/>
          </p:nvPr>
        </p:nvSpPr>
        <p:spPr>
          <a:xfrm>
            <a:off x="398231" y="2543990"/>
            <a:ext cx="3096895" cy="1284967"/>
          </a:xfrm>
          <a:prstGeom prst="rect">
            <a:avLst/>
          </a:prstGeom>
        </p:spPr>
        <p:txBody>
          <a:bodyPr vert="horz" wrap="square" lIns="0" tIns="137160" rIns="0" bIns="0" rtlCol="0">
            <a:spAutoFit/>
          </a:bodyPr>
          <a:lstStyle/>
          <a:p>
            <a:pPr marL="15875">
              <a:lnSpc>
                <a:spcPct val="100000"/>
              </a:lnSpc>
              <a:spcBef>
                <a:spcPts val="1080"/>
              </a:spcBef>
            </a:pPr>
            <a:r>
              <a:rPr sz="4400" spc="-5" dirty="0">
                <a:solidFill>
                  <a:srgbClr val="FFFFFF"/>
                </a:solidFill>
              </a:rPr>
              <a:t>Thank</a:t>
            </a:r>
            <a:r>
              <a:rPr sz="4400" spc="-50" dirty="0">
                <a:solidFill>
                  <a:srgbClr val="FFFFFF"/>
                </a:solidFill>
              </a:rPr>
              <a:t> </a:t>
            </a:r>
            <a:r>
              <a:rPr sz="4400" spc="5" dirty="0">
                <a:solidFill>
                  <a:srgbClr val="FFFFFF"/>
                </a:solidFill>
              </a:rPr>
              <a:t>you</a:t>
            </a:r>
            <a:endParaRPr sz="4400" dirty="0"/>
          </a:p>
          <a:p>
            <a:pPr marL="12700">
              <a:lnSpc>
                <a:spcPct val="100000"/>
              </a:lnSpc>
              <a:spcBef>
                <a:spcPts val="310"/>
              </a:spcBef>
            </a:pPr>
            <a:r>
              <a:rPr sz="1400" spc="-5" dirty="0">
                <a:solidFill>
                  <a:srgbClr val="E7E6E6"/>
                </a:solidFill>
                <a:cs typeface="Judson"/>
              </a:rPr>
              <a:t>Please contact us</a:t>
            </a:r>
            <a:r>
              <a:rPr sz="1400" spc="5" dirty="0">
                <a:solidFill>
                  <a:srgbClr val="E7E6E6"/>
                </a:solidFill>
                <a:cs typeface="Judson"/>
              </a:rPr>
              <a:t> </a:t>
            </a:r>
            <a:r>
              <a:rPr sz="1400" spc="-5" dirty="0">
                <a:solidFill>
                  <a:srgbClr val="E7E6E6"/>
                </a:solidFill>
                <a:cs typeface="Judson"/>
              </a:rPr>
              <a:t>for</a:t>
            </a:r>
            <a:r>
              <a:rPr sz="1400" dirty="0">
                <a:solidFill>
                  <a:srgbClr val="E7E6E6"/>
                </a:solidFill>
                <a:cs typeface="Judson"/>
              </a:rPr>
              <a:t> </a:t>
            </a:r>
            <a:r>
              <a:rPr sz="1400" spc="-5" dirty="0">
                <a:solidFill>
                  <a:srgbClr val="E7E6E6"/>
                </a:solidFill>
                <a:cs typeface="Judson"/>
              </a:rPr>
              <a:t>further information.</a:t>
            </a:r>
            <a:endParaRPr sz="1400" dirty="0">
              <a:cs typeface="Judso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307160" cy="382156"/>
          </a:xfrm>
          <a:prstGeom prst="rect">
            <a:avLst/>
          </a:prstGeom>
        </p:spPr>
        <p:txBody>
          <a:bodyPr vert="horz" wrap="square" lIns="0" tIns="12700" rIns="0" bIns="0" rtlCol="0">
            <a:spAutoFit/>
          </a:bodyPr>
          <a:lstStyle/>
          <a:p>
            <a:pPr marL="12700">
              <a:lnSpc>
                <a:spcPct val="100000"/>
              </a:lnSpc>
              <a:spcBef>
                <a:spcPts val="100"/>
              </a:spcBef>
            </a:pPr>
            <a:r>
              <a:rPr spc="5" dirty="0"/>
              <a:t>Regulatory</a:t>
            </a:r>
            <a:r>
              <a:rPr dirty="0"/>
              <a:t> </a:t>
            </a:r>
            <a:r>
              <a:rPr spc="-5" dirty="0"/>
              <a:t>Environment:</a:t>
            </a:r>
            <a:r>
              <a:rPr spc="5" dirty="0"/>
              <a:t> </a:t>
            </a:r>
            <a:r>
              <a:rPr dirty="0"/>
              <a:t>Current Legislation</a:t>
            </a:r>
          </a:p>
        </p:txBody>
      </p:sp>
      <p:sp>
        <p:nvSpPr>
          <p:cNvPr id="7" name="object 7"/>
          <p:cNvSpPr txBox="1">
            <a:spLocks noGrp="1"/>
          </p:cNvSpPr>
          <p:nvPr>
            <p:ph type="sldNum" sz="quarter" idx="7"/>
          </p:nvPr>
        </p:nvSpPr>
        <p:spPr>
          <a:xfrm>
            <a:off x="10123003" y="7034783"/>
            <a:ext cx="212725" cy="154529"/>
          </a:xfrm>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5</a:t>
            </a:fld>
            <a:endParaRPr dirty="0"/>
          </a:p>
        </p:txBody>
      </p:sp>
      <p:sp>
        <p:nvSpPr>
          <p:cNvPr id="3" name="object 3"/>
          <p:cNvSpPr txBox="1"/>
          <p:nvPr/>
        </p:nvSpPr>
        <p:spPr>
          <a:xfrm>
            <a:off x="401740" y="1568754"/>
            <a:ext cx="3683635" cy="4650184"/>
          </a:xfrm>
          <a:prstGeom prst="rect">
            <a:avLst/>
          </a:prstGeom>
        </p:spPr>
        <p:txBody>
          <a:bodyPr vert="horz" wrap="square" lIns="0" tIns="12700" rIns="0" bIns="0" rtlCol="0">
            <a:spAutoFit/>
          </a:bodyPr>
          <a:lstStyle/>
          <a:p>
            <a:pPr marL="12700" marR="163830">
              <a:lnSpc>
                <a:spcPct val="147700"/>
              </a:lnSpc>
              <a:spcBef>
                <a:spcPts val="100"/>
              </a:spcBef>
              <a:buClr>
                <a:srgbClr val="E87825"/>
              </a:buClr>
            </a:pPr>
            <a:r>
              <a:rPr sz="1300" spc="-5" dirty="0">
                <a:solidFill>
                  <a:srgbClr val="1E4592"/>
                </a:solidFill>
                <a:latin typeface="Urbane Medium" pitchFamily="2" charset="77"/>
                <a:cs typeface="Judson"/>
              </a:rPr>
              <a:t>The Criminal</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Justice (Money Laundering and </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Terrorist</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Financing)</a:t>
            </a:r>
            <a:r>
              <a:rPr sz="1300" dirty="0">
                <a:solidFill>
                  <a:srgbClr val="1E4592"/>
                </a:solidFill>
                <a:latin typeface="Urbane Medium" pitchFamily="2" charset="77"/>
                <a:cs typeface="Judson"/>
              </a:rPr>
              <a:t> Act 2010 </a:t>
            </a:r>
            <a:r>
              <a:rPr sz="1300" spc="-5" dirty="0">
                <a:solidFill>
                  <a:srgbClr val="1E4592"/>
                </a:solidFill>
                <a:latin typeface="Urbane Medium" pitchFamily="2" charset="77"/>
                <a:cs typeface="Judson"/>
              </a:rPr>
              <a:t>(Enacted</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in Ireland </a:t>
            </a:r>
            <a:r>
              <a:rPr sz="1300" spc="-295" dirty="0">
                <a:solidFill>
                  <a:srgbClr val="1E4592"/>
                </a:solidFill>
                <a:latin typeface="Urbane Medium" pitchFamily="2" charset="77"/>
                <a:cs typeface="Judson"/>
              </a:rPr>
              <a:t> </a:t>
            </a:r>
            <a:r>
              <a:rPr sz="1300" dirty="0">
                <a:solidFill>
                  <a:srgbClr val="1E4592"/>
                </a:solidFill>
                <a:latin typeface="Urbane Medium" pitchFamily="2" charset="77"/>
                <a:cs typeface="Judson"/>
              </a:rPr>
              <a:t>on</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July</a:t>
            </a:r>
            <a:r>
              <a:rPr sz="1300" spc="-1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15</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2010).</a:t>
            </a:r>
            <a:endParaRPr sz="1300" dirty="0">
              <a:solidFill>
                <a:srgbClr val="1E4592"/>
              </a:solidFill>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500" dirty="0">
              <a:latin typeface="Urbane Medium" pitchFamily="2" charset="77"/>
              <a:cs typeface="Judson"/>
            </a:endParaRPr>
          </a:p>
          <a:p>
            <a:pPr marL="264795" marR="136525" indent="-252729">
              <a:lnSpc>
                <a:spcPct val="1496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 Act implemented the Third </a:t>
            </a:r>
            <a:r>
              <a:rPr sz="1100" dirty="0">
                <a:solidFill>
                  <a:srgbClr val="1D2C4F"/>
                </a:solidFill>
                <a:latin typeface="Urbane Medium" pitchFamily="2" charset="77"/>
                <a:cs typeface="Judson"/>
              </a:rPr>
              <a:t>EU </a:t>
            </a:r>
            <a:r>
              <a:rPr sz="1100" spc="-5" dirty="0">
                <a:solidFill>
                  <a:srgbClr val="1D2C4F"/>
                </a:solidFill>
                <a:latin typeface="Urbane Medium" pitchFamily="2" charset="77"/>
                <a:cs typeface="Judson"/>
              </a:rPr>
              <a:t>Money Laundering </a:t>
            </a:r>
            <a:r>
              <a:rPr sz="1100" dirty="0">
                <a:solidFill>
                  <a:srgbClr val="1D2C4F"/>
                </a:solidFill>
                <a:latin typeface="Urbane Medium" pitchFamily="2" charset="77"/>
                <a:cs typeface="Judson"/>
              </a:rPr>
              <a:t> Directive into Irish Law. </a:t>
            </a:r>
            <a:r>
              <a:rPr sz="1100" spc="-5" dirty="0">
                <a:solidFill>
                  <a:srgbClr val="1D2C4F"/>
                </a:solidFill>
                <a:latin typeface="Urbane Medium" pitchFamily="2" charset="77"/>
                <a:cs typeface="Judson"/>
              </a:rPr>
              <a:t>The Act </a:t>
            </a:r>
            <a:r>
              <a:rPr sz="1100" dirty="0">
                <a:solidFill>
                  <a:srgbClr val="1D2C4F"/>
                </a:solidFill>
                <a:latin typeface="Urbane Medium" pitchFamily="2" charset="77"/>
                <a:cs typeface="Judson"/>
              </a:rPr>
              <a:t>consolidated and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expanded </a:t>
            </a:r>
            <a:r>
              <a:rPr sz="1100" dirty="0">
                <a:solidFill>
                  <a:srgbClr val="1D2C4F"/>
                </a:solidFill>
                <a:latin typeface="Urbane Medium" pitchFamily="2" charset="77"/>
                <a:cs typeface="Judson"/>
              </a:rPr>
              <a:t>existing </a:t>
            </a:r>
            <a:r>
              <a:rPr sz="1100" spc="-5" dirty="0">
                <a:solidFill>
                  <a:srgbClr val="1D2C4F"/>
                </a:solidFill>
                <a:latin typeface="Urbane Medium" pitchFamily="2" charset="77"/>
                <a:cs typeface="Judson"/>
              </a:rPr>
              <a:t>anti-money laundering </a:t>
            </a:r>
            <a:r>
              <a:rPr sz="1100" dirty="0">
                <a:solidFill>
                  <a:srgbClr val="1D2C4F"/>
                </a:solidFill>
                <a:latin typeface="Urbane Medium" pitchFamily="2" charset="77"/>
                <a:cs typeface="Judson"/>
              </a:rPr>
              <a:t>and terrorist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financing laws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previous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legislation</a:t>
            </a:r>
            <a:r>
              <a:rPr sz="1100" spc="-5" dirty="0">
                <a:solidFill>
                  <a:srgbClr val="1D2C4F"/>
                </a:solidFill>
                <a:latin typeface="Urbane Medium" pitchFamily="2" charset="77"/>
                <a:cs typeface="Judson"/>
              </a:rPr>
              <a:t> encapsulated </a:t>
            </a:r>
            <a:r>
              <a:rPr sz="1100" dirty="0">
                <a:solidFill>
                  <a:srgbClr val="1D2C4F"/>
                </a:solidFill>
                <a:latin typeface="Urbane Medium" pitchFamily="2" charset="77"/>
                <a:cs typeface="Judson"/>
              </a:rPr>
              <a:t>in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Criminal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Justice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1994.</a:t>
            </a:r>
            <a:endParaRPr sz="1100" dirty="0">
              <a:latin typeface="Urbane Medium" pitchFamily="2" charset="77"/>
              <a:cs typeface="Judson"/>
            </a:endParaRPr>
          </a:p>
          <a:p>
            <a:pPr marL="171450" indent="-171450">
              <a:lnSpc>
                <a:spcPct val="100000"/>
              </a:lnSpc>
              <a:buClr>
                <a:srgbClr val="E87825"/>
              </a:buClr>
              <a:buFont typeface="Wingdings" pitchFamily="2" charset="2"/>
              <a:buChar char="§"/>
            </a:pPr>
            <a:endParaRPr sz="1200" dirty="0">
              <a:latin typeface="Urbane Medium" pitchFamily="2" charset="77"/>
              <a:cs typeface="Judson"/>
            </a:endParaRPr>
          </a:p>
          <a:p>
            <a:pPr marL="171450" indent="-171450">
              <a:lnSpc>
                <a:spcPct val="100000"/>
              </a:lnSpc>
              <a:spcBef>
                <a:spcPts val="15"/>
              </a:spcBef>
              <a:buClr>
                <a:srgbClr val="E87825"/>
              </a:buClr>
              <a:buFont typeface="Wingdings" pitchFamily="2" charset="2"/>
              <a:buChar char="§"/>
            </a:pPr>
            <a:endParaRPr sz="950" dirty="0">
              <a:solidFill>
                <a:srgbClr val="1E4592"/>
              </a:solidFill>
              <a:latin typeface="Urbane Medium" pitchFamily="2" charset="77"/>
              <a:cs typeface="Judson"/>
            </a:endParaRPr>
          </a:p>
          <a:p>
            <a:pPr marL="12700">
              <a:lnSpc>
                <a:spcPct val="100000"/>
              </a:lnSpc>
              <a:buClr>
                <a:srgbClr val="E87825"/>
              </a:buClr>
            </a:pPr>
            <a:r>
              <a:rPr sz="1300" spc="-5" dirty="0">
                <a:solidFill>
                  <a:srgbClr val="1E4592"/>
                </a:solidFill>
                <a:latin typeface="Urbane Medium" pitchFamily="2" charset="77"/>
                <a:cs typeface="Judson"/>
              </a:rPr>
              <a:t>Board</a:t>
            </a:r>
            <a:r>
              <a:rPr sz="1300" spc="-15" dirty="0">
                <a:solidFill>
                  <a:srgbClr val="1E4592"/>
                </a:solidFill>
                <a:latin typeface="Urbane Medium" pitchFamily="2" charset="77"/>
                <a:cs typeface="Judson"/>
              </a:rPr>
              <a:t> </a:t>
            </a:r>
            <a:r>
              <a:rPr sz="1300" dirty="0">
                <a:solidFill>
                  <a:srgbClr val="1E4592"/>
                </a:solidFill>
                <a:latin typeface="Urbane Medium" pitchFamily="2" charset="77"/>
                <a:cs typeface="Judson"/>
              </a:rPr>
              <a:t>of</a:t>
            </a:r>
            <a:r>
              <a:rPr sz="1300" spc="-1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Directors</a:t>
            </a:r>
            <a:endParaRPr sz="1300" dirty="0">
              <a:solidFill>
                <a:srgbClr val="1E4592"/>
              </a:solidFill>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400" dirty="0">
              <a:latin typeface="Urbane Medium" pitchFamily="2" charset="77"/>
              <a:cs typeface="Judson"/>
            </a:endParaRPr>
          </a:p>
          <a:p>
            <a:pPr marL="264795" marR="5080" indent="-252729">
              <a:lnSpc>
                <a:spcPct val="1515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legislation </a:t>
            </a:r>
            <a:r>
              <a:rPr sz="1100" spc="-5" dirty="0">
                <a:solidFill>
                  <a:srgbClr val="1D2C4F"/>
                </a:solidFill>
                <a:latin typeface="Urbane Medium" pitchFamily="2" charset="77"/>
                <a:cs typeface="Judson"/>
              </a:rPr>
              <a:t>includes the </a:t>
            </a:r>
            <a:r>
              <a:rPr sz="1100" dirty="0">
                <a:solidFill>
                  <a:srgbClr val="1D2C4F"/>
                </a:solidFill>
                <a:latin typeface="Urbane Medium" pitchFamily="2" charset="77"/>
                <a:cs typeface="Judson"/>
              </a:rPr>
              <a:t>provision </a:t>
            </a:r>
            <a:r>
              <a:rPr sz="1100" spc="-5" dirty="0">
                <a:solidFill>
                  <a:srgbClr val="1D2C4F"/>
                </a:solidFill>
                <a:latin typeface="Urbane Medium" pitchFamily="2" charset="77"/>
                <a:cs typeface="Judson"/>
              </a:rPr>
              <a:t>that the </a:t>
            </a:r>
            <a:r>
              <a:rPr sz="1100" dirty="0">
                <a:solidFill>
                  <a:srgbClr val="1D2C4F"/>
                </a:solidFill>
                <a:latin typeface="Urbane Medium" pitchFamily="2" charset="77"/>
                <a:cs typeface="Judson"/>
              </a:rPr>
              <a:t>Board of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Directors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ultimately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responsible</a:t>
            </a:r>
            <a:r>
              <a:rPr sz="1100" dirty="0">
                <a:solidFill>
                  <a:srgbClr val="1D2C4F"/>
                </a:solidFill>
                <a:latin typeface="Urbane Medium" pitchFamily="2" charset="77"/>
                <a:cs typeface="Judson"/>
              </a:rPr>
              <a:t> for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ensuring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that </a:t>
            </a:r>
            <a:r>
              <a:rPr sz="1100" spc="-5" dirty="0">
                <a:solidFill>
                  <a:srgbClr val="1D2C4F"/>
                </a:solidFill>
                <a:latin typeface="Urbane Medium" pitchFamily="2" charset="77"/>
                <a:cs typeface="Judson"/>
              </a:rPr>
              <a:t>there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is an </a:t>
            </a:r>
            <a:r>
              <a:rPr sz="1100" spc="-5" dirty="0">
                <a:solidFill>
                  <a:srgbClr val="1D2C4F"/>
                </a:solidFill>
                <a:latin typeface="Urbane Medium" pitchFamily="2" charset="77"/>
                <a:cs typeface="Judson"/>
              </a:rPr>
              <a:t>effective process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place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prevent both Money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Terrorist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Financing.</a:t>
            </a:r>
            <a:endParaRPr sz="1100" dirty="0">
              <a:latin typeface="Urbane Medium" pitchFamily="2" charset="77"/>
              <a:cs typeface="Judson"/>
            </a:endParaRPr>
          </a:p>
        </p:txBody>
      </p:sp>
      <p:sp>
        <p:nvSpPr>
          <p:cNvPr id="4" name="object 4"/>
          <p:cNvSpPr txBox="1"/>
          <p:nvPr/>
        </p:nvSpPr>
        <p:spPr>
          <a:xfrm>
            <a:off x="4630838" y="1663191"/>
            <a:ext cx="2087461" cy="212879"/>
          </a:xfrm>
          <a:prstGeom prst="rect">
            <a:avLst/>
          </a:prstGeom>
        </p:spPr>
        <p:txBody>
          <a:bodyPr vert="horz" wrap="square" lIns="0" tIns="12700" rIns="0" bIns="0" rtlCol="0">
            <a:spAutoFit/>
          </a:bodyPr>
          <a:lstStyle/>
          <a:p>
            <a:pPr marL="12700">
              <a:lnSpc>
                <a:spcPct val="100000"/>
              </a:lnSpc>
              <a:spcBef>
                <a:spcPts val="100"/>
              </a:spcBef>
            </a:pPr>
            <a:r>
              <a:rPr sz="1300" spc="-5" dirty="0">
                <a:solidFill>
                  <a:srgbClr val="1E4592"/>
                </a:solidFill>
                <a:latin typeface="Urbane Medium" pitchFamily="2" charset="77"/>
                <a:cs typeface="Judson"/>
              </a:rPr>
              <a:t>CBI</a:t>
            </a:r>
            <a:r>
              <a:rPr sz="1300" spc="-4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correspondence:</a:t>
            </a:r>
            <a:endParaRPr sz="1300" dirty="0">
              <a:solidFill>
                <a:srgbClr val="1E4592"/>
              </a:solidFill>
              <a:latin typeface="Urbane Medium" pitchFamily="2" charset="77"/>
              <a:cs typeface="Judson"/>
            </a:endParaRPr>
          </a:p>
        </p:txBody>
      </p:sp>
      <p:sp>
        <p:nvSpPr>
          <p:cNvPr id="5" name="object 5"/>
          <p:cNvSpPr txBox="1"/>
          <p:nvPr/>
        </p:nvSpPr>
        <p:spPr>
          <a:xfrm>
            <a:off x="4630839" y="2069554"/>
            <a:ext cx="3644265" cy="1504066"/>
          </a:xfrm>
          <a:prstGeom prst="rect">
            <a:avLst/>
          </a:prstGeom>
        </p:spPr>
        <p:txBody>
          <a:bodyPr vert="horz" wrap="square" lIns="0" tIns="17780" rIns="0" bIns="0" rtlCol="0">
            <a:spAutoFit/>
          </a:bodyPr>
          <a:lstStyle/>
          <a:p>
            <a:pPr marL="264795" marR="5080" indent="-252729">
              <a:lnSpc>
                <a:spcPct val="149600"/>
              </a:lnSpc>
              <a:spcBef>
                <a:spcPts val="14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 importance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role of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Board </a:t>
            </a:r>
            <a:r>
              <a:rPr sz="1100" spc="-5" dirty="0">
                <a:solidFill>
                  <a:srgbClr val="1D2C4F"/>
                </a:solidFill>
                <a:latin typeface="Urbane Medium" pitchFamily="2" charset="77"/>
                <a:cs typeface="Judson"/>
              </a:rPr>
              <a:t>has </a:t>
            </a:r>
            <a:r>
              <a:rPr sz="1100" spc="-10" dirty="0">
                <a:solidFill>
                  <a:srgbClr val="1D2C4F"/>
                </a:solidFill>
                <a:latin typeface="Urbane Medium" pitchFamily="2" charset="77"/>
                <a:cs typeface="Judson"/>
              </a:rPr>
              <a:t>been </a:t>
            </a:r>
            <a:r>
              <a:rPr sz="1100" spc="-5" dirty="0">
                <a:solidFill>
                  <a:srgbClr val="1D2C4F"/>
                </a:solidFill>
                <a:latin typeface="Urbane Medium" pitchFamily="2" charset="77"/>
                <a:cs typeface="Judson"/>
              </a:rPr>
              <a:t> reiterated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by</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Central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Bank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years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since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implementation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though</a:t>
            </a:r>
            <a:r>
              <a:rPr sz="1100" dirty="0">
                <a:solidFill>
                  <a:srgbClr val="1D2C4F"/>
                </a:solidFill>
                <a:latin typeface="Urbane Medium" pitchFamily="2" charset="77"/>
                <a:cs typeface="Judson"/>
              </a:rPr>
              <a:t> a</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series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inspections,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reviews and Dear </a:t>
            </a:r>
            <a:r>
              <a:rPr sz="1100" spc="-5" dirty="0">
                <a:solidFill>
                  <a:srgbClr val="1D2C4F"/>
                </a:solidFill>
                <a:latin typeface="Urbane Medium" pitchFamily="2" charset="77"/>
                <a:cs typeface="Judson"/>
              </a:rPr>
              <a:t>CEO communications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the financial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services industry.</a:t>
            </a:r>
            <a:endParaRPr sz="1100" dirty="0">
              <a:latin typeface="Urbane Medium" pitchFamily="2" charset="77"/>
              <a:cs typeface="Judso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840560" cy="382156"/>
          </a:xfrm>
          <a:prstGeom prst="rect">
            <a:avLst/>
          </a:prstGeom>
        </p:spPr>
        <p:txBody>
          <a:bodyPr vert="horz" wrap="square" lIns="0" tIns="12700" rIns="0" bIns="0" rtlCol="0">
            <a:spAutoFit/>
          </a:bodyPr>
          <a:lstStyle/>
          <a:p>
            <a:pPr marL="12700">
              <a:lnSpc>
                <a:spcPct val="100000"/>
              </a:lnSpc>
              <a:spcBef>
                <a:spcPts val="100"/>
              </a:spcBef>
            </a:pPr>
            <a:r>
              <a:rPr spc="5" dirty="0"/>
              <a:t>Regulatory</a:t>
            </a:r>
            <a:r>
              <a:rPr dirty="0"/>
              <a:t> </a:t>
            </a:r>
            <a:r>
              <a:rPr spc="-5" dirty="0"/>
              <a:t>Environment:</a:t>
            </a:r>
            <a:r>
              <a:rPr spc="5" dirty="0"/>
              <a:t> </a:t>
            </a:r>
            <a:r>
              <a:rPr dirty="0"/>
              <a:t>Current Legislation</a:t>
            </a:r>
          </a:p>
        </p:txBody>
      </p:sp>
      <p:sp>
        <p:nvSpPr>
          <p:cNvPr id="10" name="object 10"/>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6</a:t>
            </a:fld>
            <a:endParaRPr dirty="0"/>
          </a:p>
        </p:txBody>
      </p:sp>
      <p:sp>
        <p:nvSpPr>
          <p:cNvPr id="3" name="object 3"/>
          <p:cNvSpPr txBox="1"/>
          <p:nvPr/>
        </p:nvSpPr>
        <p:spPr>
          <a:xfrm>
            <a:off x="401740" y="1568754"/>
            <a:ext cx="3705225" cy="5408853"/>
          </a:xfrm>
          <a:prstGeom prst="rect">
            <a:avLst/>
          </a:prstGeom>
        </p:spPr>
        <p:txBody>
          <a:bodyPr vert="horz" wrap="square" lIns="0" tIns="12700" rIns="0" bIns="0" rtlCol="0">
            <a:spAutoFit/>
          </a:bodyPr>
          <a:lstStyle/>
          <a:p>
            <a:pPr marL="12700" marR="431165">
              <a:lnSpc>
                <a:spcPct val="147700"/>
              </a:lnSpc>
              <a:spcBef>
                <a:spcPts val="100"/>
              </a:spcBef>
              <a:buClr>
                <a:srgbClr val="E87825"/>
              </a:buClr>
            </a:pPr>
            <a:r>
              <a:rPr sz="1300" spc="-5" dirty="0">
                <a:solidFill>
                  <a:srgbClr val="1E4592"/>
                </a:solidFill>
                <a:latin typeface="Urbane Medium" pitchFamily="2" charset="77"/>
                <a:cs typeface="Judson"/>
              </a:rPr>
              <a:t>The Criminal Justice (Money Laundering and </a:t>
            </a:r>
            <a:r>
              <a:rPr sz="1300" spc="-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Terrorist Financing)</a:t>
            </a:r>
            <a:r>
              <a:rPr sz="1300" dirty="0">
                <a:solidFill>
                  <a:srgbClr val="1E4592"/>
                </a:solidFill>
                <a:latin typeface="Urbane Medium" pitchFamily="2" charset="77"/>
                <a:cs typeface="Judson"/>
              </a:rPr>
              <a:t> Act 2010</a:t>
            </a:r>
          </a:p>
          <a:p>
            <a:pPr marL="342900" indent="-342900">
              <a:lnSpc>
                <a:spcPct val="100000"/>
              </a:lnSpc>
              <a:spcBef>
                <a:spcPts val="5"/>
              </a:spcBef>
              <a:buClr>
                <a:srgbClr val="E87825"/>
              </a:buClr>
              <a:buFont typeface="Wingdings" pitchFamily="2" charset="2"/>
              <a:buChar char="§"/>
            </a:pPr>
            <a:endParaRPr sz="2100" dirty="0">
              <a:solidFill>
                <a:srgbClr val="1E4592"/>
              </a:solidFill>
              <a:latin typeface="Urbane Medium" pitchFamily="2" charset="77"/>
              <a:cs typeface="Judson"/>
            </a:endParaRPr>
          </a:p>
          <a:p>
            <a:pPr marL="12700">
              <a:lnSpc>
                <a:spcPct val="100000"/>
              </a:lnSpc>
              <a:buClr>
                <a:srgbClr val="E87825"/>
              </a:buClr>
            </a:pPr>
            <a:r>
              <a:rPr sz="1300" spc="-5" dirty="0">
                <a:solidFill>
                  <a:srgbClr val="1E4592"/>
                </a:solidFill>
                <a:latin typeface="Urbane Medium" pitchFamily="2" charset="77"/>
                <a:cs typeface="Judson"/>
              </a:rPr>
              <a:t>Key</a:t>
            </a:r>
            <a:r>
              <a:rPr sz="1300" spc="-3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Provisions:</a:t>
            </a:r>
            <a:endParaRPr sz="1300" dirty="0">
              <a:solidFill>
                <a:srgbClr val="1E4592"/>
              </a:solidFill>
              <a:latin typeface="Urbane Medium" pitchFamily="2" charset="77"/>
              <a:cs typeface="Judson"/>
            </a:endParaRPr>
          </a:p>
          <a:p>
            <a:pPr marL="285750" indent="-285750">
              <a:lnSpc>
                <a:spcPct val="100000"/>
              </a:lnSpc>
              <a:spcBef>
                <a:spcPts val="45"/>
              </a:spcBef>
              <a:buClr>
                <a:srgbClr val="E87825"/>
              </a:buClr>
              <a:buFont typeface="Wingdings" pitchFamily="2" charset="2"/>
              <a:buChar char="§"/>
            </a:pPr>
            <a:endParaRPr sz="170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Risk Based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Approach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investor</a:t>
            </a:r>
            <a:r>
              <a:rPr sz="1100" dirty="0">
                <a:solidFill>
                  <a:srgbClr val="1D2C4F"/>
                </a:solidFill>
                <a:latin typeface="Urbane Medium" pitchFamily="2" charset="77"/>
                <a:cs typeface="Judson"/>
              </a:rPr>
              <a:t> classification</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500" dirty="0">
              <a:latin typeface="Urbane Medium" pitchFamily="2" charset="77"/>
              <a:cs typeface="Judson"/>
            </a:endParaRPr>
          </a:p>
          <a:p>
            <a:pPr marL="264795" marR="221615" indent="-252729">
              <a:lnSpc>
                <a:spcPct val="1091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Identification and Verification of </a:t>
            </a:r>
            <a:r>
              <a:rPr sz="1100" spc="-5" dirty="0">
                <a:solidFill>
                  <a:srgbClr val="1D2C4F"/>
                </a:solidFill>
                <a:latin typeface="Urbane Medium" pitchFamily="2" charset="77"/>
                <a:cs typeface="Judson"/>
              </a:rPr>
              <a:t>both </a:t>
            </a:r>
            <a:r>
              <a:rPr sz="1100" dirty="0">
                <a:solidFill>
                  <a:srgbClr val="1D2C4F"/>
                </a:solidFill>
                <a:latin typeface="Urbane Medium" pitchFamily="2" charset="77"/>
                <a:cs typeface="Judson"/>
              </a:rPr>
              <a:t>investor and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beneficial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owner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checks</a:t>
            </a:r>
            <a:r>
              <a:rPr sz="1100" dirty="0">
                <a:solidFill>
                  <a:srgbClr val="1D2C4F"/>
                </a:solidFill>
                <a:latin typeface="Urbane Medium" pitchFamily="2" charset="77"/>
                <a:cs typeface="Judson"/>
              </a:rPr>
              <a:t> to </a:t>
            </a:r>
            <a:r>
              <a:rPr sz="1100" spc="-5" dirty="0">
                <a:solidFill>
                  <a:srgbClr val="1D2C4F"/>
                </a:solidFill>
                <a:latin typeface="Urbane Medium" pitchFamily="2" charset="77"/>
                <a:cs typeface="Judson"/>
              </a:rPr>
              <a:t>be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completed </a:t>
            </a:r>
            <a:r>
              <a:rPr sz="1100" dirty="0">
                <a:solidFill>
                  <a:srgbClr val="1D2C4F"/>
                </a:solidFill>
                <a:latin typeface="Urbane Medium" pitchFamily="2" charset="77"/>
                <a:cs typeface="Judson"/>
              </a:rPr>
              <a:t>at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account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opening</a:t>
            </a:r>
            <a:r>
              <a:rPr sz="1100" dirty="0">
                <a:solidFill>
                  <a:srgbClr val="1D2C4F"/>
                </a:solidFill>
                <a:latin typeface="Urbane Medium" pitchFamily="2" charset="77"/>
                <a:cs typeface="Judson"/>
              </a:rPr>
              <a:t> stage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(some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exceptions</a:t>
            </a:r>
            <a:r>
              <a:rPr sz="1100" dirty="0">
                <a:solidFill>
                  <a:srgbClr val="1D2C4F"/>
                </a:solidFill>
                <a:latin typeface="Urbane Medium" pitchFamily="2" charset="77"/>
                <a:cs typeface="Judson"/>
              </a:rPr>
              <a:t> allowed </a:t>
            </a:r>
            <a:r>
              <a:rPr sz="1100" spc="-5" dirty="0">
                <a:solidFill>
                  <a:srgbClr val="1D2C4F"/>
                </a:solidFill>
                <a:latin typeface="Urbane Medium" pitchFamily="2" charset="77"/>
                <a:cs typeface="Judson"/>
              </a:rPr>
              <a:t>under</a:t>
            </a:r>
            <a:r>
              <a:rPr sz="110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S33</a:t>
            </a:r>
            <a:r>
              <a:rPr sz="1100" spc="-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(5))</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400" dirty="0">
              <a:latin typeface="Urbane Medium" pitchFamily="2" charset="77"/>
              <a:cs typeface="Judson"/>
            </a:endParaRPr>
          </a:p>
          <a:p>
            <a:pPr marL="264795" marR="210185" indent="-252729">
              <a:lnSpc>
                <a:spcPct val="1127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Simplified Customer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Due Diligence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applied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specified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customers </a:t>
            </a:r>
            <a:r>
              <a:rPr sz="1100" dirty="0">
                <a:solidFill>
                  <a:srgbClr val="1D2C4F"/>
                </a:solidFill>
                <a:latin typeface="Urbane Medium" pitchFamily="2" charset="77"/>
                <a:cs typeface="Judson"/>
              </a:rPr>
              <a:t>and</a:t>
            </a:r>
            <a:r>
              <a:rPr sz="1100" spc="-5" dirty="0">
                <a:solidFill>
                  <a:srgbClr val="1D2C4F"/>
                </a:solidFill>
                <a:latin typeface="Urbane Medium" pitchFamily="2" charset="77"/>
                <a:cs typeface="Judson"/>
              </a:rPr>
              <a:t> products</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350" dirty="0">
              <a:latin typeface="Urbane Medium" pitchFamily="2" charset="77"/>
              <a:cs typeface="Judson"/>
            </a:endParaRPr>
          </a:p>
          <a:p>
            <a:pPr marL="264795" marR="5080" indent="-252729">
              <a:lnSpc>
                <a:spcPct val="114599"/>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Enhanced due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diligence (EDD)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PEPs</a:t>
            </a:r>
            <a:r>
              <a:rPr sz="1100" dirty="0">
                <a:solidFill>
                  <a:srgbClr val="1D2C4F"/>
                </a:solidFill>
                <a:latin typeface="Urbane Medium" pitchFamily="2" charset="77"/>
                <a:cs typeface="Judson"/>
              </a:rPr>
              <a:t> and </a:t>
            </a:r>
            <a:r>
              <a:rPr sz="1100" spc="-5" dirty="0">
                <a:solidFill>
                  <a:srgbClr val="1D2C4F"/>
                </a:solidFill>
                <a:latin typeface="Urbane Medium" pitchFamily="2" charset="77"/>
                <a:cs typeface="Judson"/>
              </a:rPr>
              <a:t>correspondent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banks</a:t>
            </a:r>
            <a:endParaRPr sz="1100" dirty="0">
              <a:latin typeface="Urbane Medium" pitchFamily="2" charset="77"/>
              <a:cs typeface="Judson"/>
            </a:endParaRPr>
          </a:p>
          <a:p>
            <a:pPr marL="285750" indent="-285750">
              <a:lnSpc>
                <a:spcPct val="100000"/>
              </a:lnSpc>
              <a:buClr>
                <a:srgbClr val="E87825"/>
              </a:buClr>
              <a:buFont typeface="Wingdings" pitchFamily="2" charset="2"/>
              <a:buChar char="§"/>
            </a:pPr>
            <a:endParaRPr sz="1400" dirty="0">
              <a:latin typeface="Urbane Medium" pitchFamily="2" charset="77"/>
              <a:cs typeface="Judson"/>
            </a:endParaRPr>
          </a:p>
          <a:p>
            <a:pPr marL="264795" marR="169545" indent="-252729">
              <a:lnSpc>
                <a:spcPct val="1127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Confirmation</a:t>
            </a:r>
            <a:r>
              <a:rPr sz="1100" dirty="0">
                <a:solidFill>
                  <a:srgbClr val="1D2C4F"/>
                </a:solidFill>
                <a:latin typeface="Urbane Medium" pitchFamily="2" charset="77"/>
                <a:cs typeface="Judson"/>
              </a:rPr>
              <a:t> of</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 nature</a:t>
            </a:r>
            <a:r>
              <a:rPr sz="1100" dirty="0">
                <a:solidFill>
                  <a:srgbClr val="1D2C4F"/>
                </a:solidFill>
                <a:latin typeface="Urbane Medium" pitchFamily="2" charset="77"/>
                <a:cs typeface="Judson"/>
              </a:rPr>
              <a:t> and </a:t>
            </a:r>
            <a:r>
              <a:rPr sz="1100" spc="-5" dirty="0">
                <a:solidFill>
                  <a:srgbClr val="1D2C4F"/>
                </a:solidFill>
                <a:latin typeface="Urbane Medium" pitchFamily="2" charset="77"/>
                <a:cs typeface="Judson"/>
              </a:rPr>
              <a:t>purpose</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business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relationship</a:t>
            </a:r>
            <a:endParaRPr sz="1100" dirty="0">
              <a:latin typeface="Urbane Medium" pitchFamily="2" charset="77"/>
              <a:cs typeface="Judson"/>
            </a:endParaRPr>
          </a:p>
          <a:p>
            <a:pPr marL="285750" indent="-285750">
              <a:lnSpc>
                <a:spcPct val="100000"/>
              </a:lnSpc>
              <a:spcBef>
                <a:spcPts val="20"/>
              </a:spcBef>
              <a:buClr>
                <a:srgbClr val="E87825"/>
              </a:buClr>
              <a:buFont typeface="Wingdings" pitchFamily="2" charset="2"/>
              <a:buChar char="§"/>
            </a:pPr>
            <a:endParaRPr sz="1400" dirty="0">
              <a:latin typeface="Urbane Medium" pitchFamily="2" charset="77"/>
              <a:cs typeface="Judson"/>
            </a:endParaRPr>
          </a:p>
          <a:p>
            <a:pPr marL="264795" marR="309880" indent="-252729">
              <a:lnSpc>
                <a:spcPct val="1127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Ongoing</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monitoring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business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relationship </a:t>
            </a:r>
            <a:r>
              <a:rPr sz="1100" dirty="0">
                <a:solidFill>
                  <a:srgbClr val="1D2C4F"/>
                </a:solidFill>
                <a:latin typeface="Urbane Medium" pitchFamily="2" charset="77"/>
                <a:cs typeface="Judson"/>
              </a:rPr>
              <a:t>and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activity/EDD for</a:t>
            </a:r>
            <a:r>
              <a:rPr sz="1100" spc="-5" dirty="0">
                <a:solidFill>
                  <a:srgbClr val="1D2C4F"/>
                </a:solidFill>
                <a:latin typeface="Urbane Medium" pitchFamily="2" charset="77"/>
                <a:cs typeface="Judson"/>
              </a:rPr>
              <a:t> PEPs</a:t>
            </a:r>
            <a:endParaRPr sz="1100" dirty="0">
              <a:latin typeface="Urbane Medium" pitchFamily="2" charset="77"/>
              <a:cs typeface="Judson"/>
            </a:endParaRPr>
          </a:p>
        </p:txBody>
      </p:sp>
      <p:sp>
        <p:nvSpPr>
          <p:cNvPr id="4" name="object 4"/>
          <p:cNvSpPr txBox="1"/>
          <p:nvPr/>
        </p:nvSpPr>
        <p:spPr>
          <a:xfrm>
            <a:off x="4630878" y="1591297"/>
            <a:ext cx="4983022" cy="4694042"/>
          </a:xfrm>
          <a:prstGeom prst="rect">
            <a:avLst/>
          </a:prstGeom>
        </p:spPr>
        <p:txBody>
          <a:bodyPr vert="horz" wrap="square" lIns="0" tIns="12700" rIns="0" bIns="0" rtlCol="0">
            <a:spAutoFit/>
          </a:bodyPr>
          <a:lstStyle/>
          <a:p>
            <a:pPr marL="264795" marR="133985" indent="-252729">
              <a:spcBef>
                <a:spcPts val="100"/>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Process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identify </a:t>
            </a:r>
            <a:r>
              <a:rPr sz="1100" dirty="0">
                <a:solidFill>
                  <a:srgbClr val="1D2C4F"/>
                </a:solidFill>
                <a:latin typeface="Urbane Medium" pitchFamily="2" charset="77"/>
                <a:cs typeface="Judson"/>
              </a:rPr>
              <a:t>and approve </a:t>
            </a:r>
            <a:r>
              <a:rPr sz="1100" spc="-5" dirty="0">
                <a:solidFill>
                  <a:srgbClr val="1D2C4F"/>
                </a:solidFill>
                <a:latin typeface="Urbane Medium" pitchFamily="2" charset="77"/>
                <a:cs typeface="Judson"/>
              </a:rPr>
              <a:t>PEPs, immediate </a:t>
            </a:r>
            <a:r>
              <a:rPr sz="1100" dirty="0">
                <a:solidFill>
                  <a:srgbClr val="1D2C4F"/>
                </a:solidFill>
                <a:latin typeface="Urbane Medium" pitchFamily="2" charset="77"/>
                <a:cs typeface="Judson"/>
              </a:rPr>
              <a:t>family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and</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close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associates</a:t>
            </a:r>
            <a:endParaRPr sz="1600" dirty="0">
              <a:latin typeface="Urbane Medium" pitchFamily="2" charset="77"/>
              <a:cs typeface="Judson"/>
            </a:endParaRPr>
          </a:p>
          <a:p>
            <a:pPr marL="264795" indent="-252729">
              <a:lnSpc>
                <a:spcPct val="2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Senior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Management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approval</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PEP</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relationships</a:t>
            </a:r>
            <a:endParaRPr lang="en-IE" sz="1400" dirty="0">
              <a:latin typeface="Urbane Medium" pitchFamily="2" charset="77"/>
              <a:cs typeface="Judson"/>
            </a:endParaRPr>
          </a:p>
          <a:p>
            <a:pPr marL="264795" marR="5080" indent="-252729">
              <a:lnSpc>
                <a:spcPct val="2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Additional</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measures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customers</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who</a:t>
            </a:r>
            <a:r>
              <a:rPr sz="1100" dirty="0">
                <a:solidFill>
                  <a:srgbClr val="1D2C4F"/>
                </a:solidFill>
                <a:latin typeface="Urbane Medium" pitchFamily="2" charset="77"/>
                <a:cs typeface="Judson"/>
              </a:rPr>
              <a:t> do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not</a:t>
            </a:r>
            <a:r>
              <a:rPr sz="1100" spc="-5" dirty="0">
                <a:solidFill>
                  <a:srgbClr val="1D2C4F"/>
                </a:solidFill>
                <a:latin typeface="Urbane Medium" pitchFamily="2" charset="77"/>
                <a:cs typeface="Judson"/>
              </a:rPr>
              <a:t> present </a:t>
            </a:r>
            <a:r>
              <a:rPr sz="1100" dirty="0">
                <a:solidFill>
                  <a:srgbClr val="1D2C4F"/>
                </a:solidFill>
                <a:latin typeface="Urbane Medium" pitchFamily="2" charset="77"/>
                <a:cs typeface="Judson"/>
              </a:rPr>
              <a:t>in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person</a:t>
            </a:r>
            <a:endParaRPr lang="en-IE" sz="1500" dirty="0">
              <a:latin typeface="Urbane Medium" pitchFamily="2" charset="77"/>
              <a:cs typeface="Judson"/>
            </a:endParaRPr>
          </a:p>
          <a:p>
            <a:pPr marL="264795" indent="-252729">
              <a:lnSpc>
                <a:spcPct val="2000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Provisions to</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allow for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Reliance</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on</a:t>
            </a:r>
            <a:r>
              <a:rPr sz="1100" spc="-5" dirty="0">
                <a:solidFill>
                  <a:srgbClr val="1D2C4F"/>
                </a:solidFill>
                <a:latin typeface="Urbane Medium" pitchFamily="2" charset="77"/>
                <a:cs typeface="Judson"/>
              </a:rPr>
              <a:t> Third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parties</a:t>
            </a:r>
            <a:endParaRPr sz="1650" dirty="0">
              <a:latin typeface="Urbane Medium" pitchFamily="2" charset="77"/>
              <a:cs typeface="Judson"/>
            </a:endParaRPr>
          </a:p>
          <a:p>
            <a:pPr marL="264795" indent="-252729">
              <a:lnSpc>
                <a:spcPct val="2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Suspicious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Reporting process</a:t>
            </a:r>
            <a:endParaRPr lang="en-GB" sz="1100" spc="-5" dirty="0">
              <a:solidFill>
                <a:srgbClr val="1D2C4F"/>
              </a:solidFill>
              <a:latin typeface="Urbane Medium" pitchFamily="2" charset="77"/>
              <a:cs typeface="Judson"/>
            </a:endParaRPr>
          </a:p>
          <a:p>
            <a:pPr marL="264795" indent="-252729">
              <a:lnSpc>
                <a:spcPct val="200000"/>
              </a:lnSpc>
              <a:buClr>
                <a:srgbClr val="E87825"/>
              </a:buClr>
              <a:buFont typeface="Wingdings" pitchFamily="2" charset="2"/>
              <a:buChar char="§"/>
              <a:tabLst>
                <a:tab pos="264795" algn="l"/>
                <a:tab pos="265430" algn="l"/>
              </a:tabLst>
            </a:pPr>
            <a:r>
              <a:rPr lang="en-IE" sz="1100" spc="-5" dirty="0">
                <a:solidFill>
                  <a:srgbClr val="1D2C4F"/>
                </a:solidFill>
                <a:latin typeface="Urbane Medium" pitchFamily="2" charset="77"/>
                <a:cs typeface="Judson"/>
              </a:rPr>
              <a:t>Tipping Off restrictions</a:t>
            </a:r>
          </a:p>
          <a:p>
            <a:pPr marL="264795" indent="-252729">
              <a:lnSpc>
                <a:spcPct val="200000"/>
              </a:lnSpc>
              <a:buClr>
                <a:srgbClr val="E87825"/>
              </a:buClr>
              <a:buFont typeface="Wingdings" pitchFamily="2" charset="2"/>
              <a:buChar char="§"/>
              <a:tabLst>
                <a:tab pos="264795" algn="l"/>
                <a:tab pos="265430" algn="l"/>
              </a:tabLst>
            </a:pPr>
            <a:r>
              <a:rPr lang="en-IE" sz="1100" spc="-5" dirty="0">
                <a:solidFill>
                  <a:srgbClr val="1D2C4F"/>
                </a:solidFill>
                <a:latin typeface="Urbane Medium" pitchFamily="2" charset="77"/>
                <a:cs typeface="Judson"/>
              </a:rPr>
              <a:t>Documented</a:t>
            </a:r>
            <a:r>
              <a:rPr lang="en-IE" sz="1100" spc="-2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policies</a:t>
            </a:r>
            <a:r>
              <a:rPr lang="en-IE" sz="1100" spc="-1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and</a:t>
            </a:r>
            <a:r>
              <a:rPr lang="en-IE" sz="1100" spc="-2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procedures</a:t>
            </a:r>
          </a:p>
          <a:p>
            <a:pPr marL="264795" indent="-252729">
              <a:lnSpc>
                <a:spcPct val="200000"/>
              </a:lnSpc>
              <a:buClr>
                <a:srgbClr val="E87825"/>
              </a:buClr>
              <a:buFont typeface="Wingdings" pitchFamily="2" charset="2"/>
              <a:buChar char="§"/>
              <a:tabLst>
                <a:tab pos="264795" algn="l"/>
                <a:tab pos="265430" algn="l"/>
              </a:tabLst>
            </a:pPr>
            <a:r>
              <a:rPr lang="en-IE" sz="1100" spc="-5" dirty="0">
                <a:solidFill>
                  <a:srgbClr val="1D2C4F"/>
                </a:solidFill>
                <a:latin typeface="Urbane Medium" pitchFamily="2" charset="77"/>
                <a:cs typeface="Judson"/>
              </a:rPr>
              <a:t>Annual</a:t>
            </a:r>
            <a:r>
              <a:rPr lang="en-IE" sz="1100"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training</a:t>
            </a:r>
            <a:r>
              <a:rPr lang="en-IE" sz="1100" dirty="0">
                <a:solidFill>
                  <a:srgbClr val="1D2C4F"/>
                </a:solidFill>
                <a:latin typeface="Urbane Medium" pitchFamily="2" charset="77"/>
                <a:cs typeface="Judson"/>
              </a:rPr>
              <a:t> for </a:t>
            </a:r>
            <a:r>
              <a:rPr lang="en-IE" sz="1100" spc="-5" dirty="0">
                <a:solidFill>
                  <a:srgbClr val="1D2C4F"/>
                </a:solidFill>
                <a:latin typeface="Urbane Medium" pitchFamily="2" charset="77"/>
                <a:cs typeface="Judson"/>
              </a:rPr>
              <a:t>both</a:t>
            </a:r>
            <a:r>
              <a:rPr lang="en-IE" sz="1100" spc="-1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staff and</a:t>
            </a:r>
            <a:r>
              <a:rPr lang="en-IE" sz="1100" spc="-5" dirty="0">
                <a:solidFill>
                  <a:srgbClr val="1D2C4F"/>
                </a:solidFill>
                <a:latin typeface="Urbane Medium" pitchFamily="2" charset="77"/>
                <a:cs typeface="Judson"/>
              </a:rPr>
              <a:t> the</a:t>
            </a:r>
            <a:r>
              <a:rPr lang="en-IE" sz="1100" spc="-10" dirty="0">
                <a:solidFill>
                  <a:srgbClr val="1D2C4F"/>
                </a:solidFill>
                <a:latin typeface="Urbane Medium" pitchFamily="2" charset="77"/>
                <a:cs typeface="Judson"/>
              </a:rPr>
              <a:t> </a:t>
            </a:r>
            <a:r>
              <a:rPr lang="en-IE" sz="1100" dirty="0">
                <a:solidFill>
                  <a:srgbClr val="1D2C4F"/>
                </a:solidFill>
                <a:latin typeface="Urbane Medium" pitchFamily="2" charset="77"/>
                <a:cs typeface="Judson"/>
              </a:rPr>
              <a:t>Board</a:t>
            </a:r>
          </a:p>
          <a:p>
            <a:pPr marL="264795" indent="-252729">
              <a:lnSpc>
                <a:spcPct val="200000"/>
              </a:lnSpc>
              <a:buClr>
                <a:srgbClr val="E87825"/>
              </a:buClr>
              <a:buFont typeface="Wingdings" pitchFamily="2" charset="2"/>
              <a:buChar char="§"/>
              <a:tabLst>
                <a:tab pos="264795" algn="l"/>
                <a:tab pos="265430" algn="l"/>
              </a:tabLst>
            </a:pPr>
            <a:r>
              <a:rPr lang="en-IE" sz="1100" spc="-5" dirty="0">
                <a:solidFill>
                  <a:srgbClr val="1D2C4F"/>
                </a:solidFill>
                <a:latin typeface="Urbane Medium" pitchFamily="2" charset="77"/>
                <a:cs typeface="Judson"/>
              </a:rPr>
              <a:t>Document</a:t>
            </a:r>
            <a:r>
              <a:rPr lang="en-IE" sz="1100" spc="-15" dirty="0">
                <a:solidFill>
                  <a:srgbClr val="1D2C4F"/>
                </a:solidFill>
                <a:latin typeface="Urbane Medium" pitchFamily="2" charset="77"/>
                <a:cs typeface="Judson"/>
              </a:rPr>
              <a:t> </a:t>
            </a:r>
            <a:r>
              <a:rPr lang="en-IE" sz="1100" spc="-5" dirty="0">
                <a:solidFill>
                  <a:srgbClr val="1D2C4F"/>
                </a:solidFill>
                <a:latin typeface="Urbane Medium" pitchFamily="2" charset="77"/>
                <a:cs typeface="Judson"/>
              </a:rPr>
              <a:t>Retention </a:t>
            </a:r>
            <a:r>
              <a:rPr lang="en-IE" sz="1100" spc="-10" dirty="0">
                <a:solidFill>
                  <a:srgbClr val="1D2C4F"/>
                </a:solidFill>
                <a:latin typeface="Urbane Medium" pitchFamily="2" charset="77"/>
                <a:cs typeface="Judson"/>
              </a:rPr>
              <a:t>(5</a:t>
            </a:r>
            <a:r>
              <a:rPr lang="en-IE" sz="1100" spc="-5" dirty="0">
                <a:solidFill>
                  <a:srgbClr val="1D2C4F"/>
                </a:solidFill>
                <a:latin typeface="Urbane Medium" pitchFamily="2" charset="77"/>
                <a:cs typeface="Judson"/>
              </a:rPr>
              <a:t> years)</a:t>
            </a:r>
            <a:endParaRPr lang="en-IE" sz="1100" dirty="0">
              <a:latin typeface="Urbane Medium" pitchFamily="2" charset="77"/>
              <a:cs typeface="Judson"/>
            </a:endParaRPr>
          </a:p>
          <a:p>
            <a:pPr marL="264795" indent="-252729">
              <a:lnSpc>
                <a:spcPct val="200000"/>
              </a:lnSpc>
              <a:buClr>
                <a:srgbClr val="E87825"/>
              </a:buClr>
              <a:buFont typeface="Wingdings" pitchFamily="2" charset="2"/>
              <a:buChar char="§"/>
              <a:tabLst>
                <a:tab pos="264795" algn="l"/>
                <a:tab pos="265430" algn="l"/>
              </a:tabLst>
            </a:pPr>
            <a:endParaRPr lang="en-IE" sz="1100" dirty="0">
              <a:latin typeface="Urbane Medium" pitchFamily="2" charset="77"/>
              <a:cs typeface="Judson"/>
            </a:endParaRPr>
          </a:p>
          <a:p>
            <a:pPr marL="264795" indent="-252729">
              <a:lnSpc>
                <a:spcPct val="200000"/>
              </a:lnSpc>
              <a:buClr>
                <a:srgbClr val="E87825"/>
              </a:buClr>
              <a:buFont typeface="Wingdings" pitchFamily="2" charset="2"/>
              <a:buChar char="§"/>
              <a:tabLst>
                <a:tab pos="264795" algn="l"/>
                <a:tab pos="265430" algn="l"/>
              </a:tabLst>
            </a:pPr>
            <a:endParaRPr lang="en-IE" sz="1100" dirty="0">
              <a:latin typeface="Urbane Medium" pitchFamily="2" charset="77"/>
              <a:cs typeface="Judson"/>
            </a:endParaRPr>
          </a:p>
          <a:p>
            <a:pPr marL="264795" indent="-252729">
              <a:lnSpc>
                <a:spcPct val="200000"/>
              </a:lnSpc>
              <a:buClr>
                <a:srgbClr val="E87825"/>
              </a:buClr>
              <a:buFont typeface="Wingdings" pitchFamily="2" charset="2"/>
              <a:buChar char="§"/>
              <a:tabLst>
                <a:tab pos="264795" algn="l"/>
                <a:tab pos="265430" algn="l"/>
              </a:tabLst>
            </a:pPr>
            <a:endParaRPr lang="en-IE" sz="1100" dirty="0">
              <a:latin typeface="Urbane Medium" pitchFamily="2" charset="77"/>
              <a:cs typeface="Judson"/>
            </a:endParaRPr>
          </a:p>
          <a:p>
            <a:pPr marL="264795" indent="-252729">
              <a:lnSpc>
                <a:spcPct val="200000"/>
              </a:lnSpc>
              <a:buClr>
                <a:srgbClr val="E87825"/>
              </a:buClr>
              <a:buFont typeface="Wingdings" pitchFamily="2" charset="2"/>
              <a:buChar char="§"/>
              <a:tabLst>
                <a:tab pos="264795" algn="l"/>
                <a:tab pos="265430" algn="l"/>
              </a:tabLst>
            </a:pPr>
            <a:endParaRPr sz="1100" dirty="0">
              <a:latin typeface="Urbane Medium" pitchFamily="2" charset="77"/>
              <a:cs typeface="Judso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8069160" cy="391160"/>
          </a:xfrm>
          <a:prstGeom prst="rect">
            <a:avLst/>
          </a:prstGeom>
        </p:spPr>
        <p:txBody>
          <a:bodyPr vert="horz" wrap="square" lIns="0" tIns="12700" rIns="0" bIns="0" rtlCol="0">
            <a:spAutoFit/>
          </a:bodyPr>
          <a:lstStyle/>
          <a:p>
            <a:pPr marL="12700">
              <a:lnSpc>
                <a:spcPct val="100000"/>
              </a:lnSpc>
              <a:spcBef>
                <a:spcPts val="100"/>
              </a:spcBef>
            </a:pPr>
            <a:r>
              <a:rPr spc="5" dirty="0"/>
              <a:t>Regulatory</a:t>
            </a:r>
            <a:r>
              <a:rPr dirty="0"/>
              <a:t> </a:t>
            </a:r>
            <a:r>
              <a:rPr spc="-5" dirty="0"/>
              <a:t>Environment:</a:t>
            </a:r>
            <a:r>
              <a:rPr spc="5" dirty="0"/>
              <a:t> </a:t>
            </a:r>
            <a:r>
              <a:rPr dirty="0"/>
              <a:t>Current Legislation</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7</a:t>
            </a:fld>
            <a:endParaRPr dirty="0"/>
          </a:p>
        </p:txBody>
      </p:sp>
      <p:sp>
        <p:nvSpPr>
          <p:cNvPr id="3" name="object 3"/>
          <p:cNvSpPr txBox="1"/>
          <p:nvPr/>
        </p:nvSpPr>
        <p:spPr>
          <a:xfrm>
            <a:off x="401740" y="1568754"/>
            <a:ext cx="3612515" cy="4118563"/>
          </a:xfrm>
          <a:prstGeom prst="rect">
            <a:avLst/>
          </a:prstGeom>
        </p:spPr>
        <p:txBody>
          <a:bodyPr vert="horz" wrap="square" lIns="0" tIns="12700" rIns="0" bIns="0" rtlCol="0">
            <a:spAutoFit/>
          </a:bodyPr>
          <a:lstStyle/>
          <a:p>
            <a:pPr marL="12700" marR="141605">
              <a:lnSpc>
                <a:spcPct val="150000"/>
              </a:lnSpc>
              <a:spcBef>
                <a:spcPts val="100"/>
              </a:spcBef>
              <a:buClr>
                <a:srgbClr val="E87825"/>
              </a:buClr>
            </a:pPr>
            <a:r>
              <a:rPr sz="1300" spc="-5" dirty="0">
                <a:solidFill>
                  <a:srgbClr val="1E4592"/>
                </a:solidFill>
                <a:latin typeface="Urbane Medium" pitchFamily="2" charset="77"/>
                <a:cs typeface="Judson"/>
              </a:rPr>
              <a:t>Criminal Justice </a:t>
            </a:r>
            <a:r>
              <a:rPr sz="1300" dirty="0">
                <a:solidFill>
                  <a:srgbClr val="1E4592"/>
                </a:solidFill>
                <a:latin typeface="Urbane Medium" pitchFamily="2" charset="77"/>
                <a:cs typeface="Judson"/>
              </a:rPr>
              <a:t>Act </a:t>
            </a:r>
            <a:r>
              <a:rPr sz="1300" spc="-5" dirty="0">
                <a:solidFill>
                  <a:srgbClr val="1E4592"/>
                </a:solidFill>
                <a:latin typeface="Urbane Medium" pitchFamily="2" charset="77"/>
                <a:cs typeface="Judson"/>
              </a:rPr>
              <a:t>2013 (CJA 2013) </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Enacted </a:t>
            </a:r>
            <a:r>
              <a:rPr sz="1300" dirty="0">
                <a:solidFill>
                  <a:srgbClr val="1E4592"/>
                </a:solidFill>
                <a:latin typeface="Urbane Medium" pitchFamily="2" charset="77"/>
                <a:cs typeface="Judson"/>
              </a:rPr>
              <a:t>in </a:t>
            </a:r>
            <a:r>
              <a:rPr sz="1300" spc="-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Ireland </a:t>
            </a:r>
            <a:r>
              <a:rPr sz="1300" dirty="0">
                <a:solidFill>
                  <a:srgbClr val="1E4592"/>
                </a:solidFill>
                <a:latin typeface="Urbane Medium" pitchFamily="2" charset="77"/>
                <a:cs typeface="Judson"/>
              </a:rPr>
              <a:t>on </a:t>
            </a:r>
            <a:r>
              <a:rPr sz="1300" spc="-5" dirty="0">
                <a:solidFill>
                  <a:srgbClr val="1E4592"/>
                </a:solidFill>
                <a:latin typeface="Urbane Medium" pitchFamily="2" charset="77"/>
                <a:cs typeface="Judson"/>
              </a:rPr>
              <a:t>June 12 2013 The act amends certain </a:t>
            </a:r>
            <a:r>
              <a:rPr sz="1300" spc="-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provisions</a:t>
            </a:r>
            <a:r>
              <a:rPr sz="1300" spc="-10" dirty="0">
                <a:solidFill>
                  <a:srgbClr val="1E4592"/>
                </a:solidFill>
                <a:latin typeface="Urbane Medium" pitchFamily="2" charset="77"/>
                <a:cs typeface="Judson"/>
              </a:rPr>
              <a:t> </a:t>
            </a:r>
            <a:r>
              <a:rPr sz="1300" dirty="0">
                <a:solidFill>
                  <a:srgbClr val="1E4592"/>
                </a:solidFill>
                <a:latin typeface="Urbane Medium" pitchFamily="2" charset="77"/>
                <a:cs typeface="Judson"/>
              </a:rPr>
              <a:t>of</a:t>
            </a:r>
            <a:r>
              <a:rPr sz="1300" spc="-5" dirty="0">
                <a:solidFill>
                  <a:srgbClr val="1E4592"/>
                </a:solidFill>
                <a:latin typeface="Urbane Medium" pitchFamily="2" charset="77"/>
                <a:cs typeface="Judson"/>
              </a:rPr>
              <a:t> </a:t>
            </a:r>
            <a:r>
              <a:rPr sz="1300" dirty="0">
                <a:solidFill>
                  <a:srgbClr val="1E4592"/>
                </a:solidFill>
                <a:latin typeface="Urbane Medium" pitchFamily="2" charset="77"/>
                <a:cs typeface="Judson"/>
              </a:rPr>
              <a:t>the</a:t>
            </a:r>
            <a:r>
              <a:rPr sz="1300" spc="-5" dirty="0">
                <a:solidFill>
                  <a:srgbClr val="1E4592"/>
                </a:solidFill>
                <a:latin typeface="Urbane Medium" pitchFamily="2" charset="77"/>
                <a:cs typeface="Judson"/>
              </a:rPr>
              <a:t> CJA</a:t>
            </a:r>
            <a:r>
              <a:rPr sz="1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2010.</a:t>
            </a:r>
            <a:endParaRPr sz="1300" dirty="0">
              <a:solidFill>
                <a:srgbClr val="1E4592"/>
              </a:solidFill>
              <a:latin typeface="Urbane Medium" pitchFamily="2" charset="77"/>
              <a:cs typeface="Judson"/>
            </a:endParaRPr>
          </a:p>
          <a:p>
            <a:pPr marL="342900" indent="-342900">
              <a:lnSpc>
                <a:spcPct val="100000"/>
              </a:lnSpc>
              <a:spcBef>
                <a:spcPts val="40"/>
              </a:spcBef>
              <a:buClr>
                <a:srgbClr val="E87825"/>
              </a:buClr>
              <a:buFont typeface="Wingdings" pitchFamily="2" charset="2"/>
              <a:buChar char="§"/>
            </a:pPr>
            <a:endParaRPr sz="2150" dirty="0">
              <a:solidFill>
                <a:srgbClr val="1E4592"/>
              </a:solidFill>
              <a:latin typeface="Urbane Medium" pitchFamily="2" charset="77"/>
              <a:cs typeface="Judson"/>
            </a:endParaRPr>
          </a:p>
          <a:p>
            <a:pPr marL="12700" algn="just">
              <a:lnSpc>
                <a:spcPct val="100000"/>
              </a:lnSpc>
              <a:buClr>
                <a:srgbClr val="E87825"/>
              </a:buClr>
            </a:pPr>
            <a:r>
              <a:rPr sz="1300" spc="-5" dirty="0">
                <a:solidFill>
                  <a:srgbClr val="1E4592"/>
                </a:solidFill>
                <a:latin typeface="Urbane Medium" pitchFamily="2" charset="77"/>
                <a:cs typeface="Judson"/>
              </a:rPr>
              <a:t>Key</a:t>
            </a:r>
            <a:r>
              <a:rPr sz="1300" spc="-35"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Provisions:</a:t>
            </a:r>
            <a:endParaRPr sz="1300" dirty="0">
              <a:solidFill>
                <a:srgbClr val="1E4592"/>
              </a:solidFill>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700" dirty="0">
              <a:latin typeface="Urbane Medium" pitchFamily="2" charset="77"/>
              <a:cs typeface="Judson"/>
            </a:endParaRPr>
          </a:p>
          <a:p>
            <a:pPr marL="264795" marR="148590" indent="-252729">
              <a:lnSpc>
                <a:spcPts val="1300"/>
              </a:lnSpc>
              <a:spcBef>
                <a:spcPts val="5"/>
              </a:spcBef>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Designated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Persons</a:t>
            </a:r>
            <a:r>
              <a:rPr sz="1100" dirty="0">
                <a:solidFill>
                  <a:srgbClr val="1D2C4F"/>
                </a:solidFill>
                <a:latin typeface="Urbane Medium" pitchFamily="2" charset="77"/>
                <a:cs typeface="Judson"/>
              </a:rPr>
              <a:t> applying </a:t>
            </a:r>
            <a:r>
              <a:rPr sz="1100" spc="-5" dirty="0">
                <a:solidFill>
                  <a:srgbClr val="1D2C4F"/>
                </a:solidFill>
                <a:latin typeface="Urbane Medium" pitchFamily="2" charset="77"/>
                <a:cs typeface="Judson"/>
              </a:rPr>
              <a:t>Simplified</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Customer</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Due </a:t>
            </a:r>
            <a:r>
              <a:rPr sz="1100" spc="-250" dirty="0">
                <a:solidFill>
                  <a:srgbClr val="1D2C4F"/>
                </a:solidFill>
                <a:latin typeface="Urbane Medium" pitchFamily="2" charset="77"/>
                <a:cs typeface="Judson"/>
              </a:rPr>
              <a:t> </a:t>
            </a:r>
            <a:r>
              <a:rPr sz="1100" dirty="0">
                <a:solidFill>
                  <a:srgbClr val="1D2C4F"/>
                </a:solidFill>
                <a:latin typeface="Urbane Medium" pitchFamily="2" charset="77"/>
                <a:cs typeface="Judson"/>
              </a:rPr>
              <a:t>Diligence </a:t>
            </a:r>
            <a:r>
              <a:rPr sz="1100" spc="-5" dirty="0">
                <a:solidFill>
                  <a:srgbClr val="1D2C4F"/>
                </a:solidFill>
                <a:latin typeface="Urbane Medium" pitchFamily="2" charset="77"/>
                <a:cs typeface="Judson"/>
              </a:rPr>
              <a:t>must be </a:t>
            </a:r>
            <a:r>
              <a:rPr sz="1100" dirty="0">
                <a:solidFill>
                  <a:srgbClr val="1D2C4F"/>
                </a:solidFill>
                <a:latin typeface="Urbane Medium" pitchFamily="2" charset="77"/>
                <a:cs typeface="Judson"/>
              </a:rPr>
              <a:t>able to </a:t>
            </a:r>
            <a:r>
              <a:rPr sz="1100" spc="-5" dirty="0">
                <a:solidFill>
                  <a:srgbClr val="1D2C4F"/>
                </a:solidFill>
                <a:latin typeface="Urbane Medium" pitchFamily="2" charset="77"/>
                <a:cs typeface="Judson"/>
              </a:rPr>
              <a:t>evidence the </a:t>
            </a:r>
            <a:r>
              <a:rPr sz="1100" dirty="0">
                <a:solidFill>
                  <a:srgbClr val="1D2C4F"/>
                </a:solidFill>
                <a:latin typeface="Urbane Medium" pitchFamily="2" charset="77"/>
                <a:cs typeface="Judson"/>
              </a:rPr>
              <a:t>basis of that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decision</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550" dirty="0">
              <a:latin typeface="Urbane Medium" pitchFamily="2" charset="77"/>
              <a:cs typeface="Judson"/>
            </a:endParaRPr>
          </a:p>
          <a:p>
            <a:pPr marL="264795" marR="375285" indent="-252729">
              <a:lnSpc>
                <a:spcPts val="13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As </a:t>
            </a:r>
            <a:r>
              <a:rPr sz="1100" dirty="0">
                <a:solidFill>
                  <a:srgbClr val="1D2C4F"/>
                </a:solidFill>
                <a:latin typeface="Urbane Medium" pitchFamily="2" charset="77"/>
                <a:cs typeface="Judson"/>
              </a:rPr>
              <a:t>above,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basis for an </a:t>
            </a:r>
            <a:r>
              <a:rPr sz="1100" spc="-5" dirty="0">
                <a:solidFill>
                  <a:srgbClr val="1D2C4F"/>
                </a:solidFill>
                <a:latin typeface="Urbane Medium" pitchFamily="2" charset="77"/>
                <a:cs typeface="Judson"/>
              </a:rPr>
              <a:t>exemption </a:t>
            </a:r>
            <a:r>
              <a:rPr sz="1100" dirty="0">
                <a:solidFill>
                  <a:srgbClr val="1D2C4F"/>
                </a:solidFill>
                <a:latin typeface="Urbane Medium" pitchFamily="2" charset="77"/>
                <a:cs typeface="Judson"/>
              </a:rPr>
              <a:t>from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requirement </a:t>
            </a:r>
            <a:r>
              <a:rPr sz="1100" dirty="0">
                <a:solidFill>
                  <a:srgbClr val="1D2C4F"/>
                </a:solidFill>
                <a:latin typeface="Urbane Medium" pitchFamily="2" charset="77"/>
                <a:cs typeface="Judson"/>
              </a:rPr>
              <a:t>to confirm </a:t>
            </a:r>
            <a:r>
              <a:rPr sz="1100" spc="-5" dirty="0">
                <a:solidFill>
                  <a:srgbClr val="1D2C4F"/>
                </a:solidFill>
                <a:latin typeface="Urbane Medium" pitchFamily="2" charset="77"/>
                <a:cs typeface="Judson"/>
              </a:rPr>
              <a:t>the nature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purpose </a:t>
            </a:r>
            <a:r>
              <a:rPr sz="1100" dirty="0">
                <a:solidFill>
                  <a:srgbClr val="1D2C4F"/>
                </a:solidFill>
                <a:latin typeface="Urbane Medium" pitchFamily="2" charset="77"/>
                <a:cs typeface="Judson"/>
              </a:rPr>
              <a:t>of </a:t>
            </a:r>
            <a:r>
              <a:rPr sz="1100" spc="-254"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business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relationship</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must be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now</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 evidenced</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450" dirty="0">
              <a:latin typeface="Urbane Medium" pitchFamily="2" charset="77"/>
              <a:cs typeface="Judson"/>
            </a:endParaRPr>
          </a:p>
          <a:p>
            <a:pPr marL="264795" marR="5080" indent="-252729">
              <a:lnSpc>
                <a:spcPts val="13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Replacing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language in </a:t>
            </a:r>
            <a:r>
              <a:rPr sz="1100" spc="-5" dirty="0">
                <a:solidFill>
                  <a:srgbClr val="1D2C4F"/>
                </a:solidFill>
                <a:latin typeface="Urbane Medium" pitchFamily="2" charset="77"/>
                <a:cs typeface="Judson"/>
              </a:rPr>
              <a:t>CJA 2010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‘reasonable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grounds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believe’</a:t>
            </a:r>
            <a:r>
              <a:rPr sz="1100" dirty="0">
                <a:solidFill>
                  <a:srgbClr val="1D2C4F"/>
                </a:solidFill>
                <a:latin typeface="Urbane Medium" pitchFamily="2" charset="77"/>
                <a:cs typeface="Judson"/>
              </a:rPr>
              <a:t> with</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‘reasonable</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grounds</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suspect’</a:t>
            </a:r>
            <a:endParaRPr sz="1100" dirty="0">
              <a:latin typeface="Urbane Medium" pitchFamily="2" charset="77"/>
              <a:cs typeface="Judson"/>
            </a:endParaRPr>
          </a:p>
        </p:txBody>
      </p:sp>
      <p:sp>
        <p:nvSpPr>
          <p:cNvPr id="4" name="object 4"/>
          <p:cNvSpPr txBox="1"/>
          <p:nvPr/>
        </p:nvSpPr>
        <p:spPr>
          <a:xfrm>
            <a:off x="4630878" y="1578661"/>
            <a:ext cx="3676650" cy="1866264"/>
          </a:xfrm>
          <a:prstGeom prst="rect">
            <a:avLst/>
          </a:prstGeom>
        </p:spPr>
        <p:txBody>
          <a:bodyPr vert="horz" wrap="square" lIns="0" tIns="12700" rIns="0" bIns="0" rtlCol="0">
            <a:spAutoFit/>
          </a:bodyPr>
          <a:lstStyle/>
          <a:p>
            <a:pPr marL="264795" marR="5080" indent="-252729">
              <a:lnSpc>
                <a:spcPct val="105400"/>
              </a:lnSpc>
              <a:spcBef>
                <a:spcPts val="100"/>
              </a:spcBef>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EDD </a:t>
            </a:r>
            <a:r>
              <a:rPr sz="1100" spc="-5" dirty="0">
                <a:solidFill>
                  <a:srgbClr val="1D2C4F"/>
                </a:solidFill>
                <a:latin typeface="Urbane Medium" pitchFamily="2" charset="77"/>
                <a:cs typeface="Judson"/>
              </a:rPr>
              <a:t>must be applied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cases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heightened </a:t>
            </a:r>
            <a:r>
              <a:rPr sz="1100" dirty="0">
                <a:solidFill>
                  <a:srgbClr val="1D2C4F"/>
                </a:solidFill>
                <a:latin typeface="Urbane Medium" pitchFamily="2" charset="77"/>
                <a:cs typeface="Judson"/>
              </a:rPr>
              <a:t>risk of </a:t>
            </a:r>
            <a:r>
              <a:rPr sz="1100" spc="-5" dirty="0">
                <a:solidFill>
                  <a:srgbClr val="1D2C4F"/>
                </a:solidFill>
                <a:latin typeface="Urbane Medium" pitchFamily="2" charset="77"/>
                <a:cs typeface="Judson"/>
              </a:rPr>
              <a:t>Money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Laundering/Terrorist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Financing</a:t>
            </a:r>
            <a:endParaRPr sz="1100" dirty="0">
              <a:latin typeface="Urbane Medium" pitchFamily="2" charset="77"/>
              <a:cs typeface="Judson"/>
            </a:endParaRPr>
          </a:p>
          <a:p>
            <a:pPr marL="285750" indent="-285750">
              <a:lnSpc>
                <a:spcPct val="100000"/>
              </a:lnSpc>
              <a:spcBef>
                <a:spcPts val="10"/>
              </a:spcBef>
              <a:buClr>
                <a:srgbClr val="E87825"/>
              </a:buClr>
              <a:buFont typeface="Wingdings" pitchFamily="2" charset="2"/>
              <a:buChar char="§"/>
            </a:pPr>
            <a:endParaRPr sz="1500" dirty="0">
              <a:latin typeface="Urbane Medium" pitchFamily="2" charset="77"/>
              <a:cs typeface="Judson"/>
            </a:endParaRPr>
          </a:p>
          <a:p>
            <a:pPr marL="264795" marR="446405" indent="-252729">
              <a:lnSpc>
                <a:spcPts val="1300"/>
              </a:lnSpc>
              <a:spcBef>
                <a:spcPts val="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PEP checks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be applied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both existing </a:t>
            </a:r>
            <a:r>
              <a:rPr sz="1100" dirty="0">
                <a:solidFill>
                  <a:srgbClr val="1D2C4F"/>
                </a:solidFill>
                <a:latin typeface="Urbane Medium" pitchFamily="2" charset="77"/>
                <a:cs typeface="Judson"/>
              </a:rPr>
              <a:t>and </a:t>
            </a:r>
            <a:r>
              <a:rPr sz="1100" spc="-5" dirty="0">
                <a:solidFill>
                  <a:srgbClr val="1D2C4F"/>
                </a:solidFill>
                <a:latin typeface="Urbane Medium" pitchFamily="2" charset="77"/>
                <a:cs typeface="Judson"/>
              </a:rPr>
              <a:t>new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customers</a:t>
            </a:r>
            <a:endParaRPr sz="1100" dirty="0">
              <a:latin typeface="Urbane Medium" pitchFamily="2" charset="77"/>
              <a:cs typeface="Judson"/>
            </a:endParaRPr>
          </a:p>
          <a:p>
            <a:pPr marL="285750" indent="-285750">
              <a:lnSpc>
                <a:spcPct val="100000"/>
              </a:lnSpc>
              <a:spcBef>
                <a:spcPts val="25"/>
              </a:spcBef>
              <a:buClr>
                <a:srgbClr val="E87825"/>
              </a:buClr>
              <a:buFont typeface="Wingdings" pitchFamily="2" charset="2"/>
              <a:buChar char="§"/>
            </a:pPr>
            <a:endParaRPr sz="1400" dirty="0">
              <a:latin typeface="Urbane Medium" pitchFamily="2" charset="77"/>
              <a:cs typeface="Judson"/>
            </a:endParaRPr>
          </a:p>
          <a:p>
            <a:pPr marL="264795" indent="-252729">
              <a:lnSpc>
                <a:spcPct val="1000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Procedures required </a:t>
            </a:r>
            <a:r>
              <a:rPr sz="1100" dirty="0">
                <a:solidFill>
                  <a:srgbClr val="1D2C4F"/>
                </a:solidFill>
                <a:latin typeface="Urbane Medium" pitchFamily="2" charset="77"/>
                <a:cs typeface="Judson"/>
              </a:rPr>
              <a:t>to</a:t>
            </a:r>
            <a:r>
              <a:rPr sz="1100" spc="-10" dirty="0">
                <a:solidFill>
                  <a:srgbClr val="1D2C4F"/>
                </a:solidFill>
                <a:latin typeface="Urbane Medium" pitchFamily="2" charset="77"/>
                <a:cs typeface="Judson"/>
              </a:rPr>
              <a:t> keep </a:t>
            </a:r>
            <a:r>
              <a:rPr sz="1100" spc="-5" dirty="0">
                <a:solidFill>
                  <a:srgbClr val="1D2C4F"/>
                </a:solidFill>
                <a:latin typeface="Urbane Medium" pitchFamily="2" charset="77"/>
                <a:cs typeface="Judson"/>
              </a:rPr>
              <a:t>CDD</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up</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to</a:t>
            </a:r>
            <a:r>
              <a:rPr sz="1100" spc="-5" dirty="0">
                <a:solidFill>
                  <a:srgbClr val="1D2C4F"/>
                </a:solidFill>
                <a:latin typeface="Urbane Medium" pitchFamily="2" charset="77"/>
                <a:cs typeface="Judson"/>
              </a:rPr>
              <a:t> date</a:t>
            </a:r>
            <a:endParaRPr sz="1100" dirty="0">
              <a:latin typeface="Urbane Medium" pitchFamily="2" charset="77"/>
              <a:cs typeface="Judson"/>
            </a:endParaRPr>
          </a:p>
          <a:p>
            <a:pPr marL="285750" indent="-285750">
              <a:lnSpc>
                <a:spcPct val="100000"/>
              </a:lnSpc>
              <a:spcBef>
                <a:spcPts val="30"/>
              </a:spcBef>
              <a:buClr>
                <a:srgbClr val="E87825"/>
              </a:buClr>
              <a:buFont typeface="Wingdings" pitchFamily="2" charset="2"/>
              <a:buChar char="§"/>
            </a:pPr>
            <a:endParaRPr sz="1350" dirty="0">
              <a:latin typeface="Urbane Medium" pitchFamily="2" charset="77"/>
              <a:cs typeface="Judson"/>
            </a:endParaRPr>
          </a:p>
          <a:p>
            <a:pPr marL="264795" marR="625475" indent="-252729">
              <a:lnSpc>
                <a:spcPct val="107300"/>
              </a:lnSpc>
              <a:buClr>
                <a:srgbClr val="E87825"/>
              </a:buClr>
              <a:buFont typeface="Wingdings" pitchFamily="2" charset="2"/>
              <a:buChar char="§"/>
              <a:tabLst>
                <a:tab pos="264795" algn="l"/>
                <a:tab pos="265430" algn="l"/>
              </a:tabLst>
            </a:pPr>
            <a:r>
              <a:rPr sz="1100" dirty="0">
                <a:solidFill>
                  <a:srgbClr val="1D2C4F"/>
                </a:solidFill>
                <a:latin typeface="Urbane Medium" pitchFamily="2" charset="77"/>
                <a:cs typeface="Judson"/>
              </a:rPr>
              <a:t>Lower</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threshold</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for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definition</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occasional </a:t>
            </a:r>
            <a:r>
              <a:rPr sz="1100" spc="-245" dirty="0">
                <a:solidFill>
                  <a:srgbClr val="1D2C4F"/>
                </a:solidFill>
                <a:latin typeface="Urbane Medium" pitchFamily="2" charset="77"/>
                <a:cs typeface="Judson"/>
              </a:rPr>
              <a:t> </a:t>
            </a:r>
            <a:r>
              <a:rPr sz="1100" dirty="0">
                <a:solidFill>
                  <a:srgbClr val="1D2C4F"/>
                </a:solidFill>
                <a:latin typeface="Urbane Medium" pitchFamily="2" charset="77"/>
                <a:cs typeface="Judson"/>
              </a:rPr>
              <a:t>transaction</a:t>
            </a:r>
            <a:endParaRPr sz="1100" dirty="0">
              <a:latin typeface="Urbane Medium" pitchFamily="2" charset="77"/>
              <a:cs typeface="Judso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459560" cy="391160"/>
          </a:xfrm>
          <a:prstGeom prst="rect">
            <a:avLst/>
          </a:prstGeom>
        </p:spPr>
        <p:txBody>
          <a:bodyPr vert="horz" wrap="square" lIns="0" tIns="12700" rIns="0" bIns="0" rtlCol="0">
            <a:spAutoFit/>
          </a:bodyPr>
          <a:lstStyle/>
          <a:p>
            <a:pPr marL="12700">
              <a:lnSpc>
                <a:spcPct val="100000"/>
              </a:lnSpc>
              <a:spcBef>
                <a:spcPts val="100"/>
              </a:spcBef>
            </a:pPr>
            <a:r>
              <a:rPr spc="5" dirty="0"/>
              <a:t>Regulatory</a:t>
            </a:r>
            <a:r>
              <a:rPr dirty="0"/>
              <a:t> </a:t>
            </a:r>
            <a:r>
              <a:rPr spc="-5" dirty="0"/>
              <a:t>Environment:</a:t>
            </a:r>
            <a:r>
              <a:rPr spc="5" dirty="0"/>
              <a:t> </a:t>
            </a:r>
            <a:r>
              <a:rPr dirty="0"/>
              <a:t>Current Legislation</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8</a:t>
            </a:fld>
            <a:endParaRPr dirty="0"/>
          </a:p>
        </p:txBody>
      </p:sp>
      <p:sp>
        <p:nvSpPr>
          <p:cNvPr id="3" name="object 3"/>
          <p:cNvSpPr txBox="1"/>
          <p:nvPr/>
        </p:nvSpPr>
        <p:spPr>
          <a:xfrm>
            <a:off x="401740" y="1568754"/>
            <a:ext cx="3630295" cy="3376437"/>
          </a:xfrm>
          <a:prstGeom prst="rect">
            <a:avLst/>
          </a:prstGeom>
        </p:spPr>
        <p:txBody>
          <a:bodyPr vert="horz" wrap="square" lIns="0" tIns="12700" rIns="0" bIns="0" rtlCol="0">
            <a:spAutoFit/>
          </a:bodyPr>
          <a:lstStyle/>
          <a:p>
            <a:pPr marL="12700" marR="356870">
              <a:lnSpc>
                <a:spcPct val="147700"/>
              </a:lnSpc>
              <a:spcBef>
                <a:spcPts val="100"/>
              </a:spcBef>
            </a:pPr>
            <a:r>
              <a:rPr sz="1300" spc="-5" dirty="0">
                <a:solidFill>
                  <a:srgbClr val="1E4592"/>
                </a:solidFill>
                <a:latin typeface="Urbane Medium" pitchFamily="2" charset="77"/>
                <a:cs typeface="Judson"/>
              </a:rPr>
              <a:t>The Criminal Justice (Money Laundering and </a:t>
            </a:r>
            <a:r>
              <a:rPr sz="1300" spc="-300" dirty="0">
                <a:solidFill>
                  <a:srgbClr val="1E4592"/>
                </a:solidFill>
                <a:latin typeface="Urbane Medium" pitchFamily="2" charset="77"/>
                <a:cs typeface="Judson"/>
              </a:rPr>
              <a:t> </a:t>
            </a:r>
            <a:r>
              <a:rPr sz="1300" spc="-5" dirty="0">
                <a:solidFill>
                  <a:srgbClr val="1E4592"/>
                </a:solidFill>
                <a:latin typeface="Urbane Medium" pitchFamily="2" charset="77"/>
                <a:cs typeface="Judson"/>
              </a:rPr>
              <a:t>Terrorist Financing) (Amendment) </a:t>
            </a:r>
            <a:r>
              <a:rPr sz="1300" dirty="0">
                <a:solidFill>
                  <a:srgbClr val="1E4592"/>
                </a:solidFill>
                <a:latin typeface="Urbane Medium" pitchFamily="2" charset="77"/>
                <a:cs typeface="Judson"/>
              </a:rPr>
              <a:t>Act</a:t>
            </a:r>
            <a:r>
              <a:rPr sz="1300" spc="-5" dirty="0">
                <a:solidFill>
                  <a:srgbClr val="1E4592"/>
                </a:solidFill>
                <a:latin typeface="Urbane Medium" pitchFamily="2" charset="77"/>
                <a:cs typeface="Judson"/>
              </a:rPr>
              <a:t> </a:t>
            </a:r>
            <a:r>
              <a:rPr sz="1300" dirty="0">
                <a:solidFill>
                  <a:srgbClr val="1E4592"/>
                </a:solidFill>
                <a:latin typeface="Urbane Medium" pitchFamily="2" charset="77"/>
                <a:cs typeface="Judson"/>
              </a:rPr>
              <a:t>2018</a:t>
            </a:r>
          </a:p>
          <a:p>
            <a:pPr>
              <a:lnSpc>
                <a:spcPct val="100000"/>
              </a:lnSpc>
              <a:spcBef>
                <a:spcPts val="35"/>
              </a:spcBef>
            </a:pPr>
            <a:endParaRPr sz="1500" dirty="0">
              <a:latin typeface="Urbane Medium" pitchFamily="2" charset="77"/>
              <a:cs typeface="Judson"/>
            </a:endParaRPr>
          </a:p>
          <a:p>
            <a:pPr marL="264795" marR="5080" indent="-252729">
              <a:lnSpc>
                <a:spcPct val="149400"/>
              </a:lnSpc>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The </a:t>
            </a:r>
            <a:r>
              <a:rPr sz="1100" dirty="0">
                <a:solidFill>
                  <a:srgbClr val="1D2C4F"/>
                </a:solidFill>
                <a:latin typeface="Urbane Medium" pitchFamily="2" charset="77"/>
                <a:cs typeface="Judson"/>
              </a:rPr>
              <a:t>Irish </a:t>
            </a:r>
            <a:r>
              <a:rPr sz="1100" spc="-5" dirty="0">
                <a:solidFill>
                  <a:srgbClr val="1D2C4F"/>
                </a:solidFill>
                <a:latin typeface="Urbane Medium" pitchFamily="2" charset="77"/>
                <a:cs typeface="Judson"/>
              </a:rPr>
              <a:t>AML/CFT </a:t>
            </a:r>
            <a:r>
              <a:rPr sz="1100" dirty="0">
                <a:solidFill>
                  <a:srgbClr val="1D2C4F"/>
                </a:solidFill>
                <a:latin typeface="Urbane Medium" pitchFamily="2" charset="77"/>
                <a:cs typeface="Judson"/>
              </a:rPr>
              <a:t>legislative </a:t>
            </a:r>
            <a:r>
              <a:rPr sz="1100" spc="-5" dirty="0">
                <a:solidFill>
                  <a:srgbClr val="1D2C4F"/>
                </a:solidFill>
                <a:latin typeface="Urbane Medium" pitchFamily="2" charset="77"/>
                <a:cs typeface="Judson"/>
              </a:rPr>
              <a:t>framework </a:t>
            </a:r>
            <a:r>
              <a:rPr sz="1100" dirty="0">
                <a:solidFill>
                  <a:srgbClr val="1D2C4F"/>
                </a:solidFill>
                <a:latin typeface="Urbane Medium" pitchFamily="2" charset="77"/>
                <a:cs typeface="Judson"/>
              </a:rPr>
              <a:t>is </a:t>
            </a:r>
            <a:r>
              <a:rPr sz="1100" spc="-5" dirty="0">
                <a:solidFill>
                  <a:srgbClr val="1D2C4F"/>
                </a:solidFill>
                <a:latin typeface="Urbane Medium" pitchFamily="2" charset="77"/>
                <a:cs typeface="Judson"/>
              </a:rPr>
              <a:t>set out </a:t>
            </a:r>
            <a:r>
              <a:rPr sz="1100" dirty="0">
                <a:solidFill>
                  <a:srgbClr val="1D2C4F"/>
                </a:solidFill>
                <a:latin typeface="Urbane Medium" pitchFamily="2" charset="77"/>
                <a:cs typeface="Judson"/>
              </a:rPr>
              <a:t>in </a:t>
            </a:r>
            <a:r>
              <a:rPr sz="1100" spc="-5" dirty="0">
                <a:solidFill>
                  <a:srgbClr val="1D2C4F"/>
                </a:solidFill>
                <a:latin typeface="Urbane Medium" pitchFamily="2" charset="77"/>
                <a:cs typeface="Judson"/>
              </a:rPr>
              <a:t>the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Criminal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Justice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(Money</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dirty="0">
                <a:solidFill>
                  <a:srgbClr val="1D2C4F"/>
                </a:solidFill>
                <a:latin typeface="Urbane Medium" pitchFamily="2" charset="77"/>
                <a:cs typeface="Judson"/>
              </a:rPr>
              <a:t> and</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Terrorist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Financing)</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 2010</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(CJA 2010). This</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framework </a:t>
            </a:r>
            <a:r>
              <a:rPr sz="1100" dirty="0">
                <a:solidFill>
                  <a:srgbClr val="1D2C4F"/>
                </a:solidFill>
                <a:latin typeface="Urbane Medium" pitchFamily="2" charset="77"/>
                <a:cs typeface="Judson"/>
              </a:rPr>
              <a:t>was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updated with the </a:t>
            </a:r>
            <a:r>
              <a:rPr sz="1100" dirty="0">
                <a:solidFill>
                  <a:srgbClr val="1D2C4F"/>
                </a:solidFill>
                <a:latin typeface="Urbane Medium" pitchFamily="2" charset="77"/>
                <a:cs typeface="Judson"/>
              </a:rPr>
              <a:t>transposition of </a:t>
            </a:r>
            <a:r>
              <a:rPr sz="1100" spc="-5" dirty="0">
                <a:solidFill>
                  <a:srgbClr val="1D2C4F"/>
                </a:solidFill>
                <a:latin typeface="Urbane Medium" pitchFamily="2" charset="77"/>
                <a:cs typeface="Judson"/>
              </a:rPr>
              <a:t>the Fourth Money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 </a:t>
            </a:r>
            <a:r>
              <a:rPr sz="1100" dirty="0">
                <a:solidFill>
                  <a:srgbClr val="1D2C4F"/>
                </a:solidFill>
                <a:latin typeface="Urbane Medium" pitchFamily="2" charset="77"/>
                <a:cs typeface="Judson"/>
              </a:rPr>
              <a:t>Directive </a:t>
            </a:r>
            <a:r>
              <a:rPr sz="1100" spc="-5" dirty="0">
                <a:solidFill>
                  <a:srgbClr val="1D2C4F"/>
                </a:solidFill>
                <a:latin typeface="Urbane Medium" pitchFamily="2" charset="77"/>
                <a:cs typeface="Judson"/>
              </a:rPr>
              <a:t>(4MLD) </a:t>
            </a:r>
            <a:r>
              <a:rPr sz="1100" dirty="0">
                <a:solidFill>
                  <a:srgbClr val="1D2C4F"/>
                </a:solidFill>
                <a:latin typeface="Urbane Medium" pitchFamily="2" charset="77"/>
                <a:cs typeface="Judson"/>
              </a:rPr>
              <a:t>into Irish law on 26 </a:t>
            </a:r>
            <a:r>
              <a:rPr sz="1100" spc="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November 2018 pursuant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the Criminal Justice (Money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Laundering</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and Terrorist</a:t>
            </a:r>
            <a:r>
              <a:rPr sz="1100" spc="-5" dirty="0">
                <a:solidFill>
                  <a:srgbClr val="1D2C4F"/>
                </a:solidFill>
                <a:latin typeface="Urbane Medium" pitchFamily="2" charset="77"/>
                <a:cs typeface="Judson"/>
              </a:rPr>
              <a:t> Financing) </a:t>
            </a:r>
            <a:r>
              <a:rPr sz="1100" spc="-10" dirty="0">
                <a:solidFill>
                  <a:srgbClr val="1D2C4F"/>
                </a:solidFill>
                <a:latin typeface="Urbane Medium" pitchFamily="2" charset="77"/>
                <a:cs typeface="Judson"/>
              </a:rPr>
              <a:t>(Amendment)</a:t>
            </a:r>
            <a:r>
              <a:rPr sz="1100" spc="-5" dirty="0">
                <a:solidFill>
                  <a:srgbClr val="1D2C4F"/>
                </a:solidFill>
                <a:latin typeface="Urbane Medium" pitchFamily="2" charset="77"/>
                <a:cs typeface="Judson"/>
              </a:rPr>
              <a:t> Act </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2018</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a:t>
            </a:r>
            <a:endParaRPr sz="1100" dirty="0">
              <a:latin typeface="Urbane Medium" pitchFamily="2" charset="77"/>
              <a:cs typeface="Judson"/>
            </a:endParaRPr>
          </a:p>
        </p:txBody>
      </p:sp>
      <p:sp>
        <p:nvSpPr>
          <p:cNvPr id="4" name="object 4"/>
          <p:cNvSpPr txBox="1"/>
          <p:nvPr/>
        </p:nvSpPr>
        <p:spPr>
          <a:xfrm>
            <a:off x="4630878" y="1566887"/>
            <a:ext cx="3690620" cy="1665456"/>
          </a:xfrm>
          <a:prstGeom prst="rect">
            <a:avLst/>
          </a:prstGeom>
        </p:spPr>
        <p:txBody>
          <a:bodyPr vert="horz" wrap="square" lIns="0" tIns="18415" rIns="0" bIns="0" rtlCol="0">
            <a:spAutoFit/>
          </a:bodyPr>
          <a:lstStyle/>
          <a:p>
            <a:pPr marL="264795" marR="5080" indent="-252729">
              <a:lnSpc>
                <a:spcPct val="147300"/>
              </a:lnSpc>
              <a:spcBef>
                <a:spcPts val="145"/>
              </a:spcBef>
              <a:buClr>
                <a:srgbClr val="E87825"/>
              </a:buClr>
              <a:buFont typeface="Wingdings" pitchFamily="2" charset="2"/>
              <a:buChar char="§"/>
              <a:tabLst>
                <a:tab pos="264795" algn="l"/>
                <a:tab pos="265430" algn="l"/>
              </a:tabLst>
            </a:pPr>
            <a:r>
              <a:rPr sz="1100" spc="-5" dirty="0">
                <a:solidFill>
                  <a:srgbClr val="1D2C4F"/>
                </a:solidFill>
                <a:latin typeface="Urbane Medium" pitchFamily="2" charset="77"/>
                <a:cs typeface="Judson"/>
              </a:rPr>
              <a:t>All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parts</a:t>
            </a:r>
            <a:r>
              <a:rPr sz="1100" dirty="0">
                <a:solidFill>
                  <a:srgbClr val="1D2C4F"/>
                </a:solidFill>
                <a:latin typeface="Urbane Medium" pitchFamily="2" charset="77"/>
                <a:cs typeface="Judson"/>
              </a:rPr>
              <a:t> of</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4MLD </a:t>
            </a:r>
            <a:r>
              <a:rPr sz="1100" spc="-5" dirty="0">
                <a:solidFill>
                  <a:srgbClr val="1D2C4F"/>
                </a:solidFill>
                <a:latin typeface="Urbane Medium" pitchFamily="2" charset="77"/>
                <a:cs typeface="Judson"/>
              </a:rPr>
              <a:t>with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exception</a:t>
            </a:r>
            <a:r>
              <a:rPr sz="1100" dirty="0">
                <a:solidFill>
                  <a:srgbClr val="1D2C4F"/>
                </a:solidFill>
                <a:latin typeface="Urbane Medium" pitchFamily="2" charset="77"/>
                <a:cs typeface="Judson"/>
              </a:rPr>
              <a:t> of </a:t>
            </a:r>
            <a:r>
              <a:rPr sz="1100" spc="-5" dirty="0">
                <a:solidFill>
                  <a:srgbClr val="1D2C4F"/>
                </a:solidFill>
                <a:latin typeface="Urbane Medium" pitchFamily="2" charset="77"/>
                <a:cs typeface="Judson"/>
              </a:rPr>
              <a:t>requirement</a:t>
            </a:r>
            <a:r>
              <a:rPr sz="1100" spc="-10" dirty="0">
                <a:solidFill>
                  <a:srgbClr val="1D2C4F"/>
                </a:solidFill>
                <a:latin typeface="Urbane Medium" pitchFamily="2" charset="77"/>
                <a:cs typeface="Judson"/>
              </a:rPr>
              <a:t> </a:t>
            </a:r>
            <a:r>
              <a:rPr sz="1100" dirty="0">
                <a:solidFill>
                  <a:srgbClr val="1D2C4F"/>
                </a:solidFill>
                <a:latin typeface="Urbane Medium" pitchFamily="2" charset="77"/>
                <a:cs typeface="Judson"/>
              </a:rPr>
              <a:t>to </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maintain</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 </a:t>
            </a:r>
            <a:r>
              <a:rPr sz="1100" spc="-5" dirty="0">
                <a:solidFill>
                  <a:srgbClr val="1D2C4F"/>
                </a:solidFill>
                <a:latin typeface="Urbane Medium" pitchFamily="2" charset="77"/>
                <a:cs typeface="Judson"/>
              </a:rPr>
              <a:t>Central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Register</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of </a:t>
            </a:r>
            <a:r>
              <a:rPr sz="1100" spc="-5" dirty="0">
                <a:solidFill>
                  <a:srgbClr val="1D2C4F"/>
                </a:solidFill>
                <a:latin typeface="Urbane Medium" pitchFamily="2" charset="77"/>
                <a:cs typeface="Judson"/>
              </a:rPr>
              <a:t>Beneficial</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Owners</a:t>
            </a:r>
            <a:r>
              <a:rPr sz="1100" spc="5" dirty="0">
                <a:solidFill>
                  <a:srgbClr val="1D2C4F"/>
                </a:solidFill>
                <a:latin typeface="Urbane Medium" pitchFamily="2" charset="77"/>
                <a:cs typeface="Judson"/>
              </a:rPr>
              <a:t> </a:t>
            </a:r>
            <a:r>
              <a:rPr sz="1100" dirty="0">
                <a:solidFill>
                  <a:srgbClr val="1D2C4F"/>
                </a:solidFill>
                <a:latin typeface="Urbane Medium" pitchFamily="2" charset="77"/>
                <a:cs typeface="Judson"/>
              </a:rPr>
              <a:t>are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dealt </a:t>
            </a:r>
            <a:r>
              <a:rPr sz="1100" spc="-25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with</a:t>
            </a:r>
            <a:r>
              <a:rPr sz="1100" spc="-15" dirty="0">
                <a:solidFill>
                  <a:srgbClr val="1D2C4F"/>
                </a:solidFill>
                <a:latin typeface="Urbane Medium" pitchFamily="2" charset="77"/>
                <a:cs typeface="Judson"/>
              </a:rPr>
              <a:t> </a:t>
            </a:r>
            <a:r>
              <a:rPr sz="1100" dirty="0">
                <a:solidFill>
                  <a:srgbClr val="1D2C4F"/>
                </a:solidFill>
                <a:latin typeface="Urbane Medium" pitchFamily="2" charset="77"/>
                <a:cs typeface="Judson"/>
              </a:rPr>
              <a:t>in</a:t>
            </a:r>
            <a:r>
              <a:rPr sz="1100" spc="-5" dirty="0">
                <a:solidFill>
                  <a:srgbClr val="1D2C4F"/>
                </a:solidFill>
                <a:latin typeface="Urbane Medium" pitchFamily="2" charset="77"/>
                <a:cs typeface="Judson"/>
              </a:rPr>
              <a:t> the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Act.</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See</a:t>
            </a:r>
            <a:r>
              <a:rPr sz="1100" spc="-1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below </a:t>
            </a:r>
            <a:r>
              <a:rPr sz="1100" dirty="0">
                <a:solidFill>
                  <a:srgbClr val="1D2C4F"/>
                </a:solidFill>
                <a:latin typeface="Urbane Medium" pitchFamily="2" charset="77"/>
                <a:cs typeface="Judson"/>
              </a:rPr>
              <a:t>for </a:t>
            </a:r>
            <a:r>
              <a:rPr sz="1100" spc="-5" dirty="0">
                <a:solidFill>
                  <a:srgbClr val="1D2C4F"/>
                </a:solidFill>
                <a:latin typeface="Urbane Medium" pitchFamily="2" charset="77"/>
                <a:cs typeface="Judson"/>
              </a:rPr>
              <a:t>further</a:t>
            </a:r>
            <a:r>
              <a:rPr sz="110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detail.</a:t>
            </a:r>
            <a:endParaRPr sz="1100" dirty="0">
              <a:latin typeface="Urbane Medium" pitchFamily="2" charset="77"/>
              <a:cs typeface="Judson"/>
            </a:endParaRPr>
          </a:p>
          <a:p>
            <a:pPr marL="171450" indent="-171450">
              <a:lnSpc>
                <a:spcPct val="100000"/>
              </a:lnSpc>
              <a:buClr>
                <a:srgbClr val="E87825"/>
              </a:buClr>
              <a:buFont typeface="Wingdings" pitchFamily="2" charset="2"/>
              <a:buChar char="§"/>
            </a:pPr>
            <a:endParaRPr sz="1200" dirty="0">
              <a:latin typeface="Urbane Medium" pitchFamily="2" charset="77"/>
              <a:cs typeface="Judson"/>
            </a:endParaRPr>
          </a:p>
          <a:p>
            <a:pPr marL="264795" indent="-252729">
              <a:lnSpc>
                <a:spcPct val="100000"/>
              </a:lnSpc>
              <a:spcBef>
                <a:spcPts val="994"/>
              </a:spcBef>
              <a:buClr>
                <a:srgbClr val="E87825"/>
              </a:buClr>
              <a:buFont typeface="Wingdings" pitchFamily="2" charset="2"/>
              <a:buChar char="§"/>
              <a:tabLst>
                <a:tab pos="264795" algn="l"/>
                <a:tab pos="265430" algn="l"/>
              </a:tabLst>
            </a:pPr>
            <a:r>
              <a:rPr lang="en-GB" sz="1100" spc="-5" dirty="0">
                <a:solidFill>
                  <a:srgbClr val="1D2C4F"/>
                </a:solidFill>
                <a:latin typeface="Urbane Medium" pitchFamily="2" charset="77"/>
                <a:cs typeface="Judson"/>
                <a:hlinkClick r:id="rId2"/>
              </a:rPr>
              <a:t>Visit this link for t</a:t>
            </a:r>
            <a:r>
              <a:rPr sz="1100" spc="-5" dirty="0">
                <a:solidFill>
                  <a:srgbClr val="1D2C4F"/>
                </a:solidFill>
                <a:latin typeface="Urbane Medium" pitchFamily="2" charset="77"/>
                <a:cs typeface="Judson"/>
                <a:hlinkClick r:id="rId2"/>
              </a:rPr>
              <a:t>he</a:t>
            </a:r>
            <a:r>
              <a:rPr sz="1100" spc="-15" dirty="0">
                <a:solidFill>
                  <a:srgbClr val="1D2C4F"/>
                </a:solidFill>
                <a:latin typeface="Urbane Medium" pitchFamily="2" charset="77"/>
                <a:cs typeface="Judson"/>
                <a:hlinkClick r:id="rId2"/>
              </a:rPr>
              <a:t> </a:t>
            </a:r>
            <a:r>
              <a:rPr sz="1100" spc="-5" dirty="0">
                <a:solidFill>
                  <a:srgbClr val="1D2C4F"/>
                </a:solidFill>
                <a:latin typeface="Urbane Medium" pitchFamily="2" charset="77"/>
                <a:cs typeface="Judson"/>
                <a:hlinkClick r:id="rId2"/>
              </a:rPr>
              <a:t>full</a:t>
            </a:r>
            <a:r>
              <a:rPr sz="1100" dirty="0">
                <a:solidFill>
                  <a:srgbClr val="1D2C4F"/>
                </a:solidFill>
                <a:latin typeface="Urbane Medium" pitchFamily="2" charset="77"/>
                <a:cs typeface="Judson"/>
                <a:hlinkClick r:id="rId2"/>
              </a:rPr>
              <a:t> </a:t>
            </a:r>
            <a:r>
              <a:rPr sz="1100" spc="-5" dirty="0">
                <a:solidFill>
                  <a:srgbClr val="1D2C4F"/>
                </a:solidFill>
                <a:latin typeface="Urbane Medium" pitchFamily="2" charset="77"/>
                <a:cs typeface="Judson"/>
                <a:hlinkClick r:id="rId2"/>
              </a:rPr>
              <a:t>text</a:t>
            </a:r>
            <a:r>
              <a:rPr sz="1100" spc="-10" dirty="0">
                <a:solidFill>
                  <a:srgbClr val="1D2C4F"/>
                </a:solidFill>
                <a:latin typeface="Urbane Medium" pitchFamily="2" charset="77"/>
                <a:cs typeface="Judson"/>
                <a:hlinkClick r:id="rId2"/>
              </a:rPr>
              <a:t> </a:t>
            </a:r>
            <a:r>
              <a:rPr sz="1100" dirty="0">
                <a:solidFill>
                  <a:srgbClr val="1D2C4F"/>
                </a:solidFill>
                <a:latin typeface="Urbane Medium" pitchFamily="2" charset="77"/>
                <a:cs typeface="Judson"/>
                <a:hlinkClick r:id="rId2"/>
              </a:rPr>
              <a:t>of </a:t>
            </a:r>
            <a:r>
              <a:rPr sz="1100" spc="-5" dirty="0">
                <a:solidFill>
                  <a:srgbClr val="1D2C4F"/>
                </a:solidFill>
                <a:latin typeface="Urbane Medium" pitchFamily="2" charset="77"/>
                <a:cs typeface="Judson"/>
                <a:hlinkClick r:id="rId2"/>
              </a:rPr>
              <a:t>the</a:t>
            </a:r>
            <a:r>
              <a:rPr sz="1100" spc="-10" dirty="0">
                <a:solidFill>
                  <a:srgbClr val="1D2C4F"/>
                </a:solidFill>
                <a:latin typeface="Urbane Medium" pitchFamily="2" charset="77"/>
                <a:cs typeface="Judson"/>
                <a:hlinkClick r:id="rId2"/>
              </a:rPr>
              <a:t> </a:t>
            </a:r>
            <a:r>
              <a:rPr sz="1100" spc="-5" dirty="0">
                <a:solidFill>
                  <a:srgbClr val="1D2C4F"/>
                </a:solidFill>
                <a:latin typeface="Urbane Medium" pitchFamily="2" charset="77"/>
                <a:cs typeface="Judson"/>
                <a:hlinkClick r:id="rId2"/>
              </a:rPr>
              <a:t>CJA </a:t>
            </a:r>
            <a:r>
              <a:rPr sz="1100" spc="-10" dirty="0">
                <a:solidFill>
                  <a:srgbClr val="1D2C4F"/>
                </a:solidFill>
                <a:latin typeface="Urbane Medium" pitchFamily="2" charset="77"/>
                <a:cs typeface="Judson"/>
                <a:hlinkClick r:id="rId2"/>
              </a:rPr>
              <a:t>(A) </a:t>
            </a:r>
            <a:r>
              <a:rPr sz="1100" spc="-5" dirty="0">
                <a:solidFill>
                  <a:srgbClr val="1D2C4F"/>
                </a:solidFill>
                <a:latin typeface="Urbane Medium" pitchFamily="2" charset="77"/>
                <a:cs typeface="Judson"/>
                <a:hlinkClick r:id="rId2"/>
              </a:rPr>
              <a:t>Act</a:t>
            </a:r>
            <a:r>
              <a:rPr sz="1100" spc="-10" dirty="0">
                <a:solidFill>
                  <a:srgbClr val="1D2C4F"/>
                </a:solidFill>
                <a:latin typeface="Urbane Medium" pitchFamily="2" charset="77"/>
                <a:cs typeface="Judson"/>
                <a:hlinkClick r:id="rId2"/>
              </a:rPr>
              <a:t> </a:t>
            </a:r>
            <a:r>
              <a:rPr sz="1100" spc="-5" dirty="0">
                <a:solidFill>
                  <a:srgbClr val="1D2C4F"/>
                </a:solidFill>
                <a:latin typeface="Urbane Medium" pitchFamily="2" charset="77"/>
                <a:cs typeface="Judson"/>
                <a:hlinkClick r:id="rId2"/>
              </a:rPr>
              <a:t>2018</a:t>
            </a:r>
            <a:endParaRPr sz="1100" dirty="0">
              <a:latin typeface="Urbane Medium" pitchFamily="2" charset="77"/>
              <a:cs typeface="Judso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40" y="404876"/>
            <a:ext cx="7611960" cy="382156"/>
          </a:xfrm>
          <a:prstGeom prst="rect">
            <a:avLst/>
          </a:prstGeom>
        </p:spPr>
        <p:txBody>
          <a:bodyPr vert="horz" wrap="square" lIns="0" tIns="12700" rIns="0" bIns="0" rtlCol="0">
            <a:spAutoFit/>
          </a:bodyPr>
          <a:lstStyle/>
          <a:p>
            <a:pPr marL="12700">
              <a:lnSpc>
                <a:spcPct val="100000"/>
              </a:lnSpc>
              <a:spcBef>
                <a:spcPts val="100"/>
              </a:spcBef>
            </a:pPr>
            <a:r>
              <a:rPr spc="5" dirty="0"/>
              <a:t>Regulatory</a:t>
            </a:r>
            <a:r>
              <a:rPr dirty="0"/>
              <a:t> </a:t>
            </a:r>
            <a:r>
              <a:rPr spc="-5" dirty="0"/>
              <a:t>Environment:</a:t>
            </a:r>
            <a:r>
              <a:rPr spc="5" dirty="0"/>
              <a:t> </a:t>
            </a:r>
            <a:r>
              <a:rPr dirty="0"/>
              <a:t>Current Legislation</a:t>
            </a:r>
          </a:p>
        </p:txBody>
      </p:sp>
      <p:sp>
        <p:nvSpPr>
          <p:cNvPr id="5" name="object 5"/>
          <p:cNvSpPr txBox="1"/>
          <p:nvPr/>
        </p:nvSpPr>
        <p:spPr>
          <a:xfrm>
            <a:off x="398232" y="7001256"/>
            <a:ext cx="1198245" cy="154529"/>
          </a:xfrm>
          <a:prstGeom prst="rect">
            <a:avLst/>
          </a:prstGeom>
        </p:spPr>
        <p:txBody>
          <a:bodyPr vert="horz" wrap="square" lIns="0" tIns="635" rIns="0" bIns="0" rtlCol="0">
            <a:spAutoFit/>
          </a:bodyPr>
          <a:lstStyle/>
          <a:p>
            <a:pPr marL="12700">
              <a:lnSpc>
                <a:spcPct val="100000"/>
              </a:lnSpc>
              <a:spcBef>
                <a:spcPts val="5"/>
              </a:spcBef>
            </a:pPr>
            <a:r>
              <a:rPr lang="en-IE" sz="1000" spc="-5" dirty="0">
                <a:solidFill>
                  <a:srgbClr val="0092B6"/>
                </a:solidFill>
                <a:latin typeface="Urbane Medium" pitchFamily="2" charset="77"/>
                <a:cs typeface="Judson"/>
                <a:hlinkClick r:id="rId2"/>
              </a:rPr>
              <a:t>.</a:t>
            </a:r>
            <a:endParaRPr sz="1000" dirty="0">
              <a:latin typeface="Urbane Medium" pitchFamily="2" charset="77"/>
              <a:cs typeface="Judson"/>
            </a:endParaRP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9</a:t>
            </a:fld>
            <a:endParaRPr dirty="0"/>
          </a:p>
        </p:txBody>
      </p:sp>
      <p:sp>
        <p:nvSpPr>
          <p:cNvPr id="3" name="object 3"/>
          <p:cNvSpPr txBox="1">
            <a:spLocks noGrp="1"/>
          </p:cNvSpPr>
          <p:nvPr>
            <p:ph sz="half" idx="2"/>
          </p:nvPr>
        </p:nvSpPr>
        <p:spPr>
          <a:xfrm>
            <a:off x="401740" y="1557020"/>
            <a:ext cx="3665220" cy="5613588"/>
          </a:xfrm>
          <a:prstGeom prst="rect">
            <a:avLst/>
          </a:prstGeom>
        </p:spPr>
        <p:txBody>
          <a:bodyPr vert="horz" wrap="square" lIns="0" tIns="12700" rIns="0" bIns="0" rtlCol="0">
            <a:spAutoFit/>
          </a:bodyPr>
          <a:lstStyle/>
          <a:p>
            <a:pPr marL="12700" marR="5080">
              <a:lnSpc>
                <a:spcPct val="151700"/>
              </a:lnSpc>
              <a:spcBef>
                <a:spcPts val="100"/>
              </a:spcBef>
              <a:buClr>
                <a:srgbClr val="E87825"/>
              </a:buClr>
            </a:pPr>
            <a:r>
              <a:rPr b="0" spc="-5" dirty="0"/>
              <a:t>The</a:t>
            </a:r>
            <a:r>
              <a:rPr b="0" dirty="0"/>
              <a:t> </a:t>
            </a:r>
            <a:r>
              <a:rPr b="0" spc="-5" dirty="0"/>
              <a:t>Criminal</a:t>
            </a:r>
            <a:r>
              <a:rPr b="0" spc="10" dirty="0"/>
              <a:t> </a:t>
            </a:r>
            <a:r>
              <a:rPr b="0" spc="-5" dirty="0"/>
              <a:t>Justice</a:t>
            </a:r>
            <a:r>
              <a:rPr b="0" dirty="0"/>
              <a:t> </a:t>
            </a:r>
            <a:r>
              <a:rPr b="0" spc="-5" dirty="0"/>
              <a:t>(Money Laundering</a:t>
            </a:r>
            <a:r>
              <a:rPr b="0" spc="15" dirty="0"/>
              <a:t> </a:t>
            </a:r>
            <a:r>
              <a:rPr b="0" spc="-5" dirty="0"/>
              <a:t>and</a:t>
            </a:r>
            <a:r>
              <a:rPr b="0" dirty="0"/>
              <a:t> </a:t>
            </a:r>
            <a:r>
              <a:rPr b="0" spc="-5" dirty="0"/>
              <a:t>Terrorist </a:t>
            </a:r>
            <a:r>
              <a:rPr b="0" spc="-275" dirty="0"/>
              <a:t> </a:t>
            </a:r>
            <a:r>
              <a:rPr b="0" spc="-5" dirty="0"/>
              <a:t>Financing) (Amendment)</a:t>
            </a:r>
            <a:r>
              <a:rPr b="0" dirty="0"/>
              <a:t> </a:t>
            </a:r>
            <a:r>
              <a:rPr b="0" spc="-5" dirty="0"/>
              <a:t>Act</a:t>
            </a:r>
            <a:r>
              <a:rPr b="0" dirty="0"/>
              <a:t> 2018</a:t>
            </a:r>
            <a:r>
              <a:rPr b="0" spc="-5" dirty="0"/>
              <a:t> </a:t>
            </a:r>
            <a:r>
              <a:rPr b="0" dirty="0"/>
              <a:t>–</a:t>
            </a:r>
            <a:r>
              <a:rPr b="0" spc="-5" dirty="0"/>
              <a:t> Continued:</a:t>
            </a:r>
          </a:p>
          <a:p>
            <a:pPr marL="285750" indent="-285750">
              <a:lnSpc>
                <a:spcPct val="100000"/>
              </a:lnSpc>
              <a:spcBef>
                <a:spcPts val="30"/>
              </a:spcBef>
              <a:buClr>
                <a:srgbClr val="E87825"/>
              </a:buClr>
              <a:buFont typeface="Wingdings" pitchFamily="2" charset="2"/>
              <a:buChar char="§"/>
            </a:pPr>
            <a:endParaRPr sz="1400" dirty="0"/>
          </a:p>
          <a:p>
            <a:pPr marL="12700" marR="104139">
              <a:lnSpc>
                <a:spcPct val="145400"/>
              </a:lnSpc>
              <a:buClr>
                <a:srgbClr val="E87825"/>
              </a:buClr>
            </a:pPr>
            <a:r>
              <a:rPr sz="1100" b="0" spc="-20" dirty="0">
                <a:solidFill>
                  <a:srgbClr val="1D2C4F"/>
                </a:solidFill>
                <a:cs typeface="Judson"/>
              </a:rPr>
              <a:t>Please</a:t>
            </a:r>
            <a:r>
              <a:rPr sz="1100" b="0" spc="-45" dirty="0">
                <a:solidFill>
                  <a:srgbClr val="1D2C4F"/>
                </a:solidFill>
                <a:cs typeface="Judson"/>
              </a:rPr>
              <a:t> </a:t>
            </a:r>
            <a:r>
              <a:rPr sz="1100" b="0" spc="-20" dirty="0">
                <a:solidFill>
                  <a:srgbClr val="1D2C4F"/>
                </a:solidFill>
                <a:cs typeface="Judson"/>
              </a:rPr>
              <a:t>see</a:t>
            </a:r>
            <a:r>
              <a:rPr sz="1100" b="0" spc="-45" dirty="0">
                <a:solidFill>
                  <a:srgbClr val="1D2C4F"/>
                </a:solidFill>
                <a:cs typeface="Judson"/>
              </a:rPr>
              <a:t> </a:t>
            </a:r>
            <a:r>
              <a:rPr sz="1100" b="0" spc="-20" dirty="0">
                <a:solidFill>
                  <a:srgbClr val="1D2C4F"/>
                </a:solidFill>
                <a:cs typeface="Judson"/>
              </a:rPr>
              <a:t>below</a:t>
            </a:r>
            <a:r>
              <a:rPr sz="1100" b="0" spc="-50" dirty="0">
                <a:solidFill>
                  <a:srgbClr val="1D2C4F"/>
                </a:solidFill>
                <a:cs typeface="Judson"/>
              </a:rPr>
              <a:t> </a:t>
            </a:r>
            <a:r>
              <a:rPr sz="1100" b="0" spc="-15" dirty="0">
                <a:solidFill>
                  <a:srgbClr val="1D2C4F"/>
                </a:solidFill>
                <a:cs typeface="Judson"/>
              </a:rPr>
              <a:t>for</a:t>
            </a:r>
            <a:r>
              <a:rPr sz="1100" b="0" spc="-40" dirty="0">
                <a:solidFill>
                  <a:srgbClr val="1D2C4F"/>
                </a:solidFill>
                <a:cs typeface="Judson"/>
              </a:rPr>
              <a:t> </a:t>
            </a:r>
            <a:r>
              <a:rPr sz="1100" b="0" dirty="0">
                <a:solidFill>
                  <a:srgbClr val="1D2C4F"/>
                </a:solidFill>
                <a:cs typeface="Judson"/>
              </a:rPr>
              <a:t>a</a:t>
            </a:r>
            <a:r>
              <a:rPr sz="1100" b="0" spc="-35" dirty="0">
                <a:solidFill>
                  <a:srgbClr val="1D2C4F"/>
                </a:solidFill>
                <a:cs typeface="Judson"/>
              </a:rPr>
              <a:t> </a:t>
            </a:r>
            <a:r>
              <a:rPr sz="1100" b="0" spc="-30" dirty="0">
                <a:solidFill>
                  <a:srgbClr val="1D2C4F"/>
                </a:solidFill>
                <a:cs typeface="Judson"/>
              </a:rPr>
              <a:t>summary</a:t>
            </a:r>
            <a:r>
              <a:rPr sz="1100" b="0" spc="-35" dirty="0">
                <a:solidFill>
                  <a:srgbClr val="1D2C4F"/>
                </a:solidFill>
                <a:cs typeface="Judson"/>
              </a:rPr>
              <a:t> </a:t>
            </a:r>
            <a:r>
              <a:rPr sz="1100" b="0" spc="-15" dirty="0">
                <a:solidFill>
                  <a:srgbClr val="1D2C4F"/>
                </a:solidFill>
                <a:cs typeface="Judson"/>
              </a:rPr>
              <a:t>of</a:t>
            </a:r>
            <a:r>
              <a:rPr sz="1100" b="0" spc="-25" dirty="0">
                <a:solidFill>
                  <a:srgbClr val="1D2C4F"/>
                </a:solidFill>
                <a:cs typeface="Judson"/>
              </a:rPr>
              <a:t> </a:t>
            </a:r>
            <a:r>
              <a:rPr sz="1100" b="0" spc="-20" dirty="0">
                <a:solidFill>
                  <a:srgbClr val="1D2C4F"/>
                </a:solidFill>
                <a:cs typeface="Judson"/>
              </a:rPr>
              <a:t>the</a:t>
            </a:r>
            <a:r>
              <a:rPr sz="1100" b="0" spc="-45" dirty="0">
                <a:solidFill>
                  <a:srgbClr val="1D2C4F"/>
                </a:solidFill>
                <a:cs typeface="Judson"/>
              </a:rPr>
              <a:t> </a:t>
            </a:r>
            <a:r>
              <a:rPr sz="1100" b="0" spc="-20" dirty="0">
                <a:solidFill>
                  <a:srgbClr val="1D2C4F"/>
                </a:solidFill>
                <a:cs typeface="Judson"/>
              </a:rPr>
              <a:t>Act’s</a:t>
            </a:r>
            <a:r>
              <a:rPr sz="1100" b="0" spc="-30" dirty="0">
                <a:solidFill>
                  <a:srgbClr val="1D2C4F"/>
                </a:solidFill>
                <a:cs typeface="Judson"/>
              </a:rPr>
              <a:t> </a:t>
            </a:r>
            <a:r>
              <a:rPr sz="1100" b="0" spc="-25" dirty="0">
                <a:solidFill>
                  <a:srgbClr val="1D2C4F"/>
                </a:solidFill>
                <a:cs typeface="Judson"/>
              </a:rPr>
              <a:t>key</a:t>
            </a:r>
            <a:r>
              <a:rPr sz="1100" b="0" spc="-35" dirty="0">
                <a:solidFill>
                  <a:srgbClr val="1D2C4F"/>
                </a:solidFill>
                <a:cs typeface="Judson"/>
              </a:rPr>
              <a:t> </a:t>
            </a:r>
            <a:r>
              <a:rPr sz="1100" b="0" spc="-20" dirty="0">
                <a:solidFill>
                  <a:srgbClr val="1D2C4F"/>
                </a:solidFill>
                <a:cs typeface="Judson"/>
              </a:rPr>
              <a:t>obligations</a:t>
            </a:r>
            <a:r>
              <a:rPr sz="1100" b="0" spc="-35" dirty="0">
                <a:solidFill>
                  <a:srgbClr val="1D2C4F"/>
                </a:solidFill>
                <a:cs typeface="Judson"/>
              </a:rPr>
              <a:t> </a:t>
            </a:r>
            <a:r>
              <a:rPr sz="1100" b="0" spc="-15" dirty="0">
                <a:solidFill>
                  <a:srgbClr val="1D2C4F"/>
                </a:solidFill>
                <a:cs typeface="Judson"/>
              </a:rPr>
              <a:t>for </a:t>
            </a:r>
            <a:r>
              <a:rPr sz="1100" b="0" spc="-250" dirty="0">
                <a:solidFill>
                  <a:srgbClr val="1D2C4F"/>
                </a:solidFill>
                <a:cs typeface="Judson"/>
              </a:rPr>
              <a:t> </a:t>
            </a:r>
            <a:r>
              <a:rPr sz="1100" b="0" spc="-35" dirty="0">
                <a:solidFill>
                  <a:srgbClr val="1D2C4F"/>
                </a:solidFill>
                <a:cs typeface="Judson"/>
              </a:rPr>
              <a:t>De</a:t>
            </a:r>
            <a:r>
              <a:rPr sz="1100" b="0" spc="-25" dirty="0">
                <a:solidFill>
                  <a:srgbClr val="1D2C4F"/>
                </a:solidFill>
                <a:cs typeface="Judson"/>
              </a:rPr>
              <a:t>s</a:t>
            </a:r>
            <a:r>
              <a:rPr sz="1100" b="0" spc="-10" dirty="0">
                <a:solidFill>
                  <a:srgbClr val="1D2C4F"/>
                </a:solidFill>
                <a:cs typeface="Judson"/>
              </a:rPr>
              <a:t>i</a:t>
            </a:r>
            <a:r>
              <a:rPr sz="1100" b="0" spc="-25" dirty="0">
                <a:solidFill>
                  <a:srgbClr val="1D2C4F"/>
                </a:solidFill>
                <a:cs typeface="Judson"/>
              </a:rPr>
              <a:t>g</a:t>
            </a:r>
            <a:r>
              <a:rPr sz="1100" b="0" spc="-30" dirty="0">
                <a:solidFill>
                  <a:srgbClr val="1D2C4F"/>
                </a:solidFill>
                <a:cs typeface="Judson"/>
              </a:rPr>
              <a:t>n</a:t>
            </a:r>
            <a:r>
              <a:rPr sz="1100" b="0" spc="-20" dirty="0">
                <a:solidFill>
                  <a:srgbClr val="1D2C4F"/>
                </a:solidFill>
                <a:cs typeface="Judson"/>
              </a:rPr>
              <a:t>at</a:t>
            </a:r>
            <a:r>
              <a:rPr sz="1100" b="0" spc="-35" dirty="0">
                <a:solidFill>
                  <a:srgbClr val="1D2C4F"/>
                </a:solidFill>
                <a:cs typeface="Judson"/>
              </a:rPr>
              <a:t>e</a:t>
            </a:r>
            <a:r>
              <a:rPr sz="1100" b="0" dirty="0">
                <a:solidFill>
                  <a:srgbClr val="1D2C4F"/>
                </a:solidFill>
                <a:cs typeface="Judson"/>
              </a:rPr>
              <a:t>d</a:t>
            </a:r>
            <a:r>
              <a:rPr sz="1100" b="0" spc="-45" dirty="0">
                <a:solidFill>
                  <a:srgbClr val="1D2C4F"/>
                </a:solidFill>
                <a:cs typeface="Judson"/>
              </a:rPr>
              <a:t> </a:t>
            </a:r>
            <a:r>
              <a:rPr sz="1100" b="0" spc="-30" dirty="0">
                <a:solidFill>
                  <a:srgbClr val="1D2C4F"/>
                </a:solidFill>
                <a:cs typeface="Judson"/>
              </a:rPr>
              <a:t>P</a:t>
            </a:r>
            <a:r>
              <a:rPr sz="1100" b="0" spc="-35" dirty="0">
                <a:solidFill>
                  <a:srgbClr val="1D2C4F"/>
                </a:solidFill>
                <a:cs typeface="Judson"/>
              </a:rPr>
              <a:t>e</a:t>
            </a:r>
            <a:r>
              <a:rPr sz="1100" b="0" spc="-25" dirty="0">
                <a:solidFill>
                  <a:srgbClr val="1D2C4F"/>
                </a:solidFill>
                <a:cs typeface="Judson"/>
              </a:rPr>
              <a:t>rso</a:t>
            </a:r>
            <a:r>
              <a:rPr sz="1100" b="0" spc="-30" dirty="0">
                <a:solidFill>
                  <a:srgbClr val="1D2C4F"/>
                </a:solidFill>
                <a:cs typeface="Judson"/>
              </a:rPr>
              <a:t>n</a:t>
            </a:r>
            <a:r>
              <a:rPr sz="1100" b="0" spc="-25" dirty="0">
                <a:solidFill>
                  <a:srgbClr val="1D2C4F"/>
                </a:solidFill>
                <a:cs typeface="Judson"/>
              </a:rPr>
              <a:t>s</a:t>
            </a:r>
            <a:r>
              <a:rPr sz="1100" b="0" dirty="0">
                <a:solidFill>
                  <a:srgbClr val="1D2C4F"/>
                </a:solidFill>
                <a:cs typeface="Judson"/>
              </a:rPr>
              <a:t>:</a:t>
            </a:r>
            <a:endParaRPr sz="1100" b="0" dirty="0">
              <a:cs typeface="Judson"/>
            </a:endParaRPr>
          </a:p>
          <a:p>
            <a:pPr marL="285750" indent="-285750">
              <a:lnSpc>
                <a:spcPct val="100000"/>
              </a:lnSpc>
              <a:spcBef>
                <a:spcPts val="35"/>
              </a:spcBef>
              <a:buClr>
                <a:srgbClr val="E87825"/>
              </a:buClr>
              <a:buFont typeface="Wingdings" pitchFamily="2" charset="2"/>
              <a:buChar char="§"/>
            </a:pPr>
            <a:endParaRPr sz="1450" b="0" dirty="0">
              <a:cs typeface="Judson"/>
            </a:endParaRPr>
          </a:p>
          <a:p>
            <a:pPr marL="264795" marR="13335" indent="-252729">
              <a:lnSpc>
                <a:spcPct val="143700"/>
              </a:lnSpc>
              <a:buClr>
                <a:srgbClr val="E87825"/>
              </a:buClr>
              <a:buFont typeface="Wingdings" pitchFamily="2" charset="2"/>
              <a:buChar char="§"/>
              <a:tabLst>
                <a:tab pos="264795" algn="l"/>
                <a:tab pos="265430" algn="l"/>
              </a:tabLst>
            </a:pPr>
            <a:r>
              <a:rPr sz="1100" spc="-40" dirty="0"/>
              <a:t>R</a:t>
            </a:r>
            <a:r>
              <a:rPr sz="1100" spc="-20" dirty="0"/>
              <a:t>i</a:t>
            </a:r>
            <a:r>
              <a:rPr sz="1100" spc="-25" dirty="0"/>
              <a:t>s</a:t>
            </a:r>
            <a:r>
              <a:rPr sz="1100" dirty="0"/>
              <a:t>k</a:t>
            </a:r>
            <a:r>
              <a:rPr sz="1100" spc="-45" dirty="0"/>
              <a:t> </a:t>
            </a:r>
            <a:r>
              <a:rPr sz="1100" spc="-25" dirty="0"/>
              <a:t>Ass</a:t>
            </a:r>
            <a:r>
              <a:rPr sz="1100" spc="-30" dirty="0"/>
              <a:t>e</a:t>
            </a:r>
            <a:r>
              <a:rPr sz="1100" spc="-25" dirty="0"/>
              <a:t>ss</a:t>
            </a:r>
            <a:r>
              <a:rPr sz="1100" spc="-40" dirty="0"/>
              <a:t>m</a:t>
            </a:r>
            <a:r>
              <a:rPr sz="1100" spc="-30" dirty="0"/>
              <a:t>e</a:t>
            </a:r>
            <a:r>
              <a:rPr sz="1100" spc="-35" dirty="0"/>
              <a:t>n</a:t>
            </a:r>
            <a:r>
              <a:rPr sz="1100" spc="-15" dirty="0"/>
              <a:t>t</a:t>
            </a:r>
            <a:r>
              <a:rPr sz="1100" dirty="0"/>
              <a:t>s</a:t>
            </a:r>
            <a:r>
              <a:rPr sz="1100" spc="-40" dirty="0"/>
              <a:t> </a:t>
            </a:r>
            <a:r>
              <a:rPr sz="1100" b="0" dirty="0">
                <a:solidFill>
                  <a:srgbClr val="1D2C4F"/>
                </a:solidFill>
                <a:cs typeface="Judson"/>
              </a:rPr>
              <a:t>-</a:t>
            </a:r>
            <a:r>
              <a:rPr sz="1100" b="0" spc="-30" dirty="0">
                <a:solidFill>
                  <a:srgbClr val="1D2C4F"/>
                </a:solidFill>
                <a:cs typeface="Judson"/>
              </a:rPr>
              <a:t> T</a:t>
            </a:r>
            <a:r>
              <a:rPr sz="1100" b="0" spc="-35" dirty="0">
                <a:solidFill>
                  <a:srgbClr val="1D2C4F"/>
                </a:solidFill>
                <a:cs typeface="Judson"/>
              </a:rPr>
              <a:t>he</a:t>
            </a:r>
            <a:r>
              <a:rPr sz="1100" b="0" spc="-25" dirty="0">
                <a:solidFill>
                  <a:srgbClr val="1D2C4F"/>
                </a:solidFill>
                <a:cs typeface="Judson"/>
              </a:rPr>
              <a:t>r</a:t>
            </a:r>
            <a:r>
              <a:rPr sz="1100" b="0" dirty="0">
                <a:solidFill>
                  <a:srgbClr val="1D2C4F"/>
                </a:solidFill>
                <a:cs typeface="Judson"/>
              </a:rPr>
              <a:t>e</a:t>
            </a:r>
            <a:r>
              <a:rPr sz="1100" b="0" spc="-45" dirty="0">
                <a:solidFill>
                  <a:srgbClr val="1D2C4F"/>
                </a:solidFill>
                <a:cs typeface="Judson"/>
              </a:rPr>
              <a:t> </a:t>
            </a:r>
            <a:r>
              <a:rPr sz="1100" b="0" spc="-10" dirty="0">
                <a:solidFill>
                  <a:srgbClr val="1D2C4F"/>
                </a:solidFill>
                <a:cs typeface="Judson"/>
              </a:rPr>
              <a:t>i</a:t>
            </a:r>
            <a:r>
              <a:rPr sz="1100" b="0" dirty="0">
                <a:solidFill>
                  <a:srgbClr val="1D2C4F"/>
                </a:solidFill>
                <a:cs typeface="Judson"/>
              </a:rPr>
              <a:t>s</a:t>
            </a:r>
            <a:r>
              <a:rPr sz="1100" b="0" spc="-35" dirty="0">
                <a:solidFill>
                  <a:srgbClr val="1D2C4F"/>
                </a:solidFill>
                <a:cs typeface="Judson"/>
              </a:rPr>
              <a:t> </a:t>
            </a:r>
            <a:r>
              <a:rPr sz="1100" b="0" spc="-30" dirty="0">
                <a:solidFill>
                  <a:srgbClr val="1D2C4F"/>
                </a:solidFill>
                <a:cs typeface="Judson"/>
              </a:rPr>
              <a:t>n</a:t>
            </a:r>
            <a:r>
              <a:rPr sz="1100" b="0" spc="-25" dirty="0">
                <a:solidFill>
                  <a:srgbClr val="1D2C4F"/>
                </a:solidFill>
                <a:cs typeface="Judson"/>
              </a:rPr>
              <a:t>o</a:t>
            </a:r>
            <a:r>
              <a:rPr sz="1100" b="0" dirty="0">
                <a:solidFill>
                  <a:srgbClr val="1D2C4F"/>
                </a:solidFill>
                <a:cs typeface="Judson"/>
              </a:rPr>
              <a:t>w</a:t>
            </a:r>
            <a:r>
              <a:rPr sz="1100" b="0" spc="-50" dirty="0">
                <a:solidFill>
                  <a:srgbClr val="1D2C4F"/>
                </a:solidFill>
                <a:cs typeface="Judson"/>
              </a:rPr>
              <a:t> </a:t>
            </a:r>
            <a:r>
              <a:rPr sz="1100" b="0" dirty="0">
                <a:solidFill>
                  <a:srgbClr val="1D2C4F"/>
                </a:solidFill>
                <a:cs typeface="Judson"/>
              </a:rPr>
              <a:t>a</a:t>
            </a:r>
            <a:r>
              <a:rPr sz="1100" b="0" spc="-35" dirty="0">
                <a:solidFill>
                  <a:srgbClr val="1D2C4F"/>
                </a:solidFill>
                <a:cs typeface="Judson"/>
              </a:rPr>
              <a:t> </a:t>
            </a:r>
            <a:r>
              <a:rPr sz="1100" b="0" spc="-25" dirty="0">
                <a:solidFill>
                  <a:srgbClr val="1D2C4F"/>
                </a:solidFill>
                <a:cs typeface="Judson"/>
              </a:rPr>
              <a:t>s</a:t>
            </a:r>
            <a:r>
              <a:rPr sz="1100" b="0" spc="-20" dirty="0">
                <a:solidFill>
                  <a:srgbClr val="1D2C4F"/>
                </a:solidFill>
                <a:cs typeface="Judson"/>
              </a:rPr>
              <a:t>tat</a:t>
            </a:r>
            <a:r>
              <a:rPr sz="1100" b="0" spc="-35" dirty="0">
                <a:solidFill>
                  <a:srgbClr val="1D2C4F"/>
                </a:solidFill>
                <a:cs typeface="Judson"/>
              </a:rPr>
              <a:t>u</a:t>
            </a:r>
            <a:r>
              <a:rPr sz="1100" b="0" spc="-20" dirty="0">
                <a:solidFill>
                  <a:srgbClr val="1D2C4F"/>
                </a:solidFill>
                <a:cs typeface="Judson"/>
              </a:rPr>
              <a:t>t</a:t>
            </a:r>
            <a:r>
              <a:rPr sz="1100" b="0" spc="-25" dirty="0">
                <a:solidFill>
                  <a:srgbClr val="1D2C4F"/>
                </a:solidFill>
                <a:cs typeface="Judson"/>
              </a:rPr>
              <a:t>or</a:t>
            </a:r>
            <a:r>
              <a:rPr sz="1100" b="0" dirty="0">
                <a:solidFill>
                  <a:srgbClr val="1D2C4F"/>
                </a:solidFill>
                <a:cs typeface="Judson"/>
              </a:rPr>
              <a:t>y</a:t>
            </a:r>
            <a:r>
              <a:rPr sz="1100" b="0" spc="-35" dirty="0">
                <a:solidFill>
                  <a:srgbClr val="1D2C4F"/>
                </a:solidFill>
                <a:cs typeface="Judson"/>
              </a:rPr>
              <a:t> </a:t>
            </a:r>
            <a:r>
              <a:rPr sz="1100" b="0" spc="-25" dirty="0">
                <a:solidFill>
                  <a:srgbClr val="1D2C4F"/>
                </a:solidFill>
                <a:cs typeface="Judson"/>
              </a:rPr>
              <a:t>o</a:t>
            </a:r>
            <a:r>
              <a:rPr sz="1100" b="0" spc="-30" dirty="0">
                <a:solidFill>
                  <a:srgbClr val="1D2C4F"/>
                </a:solidFill>
                <a:cs typeface="Judson"/>
              </a:rPr>
              <a:t>b</a:t>
            </a:r>
            <a:r>
              <a:rPr sz="1100" b="0" spc="-10" dirty="0">
                <a:solidFill>
                  <a:srgbClr val="1D2C4F"/>
                </a:solidFill>
                <a:cs typeface="Judson"/>
              </a:rPr>
              <a:t>li</a:t>
            </a:r>
            <a:r>
              <a:rPr sz="1100" b="0" spc="-25" dirty="0">
                <a:solidFill>
                  <a:srgbClr val="1D2C4F"/>
                </a:solidFill>
                <a:cs typeface="Judson"/>
              </a:rPr>
              <a:t>g</a:t>
            </a:r>
            <a:r>
              <a:rPr sz="1100" b="0" spc="-20" dirty="0">
                <a:solidFill>
                  <a:srgbClr val="1D2C4F"/>
                </a:solidFill>
                <a:cs typeface="Judson"/>
              </a:rPr>
              <a:t>at</a:t>
            </a:r>
            <a:r>
              <a:rPr sz="1100" b="0" spc="-10" dirty="0">
                <a:solidFill>
                  <a:srgbClr val="1D2C4F"/>
                </a:solidFill>
                <a:cs typeface="Judson"/>
              </a:rPr>
              <a:t>i</a:t>
            </a:r>
            <a:r>
              <a:rPr sz="1100" b="0" spc="-25" dirty="0">
                <a:solidFill>
                  <a:srgbClr val="1D2C4F"/>
                </a:solidFill>
                <a:cs typeface="Judson"/>
              </a:rPr>
              <a:t>o</a:t>
            </a:r>
            <a:r>
              <a:rPr sz="1100" b="0" dirty="0">
                <a:solidFill>
                  <a:srgbClr val="1D2C4F"/>
                </a:solidFill>
                <a:cs typeface="Judson"/>
              </a:rPr>
              <a:t>n  </a:t>
            </a:r>
            <a:r>
              <a:rPr sz="1100" b="0" spc="-25" dirty="0">
                <a:solidFill>
                  <a:srgbClr val="1D2C4F"/>
                </a:solidFill>
                <a:cs typeface="Judson"/>
              </a:rPr>
              <a:t>which requires </a:t>
            </a:r>
            <a:r>
              <a:rPr sz="1100" b="0" dirty="0">
                <a:solidFill>
                  <a:srgbClr val="1D2C4F"/>
                </a:solidFill>
                <a:cs typeface="Judson"/>
              </a:rPr>
              <a:t>a </a:t>
            </a:r>
            <a:r>
              <a:rPr sz="1100" b="0" spc="-25" dirty="0">
                <a:solidFill>
                  <a:srgbClr val="1D2C4F"/>
                </a:solidFill>
                <a:cs typeface="Judson"/>
              </a:rPr>
              <a:t>designated person </a:t>
            </a:r>
            <a:r>
              <a:rPr sz="1100" b="0" spc="-10" dirty="0">
                <a:solidFill>
                  <a:srgbClr val="1D2C4F"/>
                </a:solidFill>
                <a:cs typeface="Judson"/>
              </a:rPr>
              <a:t>to </a:t>
            </a:r>
            <a:r>
              <a:rPr sz="1100" b="0" spc="-25" dirty="0">
                <a:solidFill>
                  <a:srgbClr val="1D2C4F"/>
                </a:solidFill>
                <a:cs typeface="Judson"/>
              </a:rPr>
              <a:t>complete </a:t>
            </a:r>
            <a:r>
              <a:rPr sz="1100" b="0" spc="-10" dirty="0">
                <a:solidFill>
                  <a:srgbClr val="1D2C4F"/>
                </a:solidFill>
                <a:cs typeface="Judson"/>
              </a:rPr>
              <a:t>an </a:t>
            </a:r>
            <a:r>
              <a:rPr sz="1100" b="0" spc="-5" dirty="0">
                <a:solidFill>
                  <a:srgbClr val="1D2C4F"/>
                </a:solidFill>
                <a:cs typeface="Judson"/>
              </a:rPr>
              <a:t> </a:t>
            </a:r>
            <a:r>
              <a:rPr sz="1100" b="0" spc="-30" dirty="0">
                <a:solidFill>
                  <a:srgbClr val="1D2C4F"/>
                </a:solidFill>
                <a:cs typeface="Judson"/>
              </a:rPr>
              <a:t>assessment </a:t>
            </a:r>
            <a:r>
              <a:rPr sz="1100" b="0" spc="-15" dirty="0">
                <a:solidFill>
                  <a:srgbClr val="1D2C4F"/>
                </a:solidFill>
                <a:cs typeface="Judson"/>
              </a:rPr>
              <a:t>of </a:t>
            </a:r>
            <a:r>
              <a:rPr sz="1100" b="0" spc="-20" dirty="0">
                <a:solidFill>
                  <a:srgbClr val="1D2C4F"/>
                </a:solidFill>
                <a:cs typeface="Judson"/>
              </a:rPr>
              <a:t>the </a:t>
            </a:r>
            <a:r>
              <a:rPr sz="1100" b="0" spc="-30" dirty="0">
                <a:solidFill>
                  <a:srgbClr val="1D2C4F"/>
                </a:solidFill>
                <a:cs typeface="Judson"/>
              </a:rPr>
              <a:t>money </a:t>
            </a:r>
            <a:r>
              <a:rPr sz="1100" b="0" spc="-25" dirty="0">
                <a:solidFill>
                  <a:srgbClr val="1D2C4F"/>
                </a:solidFill>
                <a:cs typeface="Judson"/>
              </a:rPr>
              <a:t>laundering </a:t>
            </a:r>
            <a:r>
              <a:rPr sz="1100" b="0" spc="-20" dirty="0">
                <a:solidFill>
                  <a:srgbClr val="1D2C4F"/>
                </a:solidFill>
                <a:cs typeface="Judson"/>
              </a:rPr>
              <a:t>and terrorist financing </a:t>
            </a:r>
            <a:r>
              <a:rPr sz="1100" b="0" spc="-250" dirty="0">
                <a:solidFill>
                  <a:srgbClr val="1D2C4F"/>
                </a:solidFill>
                <a:cs typeface="Judson"/>
              </a:rPr>
              <a:t> </a:t>
            </a:r>
            <a:r>
              <a:rPr sz="1100" b="0" spc="-20" dirty="0">
                <a:solidFill>
                  <a:srgbClr val="1D2C4F"/>
                </a:solidFill>
                <a:cs typeface="Judson"/>
              </a:rPr>
              <a:t>risks</a:t>
            </a:r>
            <a:r>
              <a:rPr sz="1100" b="0" spc="-40" dirty="0">
                <a:solidFill>
                  <a:srgbClr val="1D2C4F"/>
                </a:solidFill>
                <a:cs typeface="Judson"/>
              </a:rPr>
              <a:t> </a:t>
            </a:r>
            <a:r>
              <a:rPr sz="1100" b="0" spc="-20" dirty="0">
                <a:solidFill>
                  <a:srgbClr val="1D2C4F"/>
                </a:solidFill>
                <a:cs typeface="Judson"/>
              </a:rPr>
              <a:t>applicable</a:t>
            </a:r>
            <a:r>
              <a:rPr sz="1100" b="0" spc="-45" dirty="0">
                <a:solidFill>
                  <a:srgbClr val="1D2C4F"/>
                </a:solidFill>
                <a:cs typeface="Judson"/>
              </a:rPr>
              <a:t> </a:t>
            </a:r>
            <a:r>
              <a:rPr sz="1100" b="0" spc="-25" dirty="0">
                <a:solidFill>
                  <a:srgbClr val="1D2C4F"/>
                </a:solidFill>
                <a:cs typeface="Judson"/>
              </a:rPr>
              <a:t>when</a:t>
            </a:r>
            <a:r>
              <a:rPr sz="1100" b="0" spc="-45" dirty="0">
                <a:solidFill>
                  <a:srgbClr val="1D2C4F"/>
                </a:solidFill>
                <a:cs typeface="Judson"/>
              </a:rPr>
              <a:t> </a:t>
            </a:r>
            <a:r>
              <a:rPr sz="1100" b="0" spc="-20" dirty="0">
                <a:solidFill>
                  <a:srgbClr val="1D2C4F"/>
                </a:solidFill>
                <a:cs typeface="Judson"/>
              </a:rPr>
              <a:t>carrying</a:t>
            </a:r>
            <a:r>
              <a:rPr sz="1100" b="0" spc="-40" dirty="0">
                <a:solidFill>
                  <a:srgbClr val="1D2C4F"/>
                </a:solidFill>
                <a:cs typeface="Judson"/>
              </a:rPr>
              <a:t> </a:t>
            </a:r>
            <a:r>
              <a:rPr sz="1100" b="0" spc="-20" dirty="0">
                <a:solidFill>
                  <a:srgbClr val="1D2C4F"/>
                </a:solidFill>
                <a:cs typeface="Judson"/>
              </a:rPr>
              <a:t>out</a:t>
            </a:r>
            <a:r>
              <a:rPr sz="1100" b="0" spc="-35" dirty="0">
                <a:solidFill>
                  <a:srgbClr val="1D2C4F"/>
                </a:solidFill>
                <a:cs typeface="Judson"/>
              </a:rPr>
              <a:t> </a:t>
            </a:r>
            <a:r>
              <a:rPr sz="1100" b="0" spc="-20" dirty="0">
                <a:solidFill>
                  <a:srgbClr val="1D2C4F"/>
                </a:solidFill>
                <a:cs typeface="Judson"/>
              </a:rPr>
              <a:t>their</a:t>
            </a:r>
            <a:r>
              <a:rPr sz="1100" b="0" spc="-40" dirty="0">
                <a:solidFill>
                  <a:srgbClr val="1D2C4F"/>
                </a:solidFill>
                <a:cs typeface="Judson"/>
              </a:rPr>
              <a:t> </a:t>
            </a:r>
            <a:r>
              <a:rPr sz="1100" b="0" spc="-25" dirty="0">
                <a:solidFill>
                  <a:srgbClr val="1D2C4F"/>
                </a:solidFill>
                <a:cs typeface="Judson"/>
              </a:rPr>
              <a:t>business.</a:t>
            </a:r>
            <a:r>
              <a:rPr sz="1100" b="0" spc="-35" dirty="0">
                <a:solidFill>
                  <a:srgbClr val="1D2C4F"/>
                </a:solidFill>
                <a:cs typeface="Judson"/>
              </a:rPr>
              <a:t> </a:t>
            </a:r>
            <a:r>
              <a:rPr sz="1100" b="0" spc="-20" dirty="0">
                <a:solidFill>
                  <a:srgbClr val="1D2C4F"/>
                </a:solidFill>
                <a:cs typeface="Judson"/>
              </a:rPr>
              <a:t>Failure</a:t>
            </a:r>
            <a:r>
              <a:rPr sz="1100" b="0" spc="-45" dirty="0">
                <a:solidFill>
                  <a:srgbClr val="1D2C4F"/>
                </a:solidFill>
                <a:cs typeface="Judson"/>
              </a:rPr>
              <a:t> </a:t>
            </a:r>
            <a:r>
              <a:rPr sz="1100" b="0" spc="-10" dirty="0">
                <a:solidFill>
                  <a:srgbClr val="1D2C4F"/>
                </a:solidFill>
                <a:cs typeface="Judson"/>
              </a:rPr>
              <a:t>to </a:t>
            </a:r>
            <a:r>
              <a:rPr sz="1100" b="0" spc="-250" dirty="0">
                <a:solidFill>
                  <a:srgbClr val="1D2C4F"/>
                </a:solidFill>
                <a:cs typeface="Judson"/>
              </a:rPr>
              <a:t> </a:t>
            </a:r>
            <a:r>
              <a:rPr sz="1100" b="0" spc="-20" dirty="0">
                <a:solidFill>
                  <a:srgbClr val="1D2C4F"/>
                </a:solidFill>
                <a:cs typeface="Judson"/>
              </a:rPr>
              <a:t>carry</a:t>
            </a:r>
            <a:r>
              <a:rPr sz="1100" b="0" spc="-35" dirty="0">
                <a:solidFill>
                  <a:srgbClr val="1D2C4F"/>
                </a:solidFill>
                <a:cs typeface="Judson"/>
              </a:rPr>
              <a:t> </a:t>
            </a:r>
            <a:r>
              <a:rPr sz="1100" b="0" spc="-20" dirty="0">
                <a:solidFill>
                  <a:srgbClr val="1D2C4F"/>
                </a:solidFill>
                <a:cs typeface="Judson"/>
              </a:rPr>
              <a:t>out</a:t>
            </a:r>
            <a:r>
              <a:rPr sz="1100" b="0" spc="-30" dirty="0">
                <a:solidFill>
                  <a:srgbClr val="1D2C4F"/>
                </a:solidFill>
                <a:cs typeface="Judson"/>
              </a:rPr>
              <a:t> </a:t>
            </a:r>
            <a:r>
              <a:rPr sz="1100" b="0" spc="-25" dirty="0">
                <a:solidFill>
                  <a:srgbClr val="1D2C4F"/>
                </a:solidFill>
                <a:cs typeface="Judson"/>
              </a:rPr>
              <a:t>such</a:t>
            </a:r>
            <a:r>
              <a:rPr sz="1100" b="0" spc="-45" dirty="0">
                <a:solidFill>
                  <a:srgbClr val="1D2C4F"/>
                </a:solidFill>
                <a:cs typeface="Judson"/>
              </a:rPr>
              <a:t> </a:t>
            </a:r>
            <a:r>
              <a:rPr sz="1100" b="0" spc="-30" dirty="0">
                <a:solidFill>
                  <a:srgbClr val="1D2C4F"/>
                </a:solidFill>
                <a:cs typeface="Judson"/>
              </a:rPr>
              <a:t>assessments</a:t>
            </a:r>
            <a:r>
              <a:rPr sz="1100" b="0" spc="-35" dirty="0">
                <a:solidFill>
                  <a:srgbClr val="1D2C4F"/>
                </a:solidFill>
                <a:cs typeface="Judson"/>
              </a:rPr>
              <a:t> </a:t>
            </a:r>
            <a:r>
              <a:rPr sz="1100" b="0" spc="-5" dirty="0">
                <a:solidFill>
                  <a:srgbClr val="1D2C4F"/>
                </a:solidFill>
                <a:cs typeface="Judson"/>
              </a:rPr>
              <a:t>is</a:t>
            </a:r>
            <a:r>
              <a:rPr sz="1100" b="0" spc="-35" dirty="0">
                <a:solidFill>
                  <a:srgbClr val="1D2C4F"/>
                </a:solidFill>
                <a:cs typeface="Judson"/>
              </a:rPr>
              <a:t> </a:t>
            </a:r>
            <a:r>
              <a:rPr sz="1100" b="0" spc="-25" dirty="0">
                <a:solidFill>
                  <a:srgbClr val="1D2C4F"/>
                </a:solidFill>
                <a:cs typeface="Judson"/>
              </a:rPr>
              <a:t>considered</a:t>
            </a:r>
            <a:r>
              <a:rPr sz="1100" b="0" spc="-45" dirty="0">
                <a:solidFill>
                  <a:srgbClr val="1D2C4F"/>
                </a:solidFill>
                <a:cs typeface="Judson"/>
              </a:rPr>
              <a:t> </a:t>
            </a:r>
            <a:r>
              <a:rPr sz="1100" b="0" spc="-10" dirty="0">
                <a:solidFill>
                  <a:srgbClr val="1D2C4F"/>
                </a:solidFill>
                <a:cs typeface="Judson"/>
              </a:rPr>
              <a:t>an</a:t>
            </a:r>
            <a:r>
              <a:rPr sz="1100" b="0" spc="-40" dirty="0">
                <a:solidFill>
                  <a:srgbClr val="1D2C4F"/>
                </a:solidFill>
                <a:cs typeface="Judson"/>
              </a:rPr>
              <a:t> </a:t>
            </a:r>
            <a:r>
              <a:rPr sz="1100" b="0" spc="-25" dirty="0">
                <a:solidFill>
                  <a:srgbClr val="1D2C4F"/>
                </a:solidFill>
                <a:cs typeface="Judson"/>
              </a:rPr>
              <a:t>offence.</a:t>
            </a:r>
            <a:endParaRPr sz="1100" b="0" dirty="0">
              <a:cs typeface="Judson"/>
            </a:endParaRPr>
          </a:p>
          <a:p>
            <a:pPr marL="285750" indent="-285750">
              <a:lnSpc>
                <a:spcPct val="100000"/>
              </a:lnSpc>
              <a:spcBef>
                <a:spcPts val="30"/>
              </a:spcBef>
              <a:buClr>
                <a:srgbClr val="E87825"/>
              </a:buClr>
              <a:buFont typeface="Wingdings" pitchFamily="2" charset="2"/>
              <a:buChar char="§"/>
            </a:pPr>
            <a:endParaRPr sz="1500" b="0" dirty="0">
              <a:cs typeface="Judson"/>
            </a:endParaRPr>
          </a:p>
          <a:p>
            <a:pPr marL="264795" marR="57150" indent="-252729">
              <a:lnSpc>
                <a:spcPct val="140000"/>
              </a:lnSpc>
              <a:buClr>
                <a:srgbClr val="E87825"/>
              </a:buClr>
              <a:buFont typeface="Wingdings" pitchFamily="2" charset="2"/>
              <a:buChar char="§"/>
              <a:tabLst>
                <a:tab pos="264795" algn="l"/>
                <a:tab pos="265430" algn="l"/>
              </a:tabLst>
            </a:pPr>
            <a:r>
              <a:rPr sz="1100" spc="-15" dirty="0"/>
              <a:t>All</a:t>
            </a:r>
            <a:r>
              <a:rPr sz="1100" spc="-35" dirty="0"/>
              <a:t> </a:t>
            </a:r>
            <a:r>
              <a:rPr sz="1100" spc="-20" dirty="0"/>
              <a:t>entities</a:t>
            </a:r>
            <a:r>
              <a:rPr sz="1100" spc="-40" dirty="0"/>
              <a:t> </a:t>
            </a:r>
            <a:r>
              <a:rPr sz="1100" b="0" spc="-25" dirty="0">
                <a:solidFill>
                  <a:srgbClr val="1D2C4F"/>
                </a:solidFill>
                <a:cs typeface="Judson"/>
              </a:rPr>
              <a:t>who</a:t>
            </a:r>
            <a:r>
              <a:rPr sz="1100" b="0" spc="-40" dirty="0">
                <a:solidFill>
                  <a:srgbClr val="1D2C4F"/>
                </a:solidFill>
                <a:cs typeface="Judson"/>
              </a:rPr>
              <a:t> </a:t>
            </a:r>
            <a:r>
              <a:rPr sz="1100" b="0" spc="-20" dirty="0">
                <a:solidFill>
                  <a:srgbClr val="1D2C4F"/>
                </a:solidFill>
                <a:cs typeface="Judson"/>
              </a:rPr>
              <a:t>trade</a:t>
            </a:r>
            <a:r>
              <a:rPr sz="1100" b="0" spc="-45" dirty="0">
                <a:solidFill>
                  <a:srgbClr val="1D2C4F"/>
                </a:solidFill>
                <a:cs typeface="Judson"/>
              </a:rPr>
              <a:t> </a:t>
            </a:r>
            <a:r>
              <a:rPr sz="1100" b="0" spc="-5" dirty="0">
                <a:solidFill>
                  <a:srgbClr val="1D2C4F"/>
                </a:solidFill>
                <a:cs typeface="Judson"/>
              </a:rPr>
              <a:t>in</a:t>
            </a:r>
            <a:r>
              <a:rPr sz="1100" b="0" spc="-45" dirty="0">
                <a:solidFill>
                  <a:srgbClr val="1D2C4F"/>
                </a:solidFill>
                <a:cs typeface="Judson"/>
              </a:rPr>
              <a:t> </a:t>
            </a:r>
            <a:r>
              <a:rPr sz="1100" b="0" spc="-20" dirty="0">
                <a:solidFill>
                  <a:srgbClr val="1D2C4F"/>
                </a:solidFill>
                <a:cs typeface="Judson"/>
              </a:rPr>
              <a:t>goods</a:t>
            </a:r>
            <a:r>
              <a:rPr sz="1100" b="0" spc="-35" dirty="0">
                <a:solidFill>
                  <a:srgbClr val="1D2C4F"/>
                </a:solidFill>
                <a:cs typeface="Judson"/>
              </a:rPr>
              <a:t> </a:t>
            </a:r>
            <a:r>
              <a:rPr sz="1100" b="0" spc="-20" dirty="0">
                <a:solidFill>
                  <a:srgbClr val="1D2C4F"/>
                </a:solidFill>
                <a:cs typeface="Judson"/>
              </a:rPr>
              <a:t>over</a:t>
            </a:r>
            <a:r>
              <a:rPr sz="1100" b="0" spc="-40" dirty="0">
                <a:solidFill>
                  <a:srgbClr val="1D2C4F"/>
                </a:solidFill>
                <a:cs typeface="Judson"/>
              </a:rPr>
              <a:t> </a:t>
            </a:r>
            <a:r>
              <a:rPr sz="1100" b="0" spc="-25" dirty="0">
                <a:solidFill>
                  <a:srgbClr val="1D2C4F"/>
                </a:solidFill>
                <a:cs typeface="Judson"/>
              </a:rPr>
              <a:t>10,000</a:t>
            </a:r>
            <a:r>
              <a:rPr sz="1100" b="0" spc="-35" dirty="0">
                <a:solidFill>
                  <a:srgbClr val="1D2C4F"/>
                </a:solidFill>
                <a:cs typeface="Judson"/>
              </a:rPr>
              <a:t> </a:t>
            </a:r>
            <a:r>
              <a:rPr sz="1100" b="0" spc="-20" dirty="0">
                <a:solidFill>
                  <a:srgbClr val="1D2C4F"/>
                </a:solidFill>
                <a:cs typeface="Judson"/>
              </a:rPr>
              <a:t>EUR</a:t>
            </a:r>
            <a:r>
              <a:rPr sz="1100" b="0" spc="-40" dirty="0">
                <a:solidFill>
                  <a:srgbClr val="1D2C4F"/>
                </a:solidFill>
                <a:cs typeface="Judson"/>
              </a:rPr>
              <a:t> </a:t>
            </a:r>
            <a:r>
              <a:rPr sz="1100" b="0" spc="-25" dirty="0">
                <a:solidFill>
                  <a:srgbClr val="1D2C4F"/>
                </a:solidFill>
                <a:cs typeface="Judson"/>
              </a:rPr>
              <a:t>(previously </a:t>
            </a:r>
            <a:r>
              <a:rPr sz="1100" b="0" spc="-250" dirty="0">
                <a:solidFill>
                  <a:srgbClr val="1D2C4F"/>
                </a:solidFill>
                <a:cs typeface="Judson"/>
              </a:rPr>
              <a:t> </a:t>
            </a:r>
            <a:r>
              <a:rPr sz="1100" b="0" spc="-35" dirty="0">
                <a:solidFill>
                  <a:srgbClr val="1D2C4F"/>
                </a:solidFill>
                <a:cs typeface="Judson"/>
              </a:rPr>
              <a:t>15</a:t>
            </a:r>
            <a:r>
              <a:rPr sz="1100" b="0" spc="-25" dirty="0">
                <a:solidFill>
                  <a:srgbClr val="1D2C4F"/>
                </a:solidFill>
                <a:cs typeface="Judson"/>
              </a:rPr>
              <a:t>,</a:t>
            </a:r>
            <a:r>
              <a:rPr sz="1100" b="0" spc="-30" dirty="0">
                <a:solidFill>
                  <a:srgbClr val="1D2C4F"/>
                </a:solidFill>
                <a:cs typeface="Judson"/>
              </a:rPr>
              <a:t>00</a:t>
            </a:r>
            <a:r>
              <a:rPr sz="1100" b="0" dirty="0">
                <a:solidFill>
                  <a:srgbClr val="1D2C4F"/>
                </a:solidFill>
                <a:cs typeface="Judson"/>
              </a:rPr>
              <a:t>0</a:t>
            </a:r>
            <a:r>
              <a:rPr sz="1100" b="0" spc="-45" dirty="0">
                <a:solidFill>
                  <a:srgbClr val="1D2C4F"/>
                </a:solidFill>
                <a:cs typeface="Judson"/>
              </a:rPr>
              <a:t> </a:t>
            </a:r>
            <a:r>
              <a:rPr sz="1100" b="0" spc="-20" dirty="0">
                <a:solidFill>
                  <a:srgbClr val="1D2C4F"/>
                </a:solidFill>
                <a:cs typeface="Judson"/>
              </a:rPr>
              <a:t>E</a:t>
            </a:r>
            <a:r>
              <a:rPr sz="1100" b="0" spc="-30" dirty="0">
                <a:solidFill>
                  <a:srgbClr val="1D2C4F"/>
                </a:solidFill>
                <a:cs typeface="Judson"/>
              </a:rPr>
              <a:t>U</a:t>
            </a:r>
            <a:r>
              <a:rPr sz="1100" b="0" spc="-35" dirty="0">
                <a:solidFill>
                  <a:srgbClr val="1D2C4F"/>
                </a:solidFill>
                <a:cs typeface="Judson"/>
              </a:rPr>
              <a:t>R</a:t>
            </a:r>
            <a:r>
              <a:rPr sz="1100" b="0" spc="-5" dirty="0">
                <a:solidFill>
                  <a:srgbClr val="1D2C4F"/>
                </a:solidFill>
                <a:cs typeface="Judson"/>
              </a:rPr>
              <a:t>)</a:t>
            </a:r>
            <a:r>
              <a:rPr sz="1100" b="0" spc="-35" dirty="0">
                <a:solidFill>
                  <a:srgbClr val="1D2C4F"/>
                </a:solidFill>
                <a:cs typeface="Judson"/>
              </a:rPr>
              <a:t> </a:t>
            </a:r>
            <a:r>
              <a:rPr sz="1100" b="0" spc="-20" dirty="0">
                <a:solidFill>
                  <a:srgbClr val="1D2C4F"/>
                </a:solidFill>
                <a:cs typeface="Judson"/>
              </a:rPr>
              <a:t>a</a:t>
            </a:r>
            <a:r>
              <a:rPr sz="1100" b="0" spc="-25" dirty="0">
                <a:solidFill>
                  <a:srgbClr val="1D2C4F"/>
                </a:solidFill>
                <a:cs typeface="Judson"/>
              </a:rPr>
              <a:t>r</a:t>
            </a:r>
            <a:r>
              <a:rPr sz="1100" b="0" dirty="0">
                <a:solidFill>
                  <a:srgbClr val="1D2C4F"/>
                </a:solidFill>
                <a:cs typeface="Judson"/>
              </a:rPr>
              <a:t>e</a:t>
            </a:r>
            <a:r>
              <a:rPr sz="1100" b="0" spc="-45" dirty="0">
                <a:solidFill>
                  <a:srgbClr val="1D2C4F"/>
                </a:solidFill>
                <a:cs typeface="Judson"/>
              </a:rPr>
              <a:t> </a:t>
            </a:r>
            <a:r>
              <a:rPr sz="1100" b="0" spc="-30" dirty="0">
                <a:solidFill>
                  <a:srgbClr val="1D2C4F"/>
                </a:solidFill>
                <a:cs typeface="Judson"/>
              </a:rPr>
              <a:t>n</a:t>
            </a:r>
            <a:r>
              <a:rPr sz="1100" b="0" spc="-25" dirty="0">
                <a:solidFill>
                  <a:srgbClr val="1D2C4F"/>
                </a:solidFill>
                <a:cs typeface="Judson"/>
              </a:rPr>
              <a:t>o</a:t>
            </a:r>
            <a:r>
              <a:rPr sz="1100" b="0" dirty="0">
                <a:solidFill>
                  <a:srgbClr val="1D2C4F"/>
                </a:solidFill>
                <a:cs typeface="Judson"/>
              </a:rPr>
              <a:t>w</a:t>
            </a:r>
            <a:r>
              <a:rPr sz="1100" b="0" spc="-55" dirty="0">
                <a:solidFill>
                  <a:srgbClr val="1D2C4F"/>
                </a:solidFill>
                <a:cs typeface="Judson"/>
              </a:rPr>
              <a:t> </a:t>
            </a:r>
            <a:r>
              <a:rPr sz="1100" b="0" spc="-10" dirty="0">
                <a:solidFill>
                  <a:srgbClr val="1D2C4F"/>
                </a:solidFill>
                <a:cs typeface="Judson"/>
              </a:rPr>
              <a:t>i</a:t>
            </a:r>
            <a:r>
              <a:rPr sz="1100" b="0" spc="-30" dirty="0">
                <a:solidFill>
                  <a:srgbClr val="1D2C4F"/>
                </a:solidFill>
                <a:cs typeface="Judson"/>
              </a:rPr>
              <a:t>nc</a:t>
            </a:r>
            <a:r>
              <a:rPr sz="1100" b="0" spc="-10" dirty="0">
                <a:solidFill>
                  <a:srgbClr val="1D2C4F"/>
                </a:solidFill>
                <a:cs typeface="Judson"/>
              </a:rPr>
              <a:t>l</a:t>
            </a:r>
            <a:r>
              <a:rPr sz="1100" b="0" spc="-30" dirty="0">
                <a:solidFill>
                  <a:srgbClr val="1D2C4F"/>
                </a:solidFill>
                <a:cs typeface="Judson"/>
              </a:rPr>
              <a:t>ude</a:t>
            </a:r>
            <a:r>
              <a:rPr sz="1100" b="0" dirty="0">
                <a:solidFill>
                  <a:srgbClr val="1D2C4F"/>
                </a:solidFill>
                <a:cs typeface="Judson"/>
              </a:rPr>
              <a:t>d</a:t>
            </a:r>
            <a:r>
              <a:rPr sz="1100" b="0" spc="-45" dirty="0">
                <a:solidFill>
                  <a:srgbClr val="1D2C4F"/>
                </a:solidFill>
                <a:cs typeface="Judson"/>
              </a:rPr>
              <a:t> </a:t>
            </a:r>
            <a:r>
              <a:rPr sz="1100" b="0" spc="-10" dirty="0">
                <a:solidFill>
                  <a:srgbClr val="1D2C4F"/>
                </a:solidFill>
                <a:cs typeface="Judson"/>
              </a:rPr>
              <a:t>i</a:t>
            </a:r>
            <a:r>
              <a:rPr sz="1100" b="0" dirty="0">
                <a:solidFill>
                  <a:srgbClr val="1D2C4F"/>
                </a:solidFill>
                <a:cs typeface="Judson"/>
              </a:rPr>
              <a:t>n</a:t>
            </a:r>
            <a:r>
              <a:rPr sz="1100" b="0" spc="-45" dirty="0">
                <a:solidFill>
                  <a:srgbClr val="1D2C4F"/>
                </a:solidFill>
                <a:cs typeface="Judson"/>
              </a:rPr>
              <a:t> </a:t>
            </a:r>
            <a:r>
              <a:rPr sz="1100" b="0" spc="-20" dirty="0">
                <a:solidFill>
                  <a:srgbClr val="1D2C4F"/>
                </a:solidFill>
                <a:cs typeface="Judson"/>
              </a:rPr>
              <a:t>t</a:t>
            </a:r>
            <a:r>
              <a:rPr sz="1100" b="0" spc="-30" dirty="0">
                <a:solidFill>
                  <a:srgbClr val="1D2C4F"/>
                </a:solidFill>
                <a:cs typeface="Judson"/>
              </a:rPr>
              <a:t>h</a:t>
            </a:r>
            <a:r>
              <a:rPr sz="1100" b="0" dirty="0">
                <a:solidFill>
                  <a:srgbClr val="1D2C4F"/>
                </a:solidFill>
                <a:cs typeface="Judson"/>
              </a:rPr>
              <a:t>e</a:t>
            </a:r>
            <a:r>
              <a:rPr sz="1100" b="0" spc="-45" dirty="0">
                <a:solidFill>
                  <a:srgbClr val="1D2C4F"/>
                </a:solidFill>
                <a:cs typeface="Judson"/>
              </a:rPr>
              <a:t> </a:t>
            </a:r>
            <a:r>
              <a:rPr sz="1100" b="0" spc="-30" dirty="0">
                <a:solidFill>
                  <a:srgbClr val="1D2C4F"/>
                </a:solidFill>
                <a:cs typeface="Judson"/>
              </a:rPr>
              <a:t>de</a:t>
            </a:r>
            <a:r>
              <a:rPr sz="1100" b="0" spc="-10" dirty="0">
                <a:solidFill>
                  <a:srgbClr val="1D2C4F"/>
                </a:solidFill>
                <a:cs typeface="Judson"/>
              </a:rPr>
              <a:t>fi</a:t>
            </a:r>
            <a:r>
              <a:rPr sz="1100" b="0" spc="-30" dirty="0">
                <a:solidFill>
                  <a:srgbClr val="1D2C4F"/>
                </a:solidFill>
                <a:cs typeface="Judson"/>
              </a:rPr>
              <a:t>n</a:t>
            </a:r>
            <a:r>
              <a:rPr sz="1100" b="0" spc="-10" dirty="0">
                <a:solidFill>
                  <a:srgbClr val="1D2C4F"/>
                </a:solidFill>
                <a:cs typeface="Judson"/>
              </a:rPr>
              <a:t>i</a:t>
            </a:r>
            <a:r>
              <a:rPr sz="1100" b="0" spc="-20" dirty="0">
                <a:solidFill>
                  <a:srgbClr val="1D2C4F"/>
                </a:solidFill>
                <a:cs typeface="Judson"/>
              </a:rPr>
              <a:t>t</a:t>
            </a:r>
            <a:r>
              <a:rPr sz="1100" b="0" spc="-10" dirty="0">
                <a:solidFill>
                  <a:srgbClr val="1D2C4F"/>
                </a:solidFill>
                <a:cs typeface="Judson"/>
              </a:rPr>
              <a:t>i</a:t>
            </a:r>
            <a:r>
              <a:rPr sz="1100" b="0" spc="-25" dirty="0">
                <a:solidFill>
                  <a:srgbClr val="1D2C4F"/>
                </a:solidFill>
                <a:cs typeface="Judson"/>
              </a:rPr>
              <a:t>o</a:t>
            </a:r>
            <a:r>
              <a:rPr sz="1100" b="0" dirty="0">
                <a:solidFill>
                  <a:srgbClr val="1D2C4F"/>
                </a:solidFill>
                <a:cs typeface="Judson"/>
              </a:rPr>
              <a:t>n</a:t>
            </a:r>
            <a:r>
              <a:rPr sz="1100" b="0" spc="-45" dirty="0">
                <a:solidFill>
                  <a:srgbClr val="1D2C4F"/>
                </a:solidFill>
                <a:cs typeface="Judson"/>
              </a:rPr>
              <a:t> </a:t>
            </a:r>
            <a:r>
              <a:rPr sz="1100" b="0" spc="-25" dirty="0">
                <a:solidFill>
                  <a:srgbClr val="1D2C4F"/>
                </a:solidFill>
                <a:cs typeface="Judson"/>
              </a:rPr>
              <a:t>o</a:t>
            </a:r>
            <a:r>
              <a:rPr sz="1100" b="0" dirty="0">
                <a:solidFill>
                  <a:srgbClr val="1D2C4F"/>
                </a:solidFill>
                <a:cs typeface="Judson"/>
              </a:rPr>
              <a:t>f</a:t>
            </a:r>
            <a:r>
              <a:rPr sz="1100" b="0" spc="-25" dirty="0">
                <a:solidFill>
                  <a:srgbClr val="1D2C4F"/>
                </a:solidFill>
                <a:cs typeface="Judson"/>
              </a:rPr>
              <a:t> </a:t>
            </a:r>
            <a:r>
              <a:rPr sz="1100" b="0" dirty="0">
                <a:solidFill>
                  <a:srgbClr val="1D2C4F"/>
                </a:solidFill>
                <a:cs typeface="Judson"/>
              </a:rPr>
              <a:t>a  </a:t>
            </a:r>
            <a:r>
              <a:rPr sz="1100" b="0" spc="-30" dirty="0">
                <a:solidFill>
                  <a:srgbClr val="1D2C4F"/>
                </a:solidFill>
                <a:cs typeface="Judson"/>
              </a:rPr>
              <a:t>d</a:t>
            </a:r>
            <a:r>
              <a:rPr sz="1100" b="0" spc="-35" dirty="0">
                <a:solidFill>
                  <a:srgbClr val="1D2C4F"/>
                </a:solidFill>
                <a:cs typeface="Judson"/>
              </a:rPr>
              <a:t>e</a:t>
            </a:r>
            <a:r>
              <a:rPr sz="1100" b="0" spc="-25" dirty="0">
                <a:solidFill>
                  <a:srgbClr val="1D2C4F"/>
                </a:solidFill>
                <a:cs typeface="Judson"/>
              </a:rPr>
              <a:t>s</a:t>
            </a:r>
            <a:r>
              <a:rPr sz="1100" b="0" spc="-10" dirty="0">
                <a:solidFill>
                  <a:srgbClr val="1D2C4F"/>
                </a:solidFill>
                <a:cs typeface="Judson"/>
              </a:rPr>
              <a:t>i</a:t>
            </a:r>
            <a:r>
              <a:rPr sz="1100" b="0" spc="-25" dirty="0">
                <a:solidFill>
                  <a:srgbClr val="1D2C4F"/>
                </a:solidFill>
                <a:cs typeface="Judson"/>
              </a:rPr>
              <a:t>g</a:t>
            </a:r>
            <a:r>
              <a:rPr sz="1100" b="0" spc="-30" dirty="0">
                <a:solidFill>
                  <a:srgbClr val="1D2C4F"/>
                </a:solidFill>
                <a:cs typeface="Judson"/>
              </a:rPr>
              <a:t>n</a:t>
            </a:r>
            <a:r>
              <a:rPr sz="1100" b="0" spc="-20" dirty="0">
                <a:solidFill>
                  <a:srgbClr val="1D2C4F"/>
                </a:solidFill>
                <a:cs typeface="Judson"/>
              </a:rPr>
              <a:t>at</a:t>
            </a:r>
            <a:r>
              <a:rPr sz="1100" b="0" spc="-35" dirty="0">
                <a:solidFill>
                  <a:srgbClr val="1D2C4F"/>
                </a:solidFill>
                <a:cs typeface="Judson"/>
              </a:rPr>
              <a:t>e</a:t>
            </a:r>
            <a:r>
              <a:rPr sz="1100" b="0" dirty="0">
                <a:solidFill>
                  <a:srgbClr val="1D2C4F"/>
                </a:solidFill>
                <a:cs typeface="Judson"/>
              </a:rPr>
              <a:t>d</a:t>
            </a:r>
            <a:r>
              <a:rPr sz="1100" b="0" spc="-45" dirty="0">
                <a:solidFill>
                  <a:srgbClr val="1D2C4F"/>
                </a:solidFill>
                <a:cs typeface="Judson"/>
              </a:rPr>
              <a:t> </a:t>
            </a:r>
            <a:r>
              <a:rPr sz="1100" b="0" spc="-30" dirty="0">
                <a:solidFill>
                  <a:srgbClr val="1D2C4F"/>
                </a:solidFill>
                <a:cs typeface="Judson"/>
              </a:rPr>
              <a:t>p</a:t>
            </a:r>
            <a:r>
              <a:rPr sz="1100" b="0" spc="-35" dirty="0">
                <a:solidFill>
                  <a:srgbClr val="1D2C4F"/>
                </a:solidFill>
                <a:cs typeface="Judson"/>
              </a:rPr>
              <a:t>e</a:t>
            </a:r>
            <a:r>
              <a:rPr sz="1100" b="0" spc="-25" dirty="0">
                <a:solidFill>
                  <a:srgbClr val="1D2C4F"/>
                </a:solidFill>
                <a:cs typeface="Judson"/>
              </a:rPr>
              <a:t>rso</a:t>
            </a:r>
            <a:r>
              <a:rPr sz="1100" b="0" spc="-30" dirty="0">
                <a:solidFill>
                  <a:srgbClr val="1D2C4F"/>
                </a:solidFill>
                <a:cs typeface="Judson"/>
              </a:rPr>
              <a:t>n</a:t>
            </a:r>
            <a:r>
              <a:rPr sz="1100" b="0" dirty="0">
                <a:solidFill>
                  <a:srgbClr val="1D2C4F"/>
                </a:solidFill>
                <a:cs typeface="Judson"/>
              </a:rPr>
              <a:t>.</a:t>
            </a:r>
            <a:endParaRPr sz="1100" b="0" dirty="0">
              <a:cs typeface="Judson"/>
            </a:endParaRPr>
          </a:p>
          <a:p>
            <a:pPr marL="285750" indent="-285750">
              <a:lnSpc>
                <a:spcPct val="100000"/>
              </a:lnSpc>
              <a:spcBef>
                <a:spcPts val="25"/>
              </a:spcBef>
              <a:buClr>
                <a:srgbClr val="E87825"/>
              </a:buClr>
              <a:buFont typeface="Wingdings" pitchFamily="2" charset="2"/>
              <a:buChar char="§"/>
            </a:pPr>
            <a:endParaRPr sz="1450" b="0" dirty="0">
              <a:cs typeface="Judson"/>
            </a:endParaRPr>
          </a:p>
          <a:p>
            <a:pPr marL="264795" marR="10795" indent="-252729">
              <a:lnSpc>
                <a:spcPct val="144500"/>
              </a:lnSpc>
              <a:buClr>
                <a:srgbClr val="E87825"/>
              </a:buClr>
              <a:buFont typeface="Wingdings" pitchFamily="2" charset="2"/>
              <a:buChar char="§"/>
              <a:tabLst>
                <a:tab pos="264795" algn="l"/>
                <a:tab pos="265430" algn="l"/>
              </a:tabLst>
            </a:pPr>
            <a:r>
              <a:rPr sz="1100" spc="-25" dirty="0"/>
              <a:t>New</a:t>
            </a:r>
            <a:r>
              <a:rPr sz="1100" spc="-50" dirty="0"/>
              <a:t> </a:t>
            </a:r>
            <a:r>
              <a:rPr sz="1100" spc="-25" dirty="0"/>
              <a:t>obligations</a:t>
            </a:r>
            <a:r>
              <a:rPr sz="1100" spc="-35" dirty="0"/>
              <a:t> </a:t>
            </a:r>
            <a:r>
              <a:rPr sz="1100" spc="-25" dirty="0"/>
              <a:t>regarding</a:t>
            </a:r>
            <a:r>
              <a:rPr sz="1100" spc="-45" dirty="0"/>
              <a:t> </a:t>
            </a:r>
            <a:r>
              <a:rPr sz="1100" spc="-25" dirty="0"/>
              <a:t>beneficial</a:t>
            </a:r>
            <a:r>
              <a:rPr sz="1100" spc="-30" dirty="0"/>
              <a:t> ownership</a:t>
            </a:r>
            <a:r>
              <a:rPr sz="1100" spc="-40" dirty="0"/>
              <a:t> </a:t>
            </a:r>
            <a:r>
              <a:rPr sz="1100" b="0" dirty="0">
                <a:solidFill>
                  <a:srgbClr val="1D2C4F"/>
                </a:solidFill>
                <a:cs typeface="Judson"/>
              </a:rPr>
              <a:t>–</a:t>
            </a:r>
            <a:r>
              <a:rPr sz="1100" b="0" spc="-35" dirty="0">
                <a:solidFill>
                  <a:srgbClr val="1D2C4F"/>
                </a:solidFill>
                <a:cs typeface="Judson"/>
              </a:rPr>
              <a:t> </a:t>
            </a:r>
            <a:r>
              <a:rPr sz="1100" b="0" spc="-25" dirty="0">
                <a:solidFill>
                  <a:srgbClr val="1D2C4F"/>
                </a:solidFill>
                <a:cs typeface="Judson"/>
              </a:rPr>
              <a:t>The</a:t>
            </a:r>
            <a:r>
              <a:rPr sz="1100" b="0" spc="-40" dirty="0">
                <a:solidFill>
                  <a:srgbClr val="1D2C4F"/>
                </a:solidFill>
                <a:cs typeface="Judson"/>
              </a:rPr>
              <a:t> </a:t>
            </a:r>
            <a:r>
              <a:rPr sz="1100" b="0" spc="-20" dirty="0">
                <a:solidFill>
                  <a:srgbClr val="1D2C4F"/>
                </a:solidFill>
                <a:cs typeface="Judson"/>
              </a:rPr>
              <a:t>Act </a:t>
            </a:r>
            <a:r>
              <a:rPr sz="1100" b="0" spc="-250" dirty="0">
                <a:solidFill>
                  <a:srgbClr val="1D2C4F"/>
                </a:solidFill>
                <a:cs typeface="Judson"/>
              </a:rPr>
              <a:t> </a:t>
            </a:r>
            <a:r>
              <a:rPr sz="1100" b="0" spc="-25" dirty="0">
                <a:solidFill>
                  <a:srgbClr val="1D2C4F"/>
                </a:solidFill>
                <a:cs typeface="Judson"/>
              </a:rPr>
              <a:t>includes </a:t>
            </a:r>
            <a:r>
              <a:rPr sz="1100" b="0" spc="-30" dirty="0">
                <a:solidFill>
                  <a:srgbClr val="1D2C4F"/>
                </a:solidFill>
                <a:cs typeface="Judson"/>
              </a:rPr>
              <a:t>amended </a:t>
            </a:r>
            <a:r>
              <a:rPr sz="1100" b="0" spc="-20" dirty="0">
                <a:solidFill>
                  <a:srgbClr val="1D2C4F"/>
                </a:solidFill>
                <a:cs typeface="Judson"/>
              </a:rPr>
              <a:t>definitions </a:t>
            </a:r>
            <a:r>
              <a:rPr sz="1100" b="0" spc="-15" dirty="0">
                <a:solidFill>
                  <a:srgbClr val="1D2C4F"/>
                </a:solidFill>
                <a:cs typeface="Judson"/>
              </a:rPr>
              <a:t>of </a:t>
            </a:r>
            <a:r>
              <a:rPr sz="1100" b="0" spc="-25" dirty="0">
                <a:solidFill>
                  <a:srgbClr val="1D2C4F"/>
                </a:solidFill>
                <a:cs typeface="Judson"/>
              </a:rPr>
              <a:t>beneficial </a:t>
            </a:r>
            <a:r>
              <a:rPr sz="1100" b="0" spc="-30" dirty="0">
                <a:solidFill>
                  <a:srgbClr val="1D2C4F"/>
                </a:solidFill>
                <a:cs typeface="Judson"/>
              </a:rPr>
              <a:t>owners </a:t>
            </a:r>
            <a:r>
              <a:rPr sz="1100" b="0" spc="-10" dirty="0">
                <a:solidFill>
                  <a:srgbClr val="1D2C4F"/>
                </a:solidFill>
                <a:cs typeface="Judson"/>
              </a:rPr>
              <a:t>as </a:t>
            </a:r>
            <a:r>
              <a:rPr sz="1100" b="0" spc="-25" dirty="0">
                <a:solidFill>
                  <a:srgbClr val="1D2C4F"/>
                </a:solidFill>
                <a:cs typeface="Judson"/>
              </a:rPr>
              <a:t>they </a:t>
            </a:r>
            <a:r>
              <a:rPr sz="1100" b="0" spc="-20" dirty="0">
                <a:solidFill>
                  <a:srgbClr val="1D2C4F"/>
                </a:solidFill>
                <a:cs typeface="Judson"/>
              </a:rPr>
              <a:t> relate</a:t>
            </a:r>
            <a:r>
              <a:rPr sz="1100" b="0" spc="-45" dirty="0">
                <a:solidFill>
                  <a:srgbClr val="1D2C4F"/>
                </a:solidFill>
                <a:cs typeface="Judson"/>
              </a:rPr>
              <a:t> </a:t>
            </a:r>
            <a:r>
              <a:rPr sz="1100" b="0" spc="-10" dirty="0">
                <a:solidFill>
                  <a:srgbClr val="1D2C4F"/>
                </a:solidFill>
                <a:cs typeface="Judson"/>
              </a:rPr>
              <a:t>to</a:t>
            </a:r>
            <a:r>
              <a:rPr sz="1100" b="0" spc="-40" dirty="0">
                <a:solidFill>
                  <a:srgbClr val="1D2C4F"/>
                </a:solidFill>
                <a:cs typeface="Judson"/>
              </a:rPr>
              <a:t> </a:t>
            </a:r>
            <a:r>
              <a:rPr sz="1100" b="0" spc="-20" dirty="0">
                <a:solidFill>
                  <a:srgbClr val="1D2C4F"/>
                </a:solidFill>
                <a:cs typeface="Judson"/>
              </a:rPr>
              <a:t>bodies</a:t>
            </a:r>
            <a:r>
              <a:rPr sz="1100" b="0" spc="-40" dirty="0">
                <a:solidFill>
                  <a:srgbClr val="1D2C4F"/>
                </a:solidFill>
                <a:cs typeface="Judson"/>
              </a:rPr>
              <a:t> </a:t>
            </a:r>
            <a:r>
              <a:rPr sz="1100" b="0" spc="-25" dirty="0">
                <a:solidFill>
                  <a:srgbClr val="1D2C4F"/>
                </a:solidFill>
                <a:cs typeface="Judson"/>
              </a:rPr>
              <a:t>corporate,</a:t>
            </a:r>
            <a:r>
              <a:rPr sz="1100" b="0" spc="-30" dirty="0">
                <a:solidFill>
                  <a:srgbClr val="1D2C4F"/>
                </a:solidFill>
                <a:cs typeface="Judson"/>
              </a:rPr>
              <a:t> </a:t>
            </a:r>
            <a:r>
              <a:rPr sz="1100" b="0" spc="-25" dirty="0">
                <a:solidFill>
                  <a:srgbClr val="1D2C4F"/>
                </a:solidFill>
                <a:cs typeface="Judson"/>
              </a:rPr>
              <a:t>partnerships</a:t>
            </a:r>
            <a:r>
              <a:rPr sz="1100" b="0" spc="-40" dirty="0">
                <a:solidFill>
                  <a:srgbClr val="1D2C4F"/>
                </a:solidFill>
                <a:cs typeface="Judson"/>
              </a:rPr>
              <a:t> </a:t>
            </a:r>
            <a:r>
              <a:rPr sz="1100" b="0" spc="-20" dirty="0">
                <a:solidFill>
                  <a:srgbClr val="1D2C4F"/>
                </a:solidFill>
                <a:cs typeface="Judson"/>
              </a:rPr>
              <a:t>and</a:t>
            </a:r>
            <a:r>
              <a:rPr sz="1100" b="0" spc="-45" dirty="0">
                <a:solidFill>
                  <a:srgbClr val="1D2C4F"/>
                </a:solidFill>
                <a:cs typeface="Judson"/>
              </a:rPr>
              <a:t> </a:t>
            </a:r>
            <a:r>
              <a:rPr sz="1100" b="0" spc="-20" dirty="0">
                <a:solidFill>
                  <a:srgbClr val="1D2C4F"/>
                </a:solidFill>
                <a:cs typeface="Judson"/>
              </a:rPr>
              <a:t>trusts.</a:t>
            </a:r>
            <a:endParaRPr sz="1100" b="0" dirty="0">
              <a:cs typeface="Judson"/>
            </a:endParaRPr>
          </a:p>
        </p:txBody>
      </p:sp>
      <p:sp>
        <p:nvSpPr>
          <p:cNvPr id="4" name="object 4"/>
          <p:cNvSpPr txBox="1"/>
          <p:nvPr/>
        </p:nvSpPr>
        <p:spPr>
          <a:xfrm>
            <a:off x="4630878" y="1560855"/>
            <a:ext cx="4373422" cy="5055550"/>
          </a:xfrm>
          <a:prstGeom prst="rect">
            <a:avLst/>
          </a:prstGeom>
        </p:spPr>
        <p:txBody>
          <a:bodyPr vert="horz" wrap="square" lIns="0" tIns="14604" rIns="0" bIns="0" rtlCol="0">
            <a:spAutoFit/>
          </a:bodyPr>
          <a:lstStyle/>
          <a:p>
            <a:pPr marL="264795" marR="53340" indent="-252729">
              <a:lnSpc>
                <a:spcPct val="144200"/>
              </a:lnSpc>
              <a:spcBef>
                <a:spcPts val="114"/>
              </a:spcBef>
              <a:buClr>
                <a:srgbClr val="E87825"/>
              </a:buClr>
              <a:buFont typeface="Wingdings" pitchFamily="2" charset="2"/>
              <a:buChar char="§"/>
              <a:tabLst>
                <a:tab pos="264795" algn="l"/>
                <a:tab pos="265430" algn="l"/>
              </a:tabLst>
            </a:pPr>
            <a:r>
              <a:rPr sz="1100" spc="-3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c</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40" dirty="0">
                <a:solidFill>
                  <a:srgbClr val="1D2C4F"/>
                </a:solidFill>
                <a:latin typeface="Urbane Medium" pitchFamily="2" charset="77"/>
                <a:cs typeface="Judson"/>
              </a:rPr>
              <a:t>3</a:t>
            </a:r>
            <a:r>
              <a:rPr sz="1100" spc="-10" dirty="0">
                <a:solidFill>
                  <a:srgbClr val="1D2C4F"/>
                </a:solidFill>
                <a:latin typeface="Urbane Medium" pitchFamily="2" charset="77"/>
                <a:cs typeface="Judson"/>
              </a:rPr>
              <a:t>3</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Ac</a:t>
            </a:r>
            <a:r>
              <a:rPr sz="110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a:t>
            </a:r>
            <a:r>
              <a:rPr sz="1100" spc="-20" dirty="0">
                <a:solidFill>
                  <a:srgbClr val="1D2C4F"/>
                </a:solidFill>
                <a:latin typeface="Urbane Medium" pitchFamily="2" charset="77"/>
                <a:cs typeface="Judson"/>
              </a:rPr>
              <a:t>tat</a:t>
            </a:r>
            <a:r>
              <a:rPr sz="1100" spc="-35" dirty="0">
                <a:solidFill>
                  <a:srgbClr val="1D2C4F"/>
                </a:solidFill>
                <a:latin typeface="Urbane Medium" pitchFamily="2" charset="77"/>
                <a:cs typeface="Judson"/>
              </a:rPr>
              <a:t>e</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De</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g</a:t>
            </a:r>
            <a:r>
              <a:rPr sz="1100" spc="-30" dirty="0">
                <a:solidFill>
                  <a:srgbClr val="1D2C4F"/>
                </a:solidFill>
                <a:latin typeface="Urbane Medium" pitchFamily="2" charset="77"/>
                <a:cs typeface="Judson"/>
              </a:rPr>
              <a:t>n</a:t>
            </a:r>
            <a:r>
              <a:rPr sz="1100" spc="-20" dirty="0">
                <a:solidFill>
                  <a:srgbClr val="1D2C4F"/>
                </a:solidFill>
                <a:latin typeface="Urbane Medium" pitchFamily="2" charset="77"/>
                <a:cs typeface="Judson"/>
              </a:rPr>
              <a:t>at</a:t>
            </a:r>
            <a:r>
              <a:rPr sz="1100" spc="-35" dirty="0">
                <a:solidFill>
                  <a:srgbClr val="1D2C4F"/>
                </a:solidFill>
                <a:latin typeface="Urbane Medium" pitchFamily="2" charset="77"/>
                <a:cs typeface="Judson"/>
              </a:rPr>
              <a:t>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P</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rso</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45" dirty="0">
                <a:solidFill>
                  <a:srgbClr val="1D2C4F"/>
                </a:solidFill>
                <a:latin typeface="Urbane Medium" pitchFamily="2" charset="77"/>
                <a:cs typeface="Judson"/>
              </a:rPr>
              <a:t>m</a:t>
            </a:r>
            <a:r>
              <a:rPr sz="1100" spc="-35" dirty="0">
                <a:solidFill>
                  <a:srgbClr val="1D2C4F"/>
                </a:solidFill>
                <a:latin typeface="Urbane Medium" pitchFamily="2" charset="77"/>
                <a:cs typeface="Judson"/>
              </a:rPr>
              <a:t>u</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 </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u</a:t>
            </a:r>
            <a:r>
              <a:rPr sz="1100" spc="-25" dirty="0">
                <a:solidFill>
                  <a:srgbClr val="1D2C4F"/>
                </a:solidFill>
                <a:latin typeface="Urbane Medium" pitchFamily="2" charset="77"/>
                <a:cs typeface="Judson"/>
              </a:rPr>
              <a:t>r</a:t>
            </a:r>
            <a:r>
              <a:rPr sz="1100" dirty="0">
                <a:solidFill>
                  <a:srgbClr val="1D2C4F"/>
                </a:solidFill>
                <a:latin typeface="Urbane Medium" pitchFamily="2" charset="77"/>
                <a:cs typeface="Judson"/>
              </a:rPr>
              <a:t>e  </a:t>
            </a:r>
            <a:r>
              <a:rPr sz="1100" spc="-25" dirty="0">
                <a:solidFill>
                  <a:srgbClr val="1D2C4F"/>
                </a:solidFill>
                <a:latin typeface="Urbane Medium" pitchFamily="2" charset="77"/>
                <a:cs typeface="Judson"/>
              </a:rPr>
              <a:t>CDD must </a:t>
            </a:r>
            <a:r>
              <a:rPr sz="1100" spc="-15" dirty="0">
                <a:solidFill>
                  <a:srgbClr val="1D2C4F"/>
                </a:solidFill>
                <a:latin typeface="Urbane Medium" pitchFamily="2" charset="77"/>
                <a:cs typeface="Judson"/>
              </a:rPr>
              <a:t>be </a:t>
            </a:r>
            <a:r>
              <a:rPr sz="1100" spc="-20" dirty="0">
                <a:solidFill>
                  <a:srgbClr val="1D2C4F"/>
                </a:solidFill>
                <a:latin typeface="Urbane Medium" pitchFamily="2" charset="77"/>
                <a:cs typeface="Judson"/>
              </a:rPr>
              <a:t>carried out and </a:t>
            </a:r>
            <a:r>
              <a:rPr sz="1100" spc="-15" dirty="0">
                <a:solidFill>
                  <a:srgbClr val="1D2C4F"/>
                </a:solidFill>
                <a:latin typeface="Urbane Medium" pitchFamily="2" charset="77"/>
                <a:cs typeface="Judson"/>
              </a:rPr>
              <a:t>also </a:t>
            </a:r>
            <a:r>
              <a:rPr sz="1100" spc="-25" dirty="0">
                <a:solidFill>
                  <a:srgbClr val="1D2C4F"/>
                </a:solidFill>
                <a:latin typeface="Urbane Medium" pitchFamily="2" charset="77"/>
                <a:cs typeface="Judson"/>
              </a:rPr>
              <a:t>requires </a:t>
            </a:r>
            <a:r>
              <a:rPr sz="1100" dirty="0">
                <a:solidFill>
                  <a:srgbClr val="1D2C4F"/>
                </a:solidFill>
                <a:latin typeface="Urbane Medium" pitchFamily="2" charset="77"/>
                <a:cs typeface="Judson"/>
              </a:rPr>
              <a:t>a </a:t>
            </a:r>
            <a:r>
              <a:rPr sz="1100" spc="-25" dirty="0">
                <a:solidFill>
                  <a:srgbClr val="1D2C4F"/>
                </a:solidFill>
                <a:latin typeface="Urbane Medium" pitchFamily="2" charset="77"/>
                <a:cs typeface="Judson"/>
              </a:rPr>
              <a:t>designated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person </a:t>
            </a:r>
            <a:r>
              <a:rPr sz="1100" spc="-10" dirty="0">
                <a:solidFill>
                  <a:srgbClr val="1D2C4F"/>
                </a:solidFill>
                <a:latin typeface="Urbane Medium" pitchFamily="2" charset="77"/>
                <a:cs typeface="Judson"/>
              </a:rPr>
              <a:t>to </a:t>
            </a:r>
            <a:r>
              <a:rPr sz="1100" spc="-20" dirty="0">
                <a:solidFill>
                  <a:srgbClr val="1D2C4F"/>
                </a:solidFill>
                <a:latin typeface="Urbane Medium" pitchFamily="2" charset="77"/>
                <a:cs typeface="Judson"/>
              </a:rPr>
              <a:t>identify </a:t>
            </a:r>
            <a:r>
              <a:rPr sz="1100" dirty="0">
                <a:solidFill>
                  <a:srgbClr val="1D2C4F"/>
                </a:solidFill>
                <a:latin typeface="Urbane Medium" pitchFamily="2" charset="77"/>
                <a:cs typeface="Judson"/>
              </a:rPr>
              <a:t>a </a:t>
            </a:r>
            <a:r>
              <a:rPr sz="1100" spc="-25" dirty="0">
                <a:solidFill>
                  <a:srgbClr val="1D2C4F"/>
                </a:solidFill>
                <a:latin typeface="Urbane Medium" pitchFamily="2" charset="77"/>
                <a:cs typeface="Judson"/>
              </a:rPr>
              <a:t>person </a:t>
            </a:r>
            <a:r>
              <a:rPr sz="1100" spc="-20" dirty="0">
                <a:solidFill>
                  <a:srgbClr val="1D2C4F"/>
                </a:solidFill>
                <a:latin typeface="Urbane Medium" pitchFamily="2" charset="77"/>
                <a:cs typeface="Judson"/>
              </a:rPr>
              <a:t>acting </a:t>
            </a:r>
            <a:r>
              <a:rPr sz="1100" spc="-15" dirty="0">
                <a:solidFill>
                  <a:srgbClr val="1D2C4F"/>
                </a:solidFill>
                <a:latin typeface="Urbane Medium" pitchFamily="2" charset="77"/>
                <a:cs typeface="Judson"/>
              </a:rPr>
              <a:t>on </a:t>
            </a:r>
            <a:r>
              <a:rPr sz="1100" spc="-25" dirty="0">
                <a:solidFill>
                  <a:srgbClr val="1D2C4F"/>
                </a:solidFill>
                <a:latin typeface="Urbane Medium" pitchFamily="2" charset="77"/>
                <a:cs typeface="Judson"/>
              </a:rPr>
              <a:t>behalf </a:t>
            </a:r>
            <a:r>
              <a:rPr sz="1100" spc="-15" dirty="0">
                <a:solidFill>
                  <a:srgbClr val="1D2C4F"/>
                </a:solidFill>
                <a:latin typeface="Urbane Medium" pitchFamily="2" charset="77"/>
                <a:cs typeface="Judson"/>
              </a:rPr>
              <a:t>of </a:t>
            </a:r>
            <a:r>
              <a:rPr sz="1100" dirty="0">
                <a:solidFill>
                  <a:srgbClr val="1D2C4F"/>
                </a:solidFill>
                <a:latin typeface="Urbane Medium" pitchFamily="2" charset="77"/>
                <a:cs typeface="Judson"/>
              </a:rPr>
              <a:t>a </a:t>
            </a:r>
            <a:r>
              <a:rPr sz="1100" spc="-30" dirty="0">
                <a:solidFill>
                  <a:srgbClr val="1D2C4F"/>
                </a:solidFill>
                <a:latin typeface="Urbane Medium" pitchFamily="2" charset="77"/>
                <a:cs typeface="Judson"/>
              </a:rPr>
              <a:t>customer </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and</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to</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verify</a:t>
            </a:r>
            <a:r>
              <a:rPr sz="1100" spc="-3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if</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they</a:t>
            </a:r>
            <a:r>
              <a:rPr sz="1100" spc="-3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are</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authorised</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to</a:t>
            </a:r>
            <a:r>
              <a:rPr sz="1100" spc="-4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do</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so.</a:t>
            </a:r>
            <a:endParaRPr sz="1100" dirty="0">
              <a:latin typeface="Urbane Medium" pitchFamily="2" charset="77"/>
              <a:cs typeface="Judson"/>
            </a:endParaRPr>
          </a:p>
          <a:p>
            <a:pPr marL="285750" indent="-285750">
              <a:lnSpc>
                <a:spcPct val="100000"/>
              </a:lnSpc>
              <a:spcBef>
                <a:spcPts val="35"/>
              </a:spcBef>
              <a:buClr>
                <a:srgbClr val="E87825"/>
              </a:buClr>
              <a:buFont typeface="Wingdings" pitchFamily="2" charset="2"/>
              <a:buChar char="§"/>
            </a:pPr>
            <a:endParaRPr sz="1450" dirty="0">
              <a:latin typeface="Urbane Medium" pitchFamily="2" charset="77"/>
              <a:cs typeface="Judson"/>
            </a:endParaRPr>
          </a:p>
          <a:p>
            <a:pPr marL="264795" marR="5080" indent="-252729">
              <a:lnSpc>
                <a:spcPct val="143700"/>
              </a:lnSpc>
              <a:buClr>
                <a:srgbClr val="E87825"/>
              </a:buClr>
              <a:buFont typeface="Wingdings" pitchFamily="2" charset="2"/>
              <a:buChar char="§"/>
              <a:tabLst>
                <a:tab pos="264795" algn="l"/>
                <a:tab pos="265430" algn="l"/>
              </a:tabLst>
            </a:pPr>
            <a:r>
              <a:rPr sz="1100" spc="-3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h</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Ac</a:t>
            </a:r>
            <a:r>
              <a:rPr sz="110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nc</a:t>
            </a:r>
            <a:r>
              <a:rPr sz="1100" spc="-10" dirty="0">
                <a:solidFill>
                  <a:srgbClr val="1D2C4F"/>
                </a:solidFill>
                <a:latin typeface="Urbane Medium" pitchFamily="2" charset="77"/>
                <a:cs typeface="Judson"/>
              </a:rPr>
              <a:t>l</a:t>
            </a:r>
            <a:r>
              <a:rPr sz="1100" spc="-35" dirty="0">
                <a:solidFill>
                  <a:srgbClr val="1D2C4F"/>
                </a:solidFill>
                <a:latin typeface="Urbane Medium" pitchFamily="2" charset="77"/>
                <a:cs typeface="Judson"/>
              </a:rPr>
              <a:t>u</a:t>
            </a:r>
            <a:r>
              <a:rPr sz="1100" spc="-30" dirty="0">
                <a:solidFill>
                  <a:srgbClr val="1D2C4F"/>
                </a:solidFill>
                <a:latin typeface="Urbane Medium" pitchFamily="2" charset="77"/>
                <a:cs typeface="Judson"/>
              </a:rPr>
              <a:t>d</a:t>
            </a:r>
            <a:r>
              <a:rPr sz="1100" spc="-35" dirty="0">
                <a:solidFill>
                  <a:srgbClr val="1D2C4F"/>
                </a:solidFill>
                <a:latin typeface="Urbane Medium" pitchFamily="2" charset="77"/>
                <a:cs typeface="Judson"/>
              </a:rPr>
              <a:t>e</a:t>
            </a:r>
            <a:r>
              <a:rPr sz="1100" dirty="0">
                <a:solidFill>
                  <a:srgbClr val="1D2C4F"/>
                </a:solidFill>
                <a:latin typeface="Urbane Medium" pitchFamily="2" charset="77"/>
                <a:cs typeface="Judson"/>
              </a:rPr>
              <a:t>s</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35" dirty="0">
                <a:solidFill>
                  <a:srgbClr val="1D2C4F"/>
                </a:solidFill>
                <a:latin typeface="Urbane Medium" pitchFamily="2" charset="77"/>
                <a:cs typeface="Judson"/>
              </a:rPr>
              <a:t>e</a:t>
            </a:r>
            <a:r>
              <a:rPr sz="1100" spc="-30" dirty="0">
                <a:solidFill>
                  <a:srgbClr val="1D2C4F"/>
                </a:solidFill>
                <a:latin typeface="Urbane Medium" pitchFamily="2" charset="77"/>
                <a:cs typeface="Judson"/>
              </a:rPr>
              <a:t>x</a:t>
            </a:r>
            <a:r>
              <a:rPr sz="1100" spc="-35"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p</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f</a:t>
            </a:r>
            <a:r>
              <a:rPr sz="1100" spc="-25" dirty="0">
                <a:solidFill>
                  <a:srgbClr val="1D2C4F"/>
                </a:solidFill>
                <a:latin typeface="Urbane Medium" pitchFamily="2" charset="77"/>
                <a:cs typeface="Judson"/>
              </a:rPr>
              <a:t>ro</a:t>
            </a:r>
            <a:r>
              <a:rPr sz="1100" dirty="0">
                <a:solidFill>
                  <a:srgbClr val="1D2C4F"/>
                </a:solidFill>
                <a:latin typeface="Urbane Medium" pitchFamily="2" charset="77"/>
                <a:cs typeface="Judson"/>
              </a:rPr>
              <a:t>m</a:t>
            </a:r>
            <a:r>
              <a:rPr sz="1100" spc="-6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a:t>
            </a:r>
            <a:r>
              <a:rPr sz="1100" spc="-20" dirty="0">
                <a:solidFill>
                  <a:srgbClr val="1D2C4F"/>
                </a:solidFill>
                <a:latin typeface="Urbane Medium" pitchFamily="2" charset="77"/>
                <a:cs typeface="Judson"/>
              </a:rPr>
              <a:t>a</a:t>
            </a:r>
            <a:r>
              <a:rPr sz="1100" spc="-25" dirty="0">
                <a:solidFill>
                  <a:srgbClr val="1D2C4F"/>
                </a:solidFill>
                <a:latin typeface="Urbane Medium" pitchFamily="2" charset="77"/>
                <a:cs typeface="Judson"/>
              </a:rPr>
              <a:t>rr</a:t>
            </a:r>
            <a:r>
              <a:rPr sz="1100" spc="-20" dirty="0">
                <a:solidFill>
                  <a:srgbClr val="1D2C4F"/>
                </a:solidFill>
                <a:latin typeface="Urbane Medium" pitchFamily="2" charset="77"/>
                <a:cs typeface="Judson"/>
              </a:rPr>
              <a:t>y</a:t>
            </a:r>
            <a:r>
              <a:rPr sz="1100" spc="-10" dirty="0">
                <a:solidFill>
                  <a:srgbClr val="1D2C4F"/>
                </a:solidFill>
                <a:latin typeface="Urbane Medium" pitchFamily="2" charset="77"/>
                <a:cs typeface="Judson"/>
              </a:rPr>
              <a:t>i</a:t>
            </a:r>
            <a:r>
              <a:rPr sz="1100" spc="-30" dirty="0">
                <a:solidFill>
                  <a:srgbClr val="1D2C4F"/>
                </a:solidFill>
                <a:latin typeface="Urbane Medium" pitchFamily="2" charset="77"/>
                <a:cs typeface="Judson"/>
              </a:rPr>
              <a:t>n</a:t>
            </a:r>
            <a:r>
              <a:rPr sz="1100" dirty="0">
                <a:solidFill>
                  <a:srgbClr val="1D2C4F"/>
                </a:solidFill>
                <a:latin typeface="Urbane Medium" pitchFamily="2" charset="77"/>
                <a:cs typeface="Judson"/>
              </a:rPr>
              <a:t>g</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spc="-35" dirty="0">
                <a:solidFill>
                  <a:srgbClr val="1D2C4F"/>
                </a:solidFill>
                <a:latin typeface="Urbane Medium" pitchFamily="2" charset="77"/>
                <a:cs typeface="Judson"/>
              </a:rPr>
              <a:t>u</a:t>
            </a:r>
            <a:r>
              <a:rPr sz="1100" dirty="0">
                <a:solidFill>
                  <a:srgbClr val="1D2C4F"/>
                </a:solidFill>
                <a:latin typeface="Urbane Medium" pitchFamily="2" charset="77"/>
                <a:cs typeface="Judson"/>
              </a:rPr>
              <a:t>t</a:t>
            </a:r>
            <a:r>
              <a:rPr sz="1100" spc="-30" dirty="0">
                <a:solidFill>
                  <a:srgbClr val="1D2C4F"/>
                </a:solidFill>
                <a:latin typeface="Urbane Medium" pitchFamily="2" charset="77"/>
                <a:cs typeface="Judson"/>
              </a:rPr>
              <a:t> c</a:t>
            </a:r>
            <a:r>
              <a:rPr sz="1100" spc="-35"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r</a:t>
            </a:r>
            <a:r>
              <a:rPr sz="1100" spc="-20" dirty="0">
                <a:solidFill>
                  <a:srgbClr val="1D2C4F"/>
                </a:solidFill>
                <a:latin typeface="Urbane Medium" pitchFamily="2" charset="77"/>
                <a:cs typeface="Judson"/>
              </a:rPr>
              <a:t>ta</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n  </a:t>
            </a:r>
            <a:r>
              <a:rPr sz="1100" spc="-25" dirty="0">
                <a:solidFill>
                  <a:srgbClr val="1D2C4F"/>
                </a:solidFill>
                <a:latin typeface="Urbane Medium" pitchFamily="2" charset="77"/>
                <a:cs typeface="Judson"/>
              </a:rPr>
              <a:t>CDD</a:t>
            </a:r>
            <a:r>
              <a:rPr sz="1100" spc="-5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measures</a:t>
            </a:r>
            <a:r>
              <a:rPr sz="1100" spc="-35"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respect</a:t>
            </a:r>
            <a:r>
              <a:rPr sz="1100" spc="-3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a:t>
            </a:r>
            <a:r>
              <a:rPr sz="1100" spc="-3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electronic</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money</a:t>
            </a:r>
            <a:r>
              <a:rPr sz="1100" spc="-3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e.g.</a:t>
            </a:r>
            <a:r>
              <a:rPr sz="1100" spc="-30" dirty="0">
                <a:solidFill>
                  <a:srgbClr val="1D2C4F"/>
                </a:solidFill>
                <a:latin typeface="Urbane Medium" pitchFamily="2" charset="77"/>
                <a:cs typeface="Judson"/>
              </a:rPr>
              <a:t> </a:t>
            </a:r>
            <a:r>
              <a:rPr sz="1100" spc="-5" dirty="0">
                <a:solidFill>
                  <a:srgbClr val="1D2C4F"/>
                </a:solidFill>
                <a:latin typeface="Urbane Medium" pitchFamily="2" charset="77"/>
                <a:cs typeface="Judson"/>
              </a:rPr>
              <a:t>in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the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case </a:t>
            </a:r>
            <a:r>
              <a:rPr sz="1100" spc="-25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a:t>
            </a:r>
            <a:r>
              <a:rPr sz="1100" spc="-25"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non-reloadable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card,</a:t>
            </a:r>
            <a:r>
              <a:rPr sz="1100" spc="-3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amounts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under</a:t>
            </a:r>
            <a:r>
              <a:rPr sz="1100" spc="-4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250/500</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EUR.</a:t>
            </a:r>
            <a:endParaRPr sz="1100" dirty="0">
              <a:latin typeface="Urbane Medium" pitchFamily="2" charset="77"/>
              <a:cs typeface="Judson"/>
            </a:endParaRPr>
          </a:p>
          <a:p>
            <a:pPr marL="285750" indent="-285750">
              <a:lnSpc>
                <a:spcPct val="100000"/>
              </a:lnSpc>
              <a:spcBef>
                <a:spcPts val="50"/>
              </a:spcBef>
              <a:buClr>
                <a:srgbClr val="E87825"/>
              </a:buClr>
              <a:buFont typeface="Wingdings" pitchFamily="2" charset="2"/>
              <a:buChar char="§"/>
            </a:pPr>
            <a:endParaRPr sz="1350" dirty="0">
              <a:latin typeface="Urbane Medium" pitchFamily="2" charset="77"/>
              <a:cs typeface="Judson"/>
            </a:endParaRPr>
          </a:p>
          <a:p>
            <a:pPr marL="264795" marR="6350" indent="-252729">
              <a:lnSpc>
                <a:spcPct val="144100"/>
              </a:lnSpc>
              <a:buClr>
                <a:srgbClr val="E87825"/>
              </a:buClr>
              <a:buFont typeface="Wingdings" pitchFamily="2" charset="2"/>
              <a:buChar char="§"/>
              <a:tabLst>
                <a:tab pos="264795" algn="l"/>
                <a:tab pos="265430" algn="l"/>
              </a:tabLst>
            </a:pPr>
            <a:r>
              <a:rPr sz="1100" spc="-25" dirty="0">
                <a:solidFill>
                  <a:srgbClr val="1D2C4F"/>
                </a:solidFill>
                <a:latin typeface="Urbane Medium" pitchFamily="2" charset="77"/>
                <a:cs typeface="Judson"/>
              </a:rPr>
              <a:t>The </a:t>
            </a:r>
            <a:r>
              <a:rPr sz="1100" spc="-20" dirty="0">
                <a:solidFill>
                  <a:srgbClr val="1D2C4F"/>
                </a:solidFill>
                <a:latin typeface="Urbane Medium" pitchFamily="2" charset="77"/>
                <a:cs typeface="Judson"/>
              </a:rPr>
              <a:t>Act </a:t>
            </a:r>
            <a:r>
              <a:rPr sz="1100" spc="-30" dirty="0">
                <a:solidFill>
                  <a:srgbClr val="1D2C4F"/>
                </a:solidFill>
                <a:latin typeface="Urbane Medium" pitchFamily="2" charset="77"/>
                <a:cs typeface="Judson"/>
              </a:rPr>
              <a:t>represents </a:t>
            </a:r>
            <a:r>
              <a:rPr sz="1100" dirty="0">
                <a:solidFill>
                  <a:srgbClr val="1D2C4F"/>
                </a:solidFill>
                <a:latin typeface="Urbane Medium" pitchFamily="2" charset="77"/>
                <a:cs typeface="Judson"/>
              </a:rPr>
              <a:t>a </a:t>
            </a:r>
            <a:r>
              <a:rPr sz="1100" spc="-25" dirty="0">
                <a:solidFill>
                  <a:srgbClr val="1D2C4F"/>
                </a:solidFill>
                <a:latin typeface="Urbane Medium" pitchFamily="2" charset="77"/>
                <a:cs typeface="Judson"/>
              </a:rPr>
              <a:t>departure </a:t>
            </a:r>
            <a:r>
              <a:rPr sz="1100" spc="-20" dirty="0">
                <a:solidFill>
                  <a:srgbClr val="1D2C4F"/>
                </a:solidFill>
                <a:latin typeface="Urbane Medium" pitchFamily="2" charset="77"/>
                <a:cs typeface="Judson"/>
              </a:rPr>
              <a:t>from the automatic </a:t>
            </a:r>
            <a:r>
              <a:rPr sz="1100" spc="-1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application</a:t>
            </a:r>
            <a:r>
              <a:rPr sz="1100" spc="-45"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of</a:t>
            </a:r>
            <a:r>
              <a:rPr sz="1100" spc="-2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simplified</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due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diligence</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where</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certain</a:t>
            </a:r>
            <a:r>
              <a:rPr sz="1100" spc="-4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criteria </a:t>
            </a:r>
            <a:r>
              <a:rPr sz="1100" spc="-250" dirty="0">
                <a:solidFill>
                  <a:srgbClr val="1D2C4F"/>
                </a:solidFill>
                <a:latin typeface="Urbane Medium" pitchFamily="2" charset="77"/>
                <a:cs typeface="Judson"/>
              </a:rPr>
              <a:t> </a:t>
            </a:r>
            <a:r>
              <a:rPr sz="1100" spc="-15" dirty="0">
                <a:solidFill>
                  <a:srgbClr val="1D2C4F"/>
                </a:solidFill>
                <a:latin typeface="Urbane Medium" pitchFamily="2" charset="77"/>
                <a:cs typeface="Judson"/>
              </a:rPr>
              <a:t>are </a:t>
            </a:r>
            <a:r>
              <a:rPr sz="1100" spc="-25" dirty="0">
                <a:solidFill>
                  <a:srgbClr val="1D2C4F"/>
                </a:solidFill>
                <a:latin typeface="Urbane Medium" pitchFamily="2" charset="77"/>
                <a:cs typeface="Judson"/>
              </a:rPr>
              <a:t>met under </a:t>
            </a:r>
            <a:r>
              <a:rPr sz="1100" spc="-20" dirty="0">
                <a:solidFill>
                  <a:srgbClr val="1D2C4F"/>
                </a:solidFill>
                <a:latin typeface="Urbane Medium" pitchFamily="2" charset="77"/>
                <a:cs typeface="Judson"/>
              </a:rPr>
              <a:t>Section 34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the CJA </a:t>
            </a:r>
            <a:r>
              <a:rPr sz="1100" spc="-25" dirty="0">
                <a:solidFill>
                  <a:srgbClr val="1D2C4F"/>
                </a:solidFill>
                <a:latin typeface="Urbane Medium" pitchFamily="2" charset="77"/>
                <a:cs typeface="Judson"/>
              </a:rPr>
              <a:t>2010. Under </a:t>
            </a:r>
            <a:r>
              <a:rPr sz="1100" spc="-20" dirty="0">
                <a:solidFill>
                  <a:srgbClr val="1D2C4F"/>
                </a:solidFill>
                <a:latin typeface="Urbane Medium" pitchFamily="2" charset="77"/>
                <a:cs typeface="Judson"/>
              </a:rPr>
              <a:t>the </a:t>
            </a:r>
            <a:r>
              <a:rPr sz="1100" spc="-15"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a</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end</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en</a:t>
            </a:r>
            <a:r>
              <a:rPr sz="1100" spc="-20" dirty="0">
                <a:solidFill>
                  <a:srgbClr val="1D2C4F"/>
                </a:solidFill>
                <a:latin typeface="Urbane Medium" pitchFamily="2" charset="77"/>
                <a:cs typeface="Judson"/>
              </a:rPr>
              <a:t>t</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a:t>
            </a:r>
            <a:r>
              <a:rPr sz="1100" spc="-30" dirty="0">
                <a:solidFill>
                  <a:srgbClr val="1D2C4F"/>
                </a:solidFill>
                <a:latin typeface="Urbane Medium" pitchFamily="2" charset="77"/>
                <a:cs typeface="Judson"/>
              </a:rPr>
              <a:t> </a:t>
            </a:r>
            <a:r>
              <a:rPr sz="1100" spc="-40" dirty="0">
                <a:solidFill>
                  <a:srgbClr val="1D2C4F"/>
                </a:solidFill>
                <a:latin typeface="Urbane Medium" pitchFamily="2" charset="77"/>
                <a:cs typeface="Judson"/>
              </a:rPr>
              <a:t>w</a:t>
            </a:r>
            <a:r>
              <a:rPr sz="1100" spc="-30" dirty="0">
                <a:solidFill>
                  <a:srgbClr val="1D2C4F"/>
                </a:solidFill>
                <a:latin typeface="Urbane Medium" pitchFamily="2" charset="77"/>
                <a:cs typeface="Judson"/>
              </a:rPr>
              <a:t>he</a:t>
            </a:r>
            <a:r>
              <a:rPr sz="1100" spc="-25" dirty="0">
                <a:solidFill>
                  <a:srgbClr val="1D2C4F"/>
                </a:solidFill>
                <a:latin typeface="Urbane Medium" pitchFamily="2" charset="77"/>
                <a:cs typeface="Judson"/>
              </a:rPr>
              <a:t>r</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a:t>
            </a:r>
            <a:r>
              <a:rPr sz="1100" spc="-10" dirty="0">
                <a:solidFill>
                  <a:srgbClr val="1D2C4F"/>
                </a:solidFill>
                <a:latin typeface="Urbane Medium" pitchFamily="2" charset="77"/>
                <a:cs typeface="Judson"/>
              </a:rPr>
              <a:t>i</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p</a:t>
            </a:r>
            <a:r>
              <a:rPr sz="1100" spc="-10" dirty="0">
                <a:solidFill>
                  <a:srgbClr val="1D2C4F"/>
                </a:solidFill>
                <a:latin typeface="Urbane Medium" pitchFamily="2" charset="77"/>
                <a:cs typeface="Judson"/>
              </a:rPr>
              <a:t>lifi</a:t>
            </a:r>
            <a:r>
              <a:rPr sz="1100" spc="-30" dirty="0">
                <a:solidFill>
                  <a:srgbClr val="1D2C4F"/>
                </a:solidFill>
                <a:latin typeface="Urbane Medium" pitchFamily="2" charset="77"/>
                <a:cs typeface="Judson"/>
              </a:rPr>
              <a:t>e</a:t>
            </a:r>
            <a:r>
              <a:rPr sz="1100" dirty="0">
                <a:solidFill>
                  <a:srgbClr val="1D2C4F"/>
                </a:solidFill>
                <a:latin typeface="Urbane Medium" pitchFamily="2" charset="77"/>
                <a:cs typeface="Judson"/>
              </a:rPr>
              <a:t>d</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cu</a:t>
            </a:r>
            <a:r>
              <a:rPr sz="1100" spc="-25" dirty="0">
                <a:solidFill>
                  <a:srgbClr val="1D2C4F"/>
                </a:solidFill>
                <a:latin typeface="Urbane Medium" pitchFamily="2" charset="77"/>
                <a:cs typeface="Judson"/>
              </a:rPr>
              <a:t>s</a:t>
            </a:r>
            <a:r>
              <a:rPr sz="1100" spc="-20" dirty="0">
                <a:solidFill>
                  <a:srgbClr val="1D2C4F"/>
                </a:solidFill>
                <a:latin typeface="Urbane Medium" pitchFamily="2" charset="77"/>
                <a:cs typeface="Judson"/>
              </a:rPr>
              <a:t>t</a:t>
            </a:r>
            <a:r>
              <a:rPr sz="1100" spc="-25" dirty="0">
                <a:solidFill>
                  <a:srgbClr val="1D2C4F"/>
                </a:solidFill>
                <a:latin typeface="Urbane Medium" pitchFamily="2" charset="77"/>
                <a:cs typeface="Judson"/>
              </a:rPr>
              <a:t>o</a:t>
            </a:r>
            <a:r>
              <a:rPr sz="1100" spc="-45" dirty="0">
                <a:solidFill>
                  <a:srgbClr val="1D2C4F"/>
                </a:solidFill>
                <a:latin typeface="Urbane Medium" pitchFamily="2" charset="77"/>
                <a:cs typeface="Judson"/>
              </a:rPr>
              <a:t>m</a:t>
            </a:r>
            <a:r>
              <a:rPr sz="1100" spc="-30" dirty="0">
                <a:solidFill>
                  <a:srgbClr val="1D2C4F"/>
                </a:solidFill>
                <a:latin typeface="Urbane Medium" pitchFamily="2" charset="77"/>
                <a:cs typeface="Judson"/>
              </a:rPr>
              <a:t>e</a:t>
            </a:r>
            <a:r>
              <a:rPr sz="1100" dirty="0">
                <a:solidFill>
                  <a:srgbClr val="1D2C4F"/>
                </a:solidFill>
                <a:latin typeface="Urbane Medium" pitchFamily="2" charset="77"/>
                <a:cs typeface="Judson"/>
              </a:rPr>
              <a:t>r</a:t>
            </a:r>
            <a:r>
              <a:rPr sz="1100" spc="-40"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du</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d</a:t>
            </a:r>
            <a:r>
              <a:rPr sz="1100" spc="-10" dirty="0">
                <a:solidFill>
                  <a:srgbClr val="1D2C4F"/>
                </a:solidFill>
                <a:latin typeface="Urbane Medium" pitchFamily="2" charset="77"/>
                <a:cs typeface="Judson"/>
              </a:rPr>
              <a:t>ili</a:t>
            </a:r>
            <a:r>
              <a:rPr sz="1100" spc="-25" dirty="0">
                <a:solidFill>
                  <a:srgbClr val="1D2C4F"/>
                </a:solidFill>
                <a:latin typeface="Urbane Medium" pitchFamily="2" charset="77"/>
                <a:cs typeface="Judson"/>
              </a:rPr>
              <a:t>g</a:t>
            </a:r>
            <a:r>
              <a:rPr sz="1100" spc="-30" dirty="0">
                <a:solidFill>
                  <a:srgbClr val="1D2C4F"/>
                </a:solidFill>
                <a:latin typeface="Urbane Medium" pitchFamily="2" charset="77"/>
                <a:cs typeface="Judson"/>
              </a:rPr>
              <a:t>enc</a:t>
            </a:r>
            <a:r>
              <a:rPr sz="1100" dirty="0">
                <a:solidFill>
                  <a:srgbClr val="1D2C4F"/>
                </a:solidFill>
                <a:latin typeface="Urbane Medium" pitchFamily="2" charset="77"/>
                <a:cs typeface="Judson"/>
              </a:rPr>
              <a:t>e</a:t>
            </a:r>
            <a:r>
              <a:rPr sz="1100" spc="-4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s  </a:t>
            </a:r>
            <a:r>
              <a:rPr sz="1100" spc="-20" dirty="0">
                <a:solidFill>
                  <a:srgbClr val="1D2C4F"/>
                </a:solidFill>
                <a:latin typeface="Urbane Medium" pitchFamily="2" charset="77"/>
                <a:cs typeface="Judson"/>
              </a:rPr>
              <a:t>applied, the </a:t>
            </a:r>
            <a:r>
              <a:rPr sz="1100" spc="-25" dirty="0">
                <a:solidFill>
                  <a:srgbClr val="1D2C4F"/>
                </a:solidFill>
                <a:latin typeface="Urbane Medium" pitchFamily="2" charset="77"/>
                <a:cs typeface="Judson"/>
              </a:rPr>
              <a:t>reasoning </a:t>
            </a:r>
            <a:r>
              <a:rPr sz="1100" spc="-15" dirty="0">
                <a:solidFill>
                  <a:srgbClr val="1D2C4F"/>
                </a:solidFill>
                <a:latin typeface="Urbane Medium" pitchFamily="2" charset="77"/>
                <a:cs typeface="Judson"/>
              </a:rPr>
              <a:t>for </a:t>
            </a:r>
            <a:r>
              <a:rPr sz="1100" spc="-25" dirty="0">
                <a:solidFill>
                  <a:srgbClr val="1D2C4F"/>
                </a:solidFill>
                <a:latin typeface="Urbane Medium" pitchFamily="2" charset="77"/>
                <a:cs typeface="Judson"/>
              </a:rPr>
              <a:t>determining </a:t>
            </a:r>
            <a:r>
              <a:rPr sz="1100" spc="-20" dirty="0">
                <a:solidFill>
                  <a:srgbClr val="1D2C4F"/>
                </a:solidFill>
                <a:latin typeface="Urbane Medium" pitchFamily="2" charset="77"/>
                <a:cs typeface="Judson"/>
              </a:rPr>
              <a:t>the </a:t>
            </a:r>
            <a:r>
              <a:rPr sz="1100" spc="-25" dirty="0">
                <a:solidFill>
                  <a:srgbClr val="1D2C4F"/>
                </a:solidFill>
                <a:latin typeface="Urbane Medium" pitchFamily="2" charset="77"/>
                <a:cs typeface="Judson"/>
              </a:rPr>
              <a:t>business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30" dirty="0">
                <a:solidFill>
                  <a:srgbClr val="1D2C4F"/>
                </a:solidFill>
                <a:latin typeface="Urbane Medium" pitchFamily="2" charset="77"/>
                <a:cs typeface="Judson"/>
              </a:rPr>
              <a:t>e</a:t>
            </a:r>
            <a:r>
              <a:rPr sz="1100" spc="-10" dirty="0">
                <a:solidFill>
                  <a:srgbClr val="1D2C4F"/>
                </a:solidFill>
                <a:latin typeface="Urbane Medium" pitchFamily="2" charset="77"/>
                <a:cs typeface="Judson"/>
              </a:rPr>
              <a:t>l</a:t>
            </a:r>
            <a:r>
              <a:rPr sz="1100" spc="-20" dirty="0">
                <a:solidFill>
                  <a:srgbClr val="1D2C4F"/>
                </a:solidFill>
                <a:latin typeface="Urbane Medium" pitchFamily="2" charset="77"/>
                <a:cs typeface="Judson"/>
              </a:rPr>
              <a:t>at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s</a:t>
            </a:r>
            <a:r>
              <a:rPr sz="1100" spc="-30" dirty="0">
                <a:solidFill>
                  <a:srgbClr val="1D2C4F"/>
                </a:solidFill>
                <a:latin typeface="Urbane Medium" pitchFamily="2" charset="77"/>
                <a:cs typeface="Judson"/>
              </a:rPr>
              <a:t>h</a:t>
            </a:r>
            <a:r>
              <a:rPr sz="1100" spc="-10" dirty="0">
                <a:solidFill>
                  <a:srgbClr val="1D2C4F"/>
                </a:solidFill>
                <a:latin typeface="Urbane Medium" pitchFamily="2" charset="77"/>
                <a:cs typeface="Judson"/>
              </a:rPr>
              <a:t>i</a:t>
            </a:r>
            <a:r>
              <a:rPr sz="1100" dirty="0">
                <a:solidFill>
                  <a:srgbClr val="1D2C4F"/>
                </a:solidFill>
                <a:latin typeface="Urbane Medium" pitchFamily="2" charset="77"/>
                <a:cs typeface="Judson"/>
              </a:rPr>
              <a:t>p</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r</a:t>
            </a:r>
            <a:r>
              <a:rPr sz="1100" spc="-40" dirty="0">
                <a:solidFill>
                  <a:srgbClr val="1D2C4F"/>
                </a:solidFill>
                <a:latin typeface="Urbane Medium" pitchFamily="2" charset="77"/>
                <a:cs typeface="Judson"/>
              </a:rPr>
              <a:t> </a:t>
            </a:r>
            <a:r>
              <a:rPr sz="1100" spc="-20" dirty="0">
                <a:solidFill>
                  <a:srgbClr val="1D2C4F"/>
                </a:solidFill>
                <a:latin typeface="Urbane Medium" pitchFamily="2" charset="77"/>
                <a:cs typeface="Judson"/>
              </a:rPr>
              <a:t>t</a:t>
            </a:r>
            <a:r>
              <a:rPr sz="1100" spc="-25" dirty="0">
                <a:solidFill>
                  <a:srgbClr val="1D2C4F"/>
                </a:solidFill>
                <a:latin typeface="Urbane Medium" pitchFamily="2" charset="77"/>
                <a:cs typeface="Judson"/>
              </a:rPr>
              <a:t>r</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n</a:t>
            </a:r>
            <a:r>
              <a:rPr sz="1100" spc="-25" dirty="0">
                <a:solidFill>
                  <a:srgbClr val="1D2C4F"/>
                </a:solidFill>
                <a:latin typeface="Urbane Medium" pitchFamily="2" charset="77"/>
                <a:cs typeface="Judson"/>
              </a:rPr>
              <a:t>s</a:t>
            </a:r>
            <a:r>
              <a:rPr sz="1100" spc="-20" dirty="0">
                <a:solidFill>
                  <a:srgbClr val="1D2C4F"/>
                </a:solidFill>
                <a:latin typeface="Urbane Medium" pitchFamily="2" charset="77"/>
                <a:cs typeface="Judson"/>
              </a:rPr>
              <a:t>a</a:t>
            </a:r>
            <a:r>
              <a:rPr sz="1100" spc="-30" dirty="0">
                <a:solidFill>
                  <a:srgbClr val="1D2C4F"/>
                </a:solidFill>
                <a:latin typeface="Urbane Medium" pitchFamily="2" charset="77"/>
                <a:cs typeface="Judson"/>
              </a:rPr>
              <a:t>c</a:t>
            </a:r>
            <a:r>
              <a:rPr sz="1100" spc="-20" dirty="0">
                <a:solidFill>
                  <a:srgbClr val="1D2C4F"/>
                </a:solidFill>
                <a:latin typeface="Urbane Medium" pitchFamily="2" charset="77"/>
                <a:cs typeface="Judson"/>
              </a:rPr>
              <a:t>t</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o</a:t>
            </a:r>
            <a:r>
              <a:rPr sz="1100" dirty="0">
                <a:solidFill>
                  <a:srgbClr val="1D2C4F"/>
                </a:solidFill>
                <a:latin typeface="Urbane Medium" pitchFamily="2" charset="77"/>
                <a:cs typeface="Judson"/>
              </a:rPr>
              <a:t>n</a:t>
            </a:r>
            <a:r>
              <a:rPr sz="1100" spc="-4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30" dirty="0">
                <a:solidFill>
                  <a:srgbClr val="1D2C4F"/>
                </a:solidFill>
                <a:latin typeface="Urbane Medium" pitchFamily="2" charset="77"/>
                <a:cs typeface="Judson"/>
              </a:rPr>
              <a:t>ep</a:t>
            </a:r>
            <a:r>
              <a:rPr sz="1100" spc="-25" dirty="0">
                <a:solidFill>
                  <a:srgbClr val="1D2C4F"/>
                </a:solidFill>
                <a:latin typeface="Urbane Medium" pitchFamily="2" charset="77"/>
                <a:cs typeface="Judson"/>
              </a:rPr>
              <a:t>r</a:t>
            </a:r>
            <a:r>
              <a:rPr sz="1100" spc="-30" dirty="0">
                <a:solidFill>
                  <a:srgbClr val="1D2C4F"/>
                </a:solidFill>
                <a:latin typeface="Urbane Medium" pitchFamily="2" charset="77"/>
                <a:cs typeface="Judson"/>
              </a:rPr>
              <a:t>e</a:t>
            </a:r>
            <a:r>
              <a:rPr sz="1100" spc="-25" dirty="0">
                <a:solidFill>
                  <a:srgbClr val="1D2C4F"/>
                </a:solidFill>
                <a:latin typeface="Urbane Medium" pitchFamily="2" charset="77"/>
                <a:cs typeface="Judson"/>
              </a:rPr>
              <a:t>s</a:t>
            </a:r>
            <a:r>
              <a:rPr sz="1100" spc="-30" dirty="0">
                <a:solidFill>
                  <a:srgbClr val="1D2C4F"/>
                </a:solidFill>
                <a:latin typeface="Urbane Medium" pitchFamily="2" charset="77"/>
                <a:cs typeface="Judson"/>
              </a:rPr>
              <a:t>en</a:t>
            </a:r>
            <a:r>
              <a:rPr sz="1100" spc="-20" dirty="0">
                <a:solidFill>
                  <a:srgbClr val="1D2C4F"/>
                </a:solidFill>
                <a:latin typeface="Urbane Medium" pitchFamily="2" charset="77"/>
                <a:cs typeface="Judson"/>
              </a:rPr>
              <a:t>t</a:t>
            </a:r>
            <a:r>
              <a:rPr sz="1100" dirty="0">
                <a:solidFill>
                  <a:srgbClr val="1D2C4F"/>
                </a:solidFill>
                <a:latin typeface="Urbane Medium" pitchFamily="2" charset="77"/>
                <a:cs typeface="Judson"/>
              </a:rPr>
              <a:t>s</a:t>
            </a:r>
            <a:r>
              <a:rPr sz="1100" spc="-40" dirty="0">
                <a:solidFill>
                  <a:srgbClr val="1D2C4F"/>
                </a:solidFill>
                <a:latin typeface="Urbane Medium" pitchFamily="2" charset="77"/>
                <a:cs typeface="Judson"/>
              </a:rPr>
              <a:t> </a:t>
            </a:r>
            <a:r>
              <a:rPr sz="1100" dirty="0">
                <a:solidFill>
                  <a:srgbClr val="1D2C4F"/>
                </a:solidFill>
                <a:latin typeface="Urbane Medium" pitchFamily="2" charset="77"/>
                <a:cs typeface="Judson"/>
              </a:rPr>
              <a:t>a</a:t>
            </a:r>
            <a:r>
              <a:rPr sz="1100" spc="-35" dirty="0">
                <a:solidFill>
                  <a:srgbClr val="1D2C4F"/>
                </a:solidFill>
                <a:latin typeface="Urbane Medium" pitchFamily="2" charset="77"/>
                <a:cs typeface="Judson"/>
              </a:rPr>
              <a:t> </a:t>
            </a:r>
            <a:r>
              <a:rPr sz="1100" spc="-10" dirty="0">
                <a:solidFill>
                  <a:srgbClr val="1D2C4F"/>
                </a:solidFill>
                <a:latin typeface="Urbane Medium" pitchFamily="2" charset="77"/>
                <a:cs typeface="Judson"/>
              </a:rPr>
              <a:t>l</a:t>
            </a:r>
            <a:r>
              <a:rPr sz="1100" spc="-25" dirty="0">
                <a:solidFill>
                  <a:srgbClr val="1D2C4F"/>
                </a:solidFill>
                <a:latin typeface="Urbane Medium" pitchFamily="2" charset="77"/>
                <a:cs typeface="Judson"/>
              </a:rPr>
              <a:t>o</a:t>
            </a:r>
            <a:r>
              <a:rPr sz="1100" spc="-40" dirty="0">
                <a:solidFill>
                  <a:srgbClr val="1D2C4F"/>
                </a:solidFill>
                <a:latin typeface="Urbane Medium" pitchFamily="2" charset="77"/>
                <a:cs typeface="Judson"/>
              </a:rPr>
              <a:t>w</a:t>
            </a:r>
            <a:r>
              <a:rPr sz="1100" spc="-30" dirty="0">
                <a:solidFill>
                  <a:srgbClr val="1D2C4F"/>
                </a:solidFill>
                <a:latin typeface="Urbane Medium" pitchFamily="2" charset="77"/>
                <a:cs typeface="Judson"/>
              </a:rPr>
              <a:t>e</a:t>
            </a:r>
            <a:r>
              <a:rPr sz="1100" dirty="0">
                <a:solidFill>
                  <a:srgbClr val="1D2C4F"/>
                </a:solidFill>
                <a:latin typeface="Urbane Medium" pitchFamily="2" charset="77"/>
                <a:cs typeface="Judson"/>
              </a:rPr>
              <a:t>r</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r</a:t>
            </a:r>
            <a:r>
              <a:rPr sz="1100" spc="-10" dirty="0">
                <a:solidFill>
                  <a:srgbClr val="1D2C4F"/>
                </a:solidFill>
                <a:latin typeface="Urbane Medium" pitchFamily="2" charset="77"/>
                <a:cs typeface="Judson"/>
              </a:rPr>
              <a:t>i</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k</a:t>
            </a:r>
            <a:r>
              <a:rPr sz="1100" spc="-45" dirty="0">
                <a:solidFill>
                  <a:srgbClr val="1D2C4F"/>
                </a:solidFill>
                <a:latin typeface="Urbane Medium" pitchFamily="2" charset="77"/>
                <a:cs typeface="Judson"/>
              </a:rPr>
              <a:t> m</a:t>
            </a:r>
            <a:r>
              <a:rPr sz="1100" spc="-30" dirty="0">
                <a:solidFill>
                  <a:srgbClr val="1D2C4F"/>
                </a:solidFill>
                <a:latin typeface="Urbane Medium" pitchFamily="2" charset="77"/>
                <a:cs typeface="Judson"/>
              </a:rPr>
              <a:t>u</a:t>
            </a:r>
            <a:r>
              <a:rPr sz="1100" spc="-25" dirty="0">
                <a:solidFill>
                  <a:srgbClr val="1D2C4F"/>
                </a:solidFill>
                <a:latin typeface="Urbane Medium" pitchFamily="2" charset="77"/>
                <a:cs typeface="Judson"/>
              </a:rPr>
              <a:t>s</a:t>
            </a:r>
            <a:r>
              <a:rPr sz="1100" dirty="0">
                <a:solidFill>
                  <a:srgbClr val="1D2C4F"/>
                </a:solidFill>
                <a:latin typeface="Urbane Medium" pitchFamily="2" charset="77"/>
                <a:cs typeface="Judson"/>
              </a:rPr>
              <a:t>t</a:t>
            </a:r>
            <a:r>
              <a:rPr sz="1100" spc="-35" dirty="0">
                <a:solidFill>
                  <a:srgbClr val="1D2C4F"/>
                </a:solidFill>
                <a:latin typeface="Urbane Medium" pitchFamily="2" charset="77"/>
                <a:cs typeface="Judson"/>
              </a:rPr>
              <a:t> </a:t>
            </a:r>
            <a:r>
              <a:rPr sz="1100" spc="-30" dirty="0">
                <a:solidFill>
                  <a:srgbClr val="1D2C4F"/>
                </a:solidFill>
                <a:latin typeface="Urbane Medium" pitchFamily="2" charset="77"/>
                <a:cs typeface="Judson"/>
              </a:rPr>
              <a:t>b</a:t>
            </a:r>
            <a:r>
              <a:rPr sz="1100" dirty="0">
                <a:solidFill>
                  <a:srgbClr val="1D2C4F"/>
                </a:solidFill>
                <a:latin typeface="Urbane Medium" pitchFamily="2" charset="77"/>
                <a:cs typeface="Judson"/>
              </a:rPr>
              <a:t>e  </a:t>
            </a:r>
            <a:r>
              <a:rPr sz="1100" spc="-25" dirty="0">
                <a:solidFill>
                  <a:srgbClr val="1D2C4F"/>
                </a:solidFill>
                <a:latin typeface="Urbane Medium" pitchFamily="2" charset="77"/>
                <a:cs typeface="Judson"/>
              </a:rPr>
              <a:t>evidenced </a:t>
            </a:r>
            <a:r>
              <a:rPr sz="1100" spc="-20" dirty="0">
                <a:solidFill>
                  <a:srgbClr val="1D2C4F"/>
                </a:solidFill>
                <a:latin typeface="Urbane Medium" pitchFamily="2" charset="77"/>
                <a:cs typeface="Judson"/>
              </a:rPr>
              <a:t>and </a:t>
            </a:r>
            <a:r>
              <a:rPr sz="1100" spc="-25" dirty="0">
                <a:solidFill>
                  <a:srgbClr val="1D2C4F"/>
                </a:solidFill>
                <a:latin typeface="Urbane Medium" pitchFamily="2" charset="77"/>
                <a:cs typeface="Judson"/>
              </a:rPr>
              <a:t>recorded. </a:t>
            </a:r>
            <a:r>
              <a:rPr sz="1100" spc="-10" dirty="0">
                <a:solidFill>
                  <a:srgbClr val="1D2C4F"/>
                </a:solidFill>
                <a:latin typeface="Urbane Medium" pitchFamily="2" charset="77"/>
                <a:cs typeface="Judson"/>
              </a:rPr>
              <a:t>In </a:t>
            </a:r>
            <a:r>
              <a:rPr sz="1100" spc="-20" dirty="0">
                <a:solidFill>
                  <a:srgbClr val="1D2C4F"/>
                </a:solidFill>
                <a:latin typeface="Urbane Medium" pitchFamily="2" charset="77"/>
                <a:cs typeface="Judson"/>
              </a:rPr>
              <a:t>addition, the </a:t>
            </a:r>
            <a:r>
              <a:rPr sz="1100" spc="-25" dirty="0">
                <a:solidFill>
                  <a:srgbClr val="1D2C4F"/>
                </a:solidFill>
                <a:latin typeface="Urbane Medium" pitchFamily="2" charset="77"/>
                <a:cs typeface="Judson"/>
              </a:rPr>
              <a:t>Designated Person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must </a:t>
            </a:r>
            <a:r>
              <a:rPr sz="1100" spc="-20" dirty="0">
                <a:solidFill>
                  <a:srgbClr val="1D2C4F"/>
                </a:solidFill>
                <a:latin typeface="Urbane Medium" pitchFamily="2" charset="77"/>
                <a:cs typeface="Judson"/>
              </a:rPr>
              <a:t>carry out sufficient </a:t>
            </a:r>
            <a:r>
              <a:rPr sz="1100" spc="-25" dirty="0">
                <a:solidFill>
                  <a:srgbClr val="1D2C4F"/>
                </a:solidFill>
                <a:latin typeface="Urbane Medium" pitchFamily="2" charset="77"/>
                <a:cs typeface="Judson"/>
              </a:rPr>
              <a:t>monitoring </a:t>
            </a:r>
            <a:r>
              <a:rPr sz="1100" spc="-15" dirty="0">
                <a:solidFill>
                  <a:srgbClr val="1D2C4F"/>
                </a:solidFill>
                <a:latin typeface="Urbane Medium" pitchFamily="2" charset="77"/>
                <a:cs typeface="Judson"/>
              </a:rPr>
              <a:t>of </a:t>
            </a:r>
            <a:r>
              <a:rPr sz="1100" spc="-20" dirty="0">
                <a:solidFill>
                  <a:srgbClr val="1D2C4F"/>
                </a:solidFill>
                <a:latin typeface="Urbane Medium" pitchFamily="2" charset="77"/>
                <a:cs typeface="Judson"/>
              </a:rPr>
              <a:t>applicable </a:t>
            </a:r>
            <a:r>
              <a:rPr sz="1100" spc="-1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transactions </a:t>
            </a:r>
            <a:r>
              <a:rPr sz="1100" spc="-20" dirty="0">
                <a:solidFill>
                  <a:srgbClr val="1D2C4F"/>
                </a:solidFill>
                <a:latin typeface="Urbane Medium" pitchFamily="2" charset="77"/>
                <a:cs typeface="Judson"/>
              </a:rPr>
              <a:t>and </a:t>
            </a:r>
            <a:r>
              <a:rPr sz="1100" spc="-25" dirty="0">
                <a:solidFill>
                  <a:srgbClr val="1D2C4F"/>
                </a:solidFill>
                <a:latin typeface="Urbane Medium" pitchFamily="2" charset="77"/>
                <a:cs typeface="Judson"/>
              </a:rPr>
              <a:t>business relationships </a:t>
            </a:r>
            <a:r>
              <a:rPr sz="1100" spc="-5" dirty="0">
                <a:solidFill>
                  <a:srgbClr val="1D2C4F"/>
                </a:solidFill>
                <a:latin typeface="Urbane Medium" pitchFamily="2" charset="77"/>
                <a:cs typeface="Judson"/>
              </a:rPr>
              <a:t>in </a:t>
            </a:r>
            <a:r>
              <a:rPr sz="1100" spc="-25" dirty="0">
                <a:solidFill>
                  <a:srgbClr val="1D2C4F"/>
                </a:solidFill>
                <a:latin typeface="Urbane Medium" pitchFamily="2" charset="77"/>
                <a:cs typeface="Judson"/>
              </a:rPr>
              <a:t>order </a:t>
            </a:r>
            <a:r>
              <a:rPr sz="1100" spc="-10" dirty="0">
                <a:solidFill>
                  <a:srgbClr val="1D2C4F"/>
                </a:solidFill>
                <a:latin typeface="Urbane Medium" pitchFamily="2" charset="77"/>
                <a:cs typeface="Judson"/>
              </a:rPr>
              <a:t>to </a:t>
            </a:r>
            <a:r>
              <a:rPr sz="1100" spc="-25" dirty="0">
                <a:solidFill>
                  <a:srgbClr val="1D2C4F"/>
                </a:solidFill>
                <a:latin typeface="Urbane Medium" pitchFamily="2" charset="77"/>
                <a:cs typeface="Judson"/>
              </a:rPr>
              <a:t>detect </a:t>
            </a:r>
            <a:r>
              <a:rPr sz="1100" spc="-2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unusual </a:t>
            </a:r>
            <a:r>
              <a:rPr sz="1100" spc="-15" dirty="0">
                <a:solidFill>
                  <a:srgbClr val="1D2C4F"/>
                </a:solidFill>
                <a:latin typeface="Urbane Medium" pitchFamily="2" charset="77"/>
                <a:cs typeface="Judson"/>
              </a:rPr>
              <a:t>or</a:t>
            </a:r>
            <a:r>
              <a:rPr sz="1100" spc="-40"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suspicious</a:t>
            </a:r>
            <a:r>
              <a:rPr sz="1100" spc="-35" dirty="0">
                <a:solidFill>
                  <a:srgbClr val="1D2C4F"/>
                </a:solidFill>
                <a:latin typeface="Urbane Medium" pitchFamily="2" charset="77"/>
                <a:cs typeface="Judson"/>
              </a:rPr>
              <a:t> </a:t>
            </a:r>
            <a:r>
              <a:rPr sz="1100" spc="-25" dirty="0">
                <a:solidFill>
                  <a:srgbClr val="1D2C4F"/>
                </a:solidFill>
                <a:latin typeface="Urbane Medium" pitchFamily="2" charset="77"/>
                <a:cs typeface="Judson"/>
              </a:rPr>
              <a:t>transactions.</a:t>
            </a:r>
            <a:endParaRPr sz="1100" dirty="0">
              <a:latin typeface="Urbane Medium" pitchFamily="2" charset="77"/>
              <a:cs typeface="Judso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40F0A8412DEB4CAB86A106D2498307" ma:contentTypeVersion="17" ma:contentTypeDescription="Create a new document." ma:contentTypeScope="" ma:versionID="8f25e90844c68b6359422f2f537332c8">
  <xsd:schema xmlns:xsd="http://www.w3.org/2001/XMLSchema" xmlns:xs="http://www.w3.org/2001/XMLSchema" xmlns:p="http://schemas.microsoft.com/office/2006/metadata/properties" xmlns:ns2="c7fdafa5-c41a-40c4-9eda-f4b1c9b5a308" xmlns:ns3="c1f3f3cc-a26c-44e2-ad7d-7d7c8c9841ff" targetNamespace="http://schemas.microsoft.com/office/2006/metadata/properties" ma:root="true" ma:fieldsID="e3ab75aba29b096858b6585f392bff9e" ns2:_="" ns3:_="">
    <xsd:import namespace="c7fdafa5-c41a-40c4-9eda-f4b1c9b5a308"/>
    <xsd:import namespace="c1f3f3cc-a26c-44e2-ad7d-7d7c8c9841f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dafa5-c41a-40c4-9eda-f4b1c9b5a308"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8ac9e84b-6643-4027-be27-05020277926d}" ma:internalName="TaxCatchAll" ma:showField="CatchAllData" ma:web="c7fdafa5-c41a-40c4-9eda-f4b1c9b5a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f3f3cc-a26c-44e2-ad7d-7d7c8c9841f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fee9fe1-d368-4340-82b1-6bb11cc4bcf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f3f3cc-a26c-44e2-ad7d-7d7c8c9841ff">
      <Terms xmlns="http://schemas.microsoft.com/office/infopath/2007/PartnerControls"/>
    </lcf76f155ced4ddcb4097134ff3c332f>
    <TaxCatchAll xmlns="c7fdafa5-c41a-40c4-9eda-f4b1c9b5a3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D0D2AC-469B-4AC0-A33C-78BA94CAA5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dafa5-c41a-40c4-9eda-f4b1c9b5a308"/>
    <ds:schemaRef ds:uri="c1f3f3cc-a26c-44e2-ad7d-7d7c8c9841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D2BF4E-B9AE-41A3-8040-578B42D461F7}">
  <ds:schemaRefs>
    <ds:schemaRef ds:uri="http://schemas.microsoft.com/office/2006/documentManagement/types"/>
    <ds:schemaRef ds:uri="http://purl.org/dc/elements/1.1/"/>
    <ds:schemaRef ds:uri="http://schemas.microsoft.com/office/infopath/2007/PartnerControls"/>
    <ds:schemaRef ds:uri="http://purl.org/dc/dcmitype/"/>
    <ds:schemaRef ds:uri="c7fdafa5-c41a-40c4-9eda-f4b1c9b5a308"/>
    <ds:schemaRef ds:uri="http://purl.org/dc/terms/"/>
    <ds:schemaRef ds:uri="c1f3f3cc-a26c-44e2-ad7d-7d7c8c9841ff"/>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176164-B996-4BD7-81AB-4AA5C64298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11008</TotalTime>
  <Words>9655</Words>
  <Application>Microsoft Macintosh PowerPoint</Application>
  <PresentationFormat>Custom</PresentationFormat>
  <Paragraphs>940</Paragraphs>
  <Slides>49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Wingdings</vt:lpstr>
      <vt:lpstr>Urbane Medium</vt:lpstr>
      <vt:lpstr>Judson</vt:lpstr>
      <vt:lpstr>Arial</vt:lpstr>
      <vt:lpstr>Office Theme</vt:lpstr>
      <vt:lpstr>AML/CFT Board Training</vt:lpstr>
      <vt:lpstr>Scope of Training</vt:lpstr>
      <vt:lpstr>Definition and Stages of Money Laundering</vt:lpstr>
      <vt:lpstr>Legal &amp; Regulatory Environment</vt:lpstr>
      <vt:lpstr>Regulatory Environment: Current Legislation</vt:lpstr>
      <vt:lpstr>Regulatory Environment: Current Legislation</vt:lpstr>
      <vt:lpstr>Regulatory Environment: Current Legislation</vt:lpstr>
      <vt:lpstr>Regulatory Environment: Current Legislation</vt:lpstr>
      <vt:lpstr>Regulatory Environment: Current Legislation</vt:lpstr>
      <vt:lpstr>Regulatory Environment: Current Legislation</vt:lpstr>
      <vt:lpstr>Regulatory Environment: Current Legislation</vt:lpstr>
      <vt:lpstr>Regulatory Environment: Current Legislation</vt:lpstr>
      <vt:lpstr>Regulatory Environment: Current Legislation</vt:lpstr>
      <vt:lpstr>Regulatory Environment: Current Legislation</vt:lpstr>
      <vt:lpstr>Regulatory Environment: Current Legislation</vt:lpstr>
      <vt:lpstr>Regulatory Environment: Current Legislation</vt:lpstr>
      <vt:lpstr>PowerPoint Presentation</vt:lpstr>
      <vt:lpstr>PowerPoint Presentation</vt:lpstr>
      <vt:lpstr>PowerPoint Presentation</vt:lpstr>
      <vt:lpstr>PowerPoint Presentation</vt:lpstr>
      <vt:lpstr>PowerPoint Presentation</vt:lpstr>
      <vt:lpstr>Implications for Board and Administrator under the Acts</vt:lpstr>
      <vt:lpstr>Role of the Board and Board responsibilities</vt:lpstr>
      <vt:lpstr>Role of the Board and Board responsibilities</vt:lpstr>
      <vt:lpstr>Role of the Board and Board responsibilities</vt:lpstr>
      <vt:lpstr>Role of the Board and Board responsibilities</vt:lpstr>
      <vt:lpstr>Role of the Board and Board responsibilities – The Business  Risk Assessment</vt:lpstr>
      <vt:lpstr>Role of the Board and Board responsibilities</vt:lpstr>
      <vt:lpstr>Role of the Board and Board responsibilities</vt:lpstr>
      <vt:lpstr>Role of the Board and Board responsibilities</vt:lpstr>
      <vt:lpstr>Role of the Board and Board responsibilities</vt:lpstr>
      <vt:lpstr>Identifying and Reporting Suspicious Activity</vt:lpstr>
      <vt:lpstr>Identifying and Reporting Suspicious Activity</vt:lpstr>
      <vt:lpstr>Terrorist Financing</vt:lpstr>
      <vt:lpstr>Financial Sanctions</vt:lpstr>
      <vt:lpstr>Financial Sanctions</vt:lpstr>
      <vt:lpstr>Role of the Board and Board responsibilities</vt:lpstr>
      <vt:lpstr>Central Bank Communications</vt:lpstr>
      <vt:lpstr>Central Bank Communications</vt:lpstr>
      <vt:lpstr>Central Bank Communications</vt:lpstr>
      <vt:lpstr>Central Bank Communications</vt:lpstr>
      <vt:lpstr>Central Bank Communications</vt:lpstr>
      <vt:lpstr>Central Bank Communications</vt:lpstr>
      <vt:lpstr>Central Bank Communications</vt:lpstr>
      <vt:lpstr>Central Bank Enforcement Actions</vt:lpstr>
      <vt:lpstr>PowerPoint Presentation</vt:lpstr>
      <vt:lpstr>Useful Links</vt:lpstr>
      <vt:lpstr>Please direct questions regarding to this training to:</vt:lpstr>
      <vt:lpstr>Thank you Please contact us 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AML/CFT Board Training</dc:title>
  <dc:creator>Joyce Byron</dc:creator>
  <cp:lastModifiedBy>Killian Kavanagh</cp:lastModifiedBy>
  <cp:revision>23</cp:revision>
  <dcterms:created xsi:type="dcterms:W3CDTF">2021-09-17T10:57:53Z</dcterms:created>
  <dcterms:modified xsi:type="dcterms:W3CDTF">2023-11-20T10:40:42Z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2021-07-21T00:00:00Z</vt:filetime>
  </property>
  <property fmtid="{D5CDD505-2E9C-101B-9397-08002B2CF9AE}" pid="3" name="LastSaved">
    <vt:filetime>2021-09-17T00:00:00Z</vt:filetime>
  </property>
  <property fmtid="{D5CDD505-2E9C-101B-9397-08002B2CF9AE}" pid="4" name="ContentTypeId">
    <vt:lpwstr>0x0101002740F0A8412DEB4CAB86A106D2498307</vt:lpwstr>
  </property>
  <property fmtid="{D5CDD505-2E9C-101B-9397-08002B2CF9AE}" pid="5" name="MediaServiceImageTags">
    <vt:lpwstr/>
  </property>
  <property fmtid="{D5CDD505-2E9C-101B-9397-08002B2CF9AE}" pid="6" name="_ExtendedDescription">
    <vt:lpwstr/>
  </property>
</Properties>
</file>